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drawings/drawing1.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8.xml" ContentType="application/vnd.openxmlformats-officedocument.drawingml.chartshapes+xml"/>
  <Override PartName="/ppt/drawings/drawing9.xml" ContentType="application/vnd.openxmlformats-officedocument.drawingml.chartshapes+xml"/>
  <Override PartName="/ppt/drawings/drawing10.xml" ContentType="application/vnd.openxmlformats-officedocument.drawingml.chartshapes+xml"/>
  <Override PartName="/ppt/diagrams/data1.xml" ContentType="application/vnd.openxmlformats-officedocument.drawingml.diagramData+xml"/>
  <Override PartName="/ppt/drawings/drawing2.xml" ContentType="application/vnd.openxmlformats-officedocument.drawingml.chartshapes+xml"/>
  <Override PartName="/ppt/presentation.xml" ContentType="application/vnd.openxmlformats-officedocument.presentationml.presentation.main+xml"/>
  <Override PartName="/ppt/slides/slide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29.xml" ContentType="application/vnd.openxmlformats-officedocument.presentationml.slide+xml"/>
  <Override PartName="/ppt/slides/slide52.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4.xml" ContentType="application/vnd.openxmlformats-officedocument.presentationml.slideMaster+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42.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48.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slideMasters/slideMaster3.xml" ContentType="application/vnd.openxmlformats-officedocument.presentationml.slideMaster+xml"/>
  <Override PartName="/ppt/notesSlides/notesSlide3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theme/theme1.xml" ContentType="application/vnd.openxmlformats-officedocument.theme+xml"/>
  <Override PartName="/ppt/diagrams/layout1.xml" ContentType="application/vnd.openxmlformats-officedocument.drawingml.diagramLayout+xml"/>
  <Override PartName="/ppt/charts/chart1.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5.xml" ContentType="application/vnd.openxmlformats-officedocument.drawingml.chart+xml"/>
  <Override PartName="/ppt/commentAuthors.xml" ContentType="application/vnd.openxmlformats-officedocument.presentationml.commentAuthors+xml"/>
  <Override PartName="/ppt/charts/chart13.xml" ContentType="application/vnd.openxmlformats-officedocument.drawingml.chart+xml"/>
  <Override PartName="/ppt/charts/chart14.xml" ContentType="application/vnd.openxmlformats-officedocument.drawingml.chart+xml"/>
  <Override PartName="/ppt/handoutMasters/handoutMaster1.xml" ContentType="application/vnd.openxmlformats-officedocument.presentationml.handoutMaster+xml"/>
  <Override PartName="/ppt/charts/chart18.xml" ContentType="application/vnd.openxmlformats-officedocument.drawingml.chart+xml"/>
  <Override PartName="/ppt/charts/chart20.xml" ContentType="application/vnd.openxmlformats-officedocument.drawingml.chart+xml"/>
  <Override PartName="/ppt/notesMasters/notesMaster1.xml" ContentType="application/vnd.openxmlformats-officedocument.presentationml.notesMaster+xml"/>
  <Override PartName="/ppt/charts/chart19.xml" ContentType="application/vnd.openxmlformats-officedocument.drawingml.chart+xml"/>
  <Override PartName="/ppt/theme/themeOverride2.xml" ContentType="application/vnd.openxmlformats-officedocument.themeOverride+xml"/>
  <Override PartName="/ppt/charts/chart12.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35.xml" ContentType="application/vnd.openxmlformats-officedocument.drawingml.chart+xml"/>
  <Override PartName="/ppt/diagrams/quickStyle1.xml" ContentType="application/vnd.openxmlformats-officedocument.drawingml.diagramStyle+xml"/>
  <Override PartName="/ppt/charts/chart34.xml" ContentType="application/vnd.openxmlformats-officedocument.drawingml.chart+xml"/>
  <Override PartName="/ppt/charts/chart33.xml" ContentType="application/vnd.openxmlformats-officedocument.drawingml.chart+xml"/>
  <Override PartName="/ppt/diagrams/colors1.xml" ContentType="application/vnd.openxmlformats-officedocument.drawingml.diagramColors+xml"/>
  <Override PartName="/ppt/diagrams/drawing1.xml" ContentType="application/vnd.ms-office.drawingml.diagramDrawing+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21.xml" ContentType="application/vnd.openxmlformats-officedocument.drawingml.chart+xml"/>
  <Override PartName="/ppt/charts/chart32.xml" ContentType="application/vnd.openxmlformats-officedocument.drawingml.chart+xml"/>
  <Override PartName="/ppt/charts/chart25.xml" ContentType="application/vnd.openxmlformats-officedocument.drawingml.chart+xml"/>
  <Override PartName="/ppt/charts/chart24.xml" ContentType="application/vnd.openxmlformats-officedocument.drawingml.chart+xml"/>
  <Override PartName="/ppt/charts/chart23.xml" ContentType="application/vnd.openxmlformats-officedocument.drawingml.chart+xml"/>
  <Override PartName="/ppt/charts/chart22.xml" ContentType="application/vnd.openxmlformats-officedocument.drawingml.chart+xml"/>
  <Override PartName="/ppt/charts/chart26.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27.xml" ContentType="application/vnd.openxmlformats-officedocument.drawingml.chart+xml"/>
  <Override PartName="/ppt/charts/chart29.xml" ContentType="application/vnd.openxmlformats-officedocument.drawingml.chart+xml"/>
  <Override PartName="/ppt/charts/chart28.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ppt/revisionInfo.xml" ContentType="application/vnd.ms-powerpoint.revisioninfo+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 id="2147483655" r:id="rId5"/>
    <p:sldMasterId id="2147483663" r:id="rId6"/>
    <p:sldMasterId id="2147483683" r:id="rId7"/>
  </p:sldMasterIdLst>
  <p:notesMasterIdLst>
    <p:notesMasterId r:id="rId60"/>
  </p:notesMasterIdLst>
  <p:handoutMasterIdLst>
    <p:handoutMasterId r:id="rId61"/>
  </p:handoutMasterIdLst>
  <p:sldIdLst>
    <p:sldId id="426" r:id="rId8"/>
    <p:sldId id="365" r:id="rId9"/>
    <p:sldId id="380" r:id="rId10"/>
    <p:sldId id="381" r:id="rId11"/>
    <p:sldId id="424" r:id="rId12"/>
    <p:sldId id="388" r:id="rId13"/>
    <p:sldId id="384" r:id="rId14"/>
    <p:sldId id="385" r:id="rId15"/>
    <p:sldId id="386" r:id="rId16"/>
    <p:sldId id="387" r:id="rId17"/>
    <p:sldId id="389" r:id="rId18"/>
    <p:sldId id="390" r:id="rId19"/>
    <p:sldId id="391" r:id="rId20"/>
    <p:sldId id="392" r:id="rId21"/>
    <p:sldId id="393" r:id="rId22"/>
    <p:sldId id="367" r:id="rId23"/>
    <p:sldId id="396" r:id="rId24"/>
    <p:sldId id="395" r:id="rId25"/>
    <p:sldId id="398" r:id="rId26"/>
    <p:sldId id="397" r:id="rId27"/>
    <p:sldId id="427" r:id="rId28"/>
    <p:sldId id="401" r:id="rId29"/>
    <p:sldId id="402" r:id="rId30"/>
    <p:sldId id="368" r:id="rId31"/>
    <p:sldId id="449" r:id="rId32"/>
    <p:sldId id="376" r:id="rId33"/>
    <p:sldId id="403" r:id="rId34"/>
    <p:sldId id="404" r:id="rId35"/>
    <p:sldId id="409" r:id="rId36"/>
    <p:sldId id="405" r:id="rId37"/>
    <p:sldId id="370" r:id="rId38"/>
    <p:sldId id="429" r:id="rId39"/>
    <p:sldId id="411" r:id="rId40"/>
    <p:sldId id="412" r:id="rId41"/>
    <p:sldId id="451" r:id="rId42"/>
    <p:sldId id="445" r:id="rId43"/>
    <p:sldId id="371" r:id="rId44"/>
    <p:sldId id="414" r:id="rId45"/>
    <p:sldId id="372" r:id="rId46"/>
    <p:sldId id="448" r:id="rId47"/>
    <p:sldId id="415" r:id="rId48"/>
    <p:sldId id="442" r:id="rId49"/>
    <p:sldId id="373" r:id="rId50"/>
    <p:sldId id="437" r:id="rId51"/>
    <p:sldId id="438" r:id="rId52"/>
    <p:sldId id="439" r:id="rId53"/>
    <p:sldId id="440" r:id="rId54"/>
    <p:sldId id="441" r:id="rId55"/>
    <p:sldId id="375" r:id="rId56"/>
    <p:sldId id="369" r:id="rId57"/>
    <p:sldId id="377" r:id="rId58"/>
    <p:sldId id="425" r:id="rId59"/>
  </p:sldIdLst>
  <p:sldSz cx="12192000" cy="6858000"/>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דניאלה רוטר - ממ עוזרת מחקר" initials="דר-עמ"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9999"/>
    <a:srgbClr val="FF7171"/>
    <a:srgbClr val="1C6B75"/>
    <a:srgbClr val="224F77"/>
    <a:srgbClr val="700000"/>
    <a:srgbClr val="FFCCCC"/>
    <a:srgbClr val="FFCCFF"/>
    <a:srgbClr val="FF99FF"/>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סגנון ביניים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סגנון ביניים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00" autoAdjust="0"/>
    <p:restoredTop sz="98399" autoAdjust="0"/>
  </p:normalViewPr>
  <p:slideViewPr>
    <p:cSldViewPr>
      <p:cViewPr varScale="1">
        <p:scale>
          <a:sx n="111" d="100"/>
          <a:sy n="111" d="100"/>
        </p:scale>
        <p:origin x="66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69"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_Microsoft_Excel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__________Microsoft_Excel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_________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_________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__________Microsoft_Excel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_________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__________Microsoft_Excel17.xlsx"/></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nas01\Mechkar\&#1513;&#1504;&#1514;&#1493;&#1504;&#1497;&#1501;%20&#1505;&#1496;&#1496;&#1497;&#1505;&#1496;&#1497;&#1497;&#1501;\4.%20&#1513;&#1504;&#1514;&#1493;&#1503;%202021%20-%20&#1499;&#1500;%20&#1492;&#1508;&#1512;&#1493;&#1497;&#1497;&#1511;&#1496;\&#1514;&#1511;&#1510;&#1497;&#1512;%20-%20&#1495;&#1493;&#1489;&#1512;&#1514;%20&#1504;&#1514;&#1493;&#1504;&#1497;&#1501;%20&#1493;&#1502;&#1490;&#1502;&#1493;&#1514;%202021\&#1508;&#1512;&#1511;&#1497;&#1501;%20&#1500;&#1506;&#1491;&#1499;&#1493;&#1503;%20-%20&#1500;&#1492;&#1513;&#1495;&#1497;&#1512;%20&#1488;&#1495;&#1512;&#1497;%20&#1506;&#1491;&#1499;&#1493;&#1503;\4.%20&#1513;&#1497;&#1512;&#1493;&#1514;&#1497;&#1501;%20&#1495;&#1489;&#1512;&#1514;&#1497;&#1497;&#1501;%20&#1493;&#1489;&#1497;&#1496;&#1493;&#1495;%20&#1500;&#1488;&#1493;&#1502;&#1497;\&#1514;&#1512;&#1513;&#1497;&#1502;&#1497;&#1501;\&#1502;&#1511;&#1489;&#1500;&#1497;%20&#1491;&#1502;&#1497;%20&#1488;&#1489;&#1496;&#1500;&#1492;%20&#1500;&#1508;&#1497;%20&#1502;&#1497;&#1503;.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Microsoft_Excel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__________Microsoft_Excel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__________Microsoft_Excel19.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__________Microsoft_Excel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__________Microsoft_Excel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__________Microsoft_Excel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__________Microsoft_Excel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__________Microsoft_Excel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__________Microsoft_Excel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__________Microsoft_Excel26.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__________Microsoft_Excel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Microsoft_Excel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__________Microsoft_Excel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__________Microsoft_Excel29.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_______________Microsoft_Excel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__________Microsoft_Excel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__________Microsoft_Excel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__________Microsoft_Excel3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__________Microsoft_Excel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5.6874476842497523E-2"/>
          <c:y val="9.1454891943991298E-2"/>
          <c:w val="0.93193901394468714"/>
          <c:h val="0.72597710026067697"/>
        </c:manualLayout>
      </c:layout>
      <c:barChart>
        <c:barDir val="col"/>
        <c:grouping val="clustered"/>
        <c:varyColors val="0"/>
        <c:ser>
          <c:idx val="0"/>
          <c:order val="0"/>
          <c:spPr>
            <a:solidFill>
              <a:srgbClr val="224F76"/>
            </a:solidFill>
          </c:spPr>
          <c:invertIfNegative val="0"/>
          <c:dPt>
            <c:idx val="0"/>
            <c:invertIfNegative val="0"/>
            <c:bubble3D val="0"/>
            <c:spPr>
              <a:solidFill>
                <a:srgbClr val="673C78"/>
              </a:solidFill>
            </c:spPr>
            <c:extLst>
              <c:ext xmlns:c16="http://schemas.microsoft.com/office/drawing/2014/chart" uri="{C3380CC4-5D6E-409C-BE32-E72D297353CC}">
                <c16:uniqueId val="{00000001-299A-4788-B9C2-ED9B52386612}"/>
              </c:ext>
            </c:extLst>
          </c:dPt>
          <c:dPt>
            <c:idx val="1"/>
            <c:invertIfNegative val="0"/>
            <c:bubble3D val="0"/>
            <c:spPr>
              <a:solidFill>
                <a:srgbClr val="673C78"/>
              </a:solidFill>
            </c:spPr>
            <c:extLst>
              <c:ext xmlns:c16="http://schemas.microsoft.com/office/drawing/2014/chart" uri="{C3380CC4-5D6E-409C-BE32-E72D297353CC}">
                <c16:uniqueId val="{00000003-299A-4788-B9C2-ED9B52386612}"/>
              </c:ext>
            </c:extLst>
          </c:dPt>
          <c:dPt>
            <c:idx val="7"/>
            <c:invertIfNegative val="0"/>
            <c:bubble3D val="0"/>
            <c:spPr>
              <a:solidFill>
                <a:srgbClr val="673C78"/>
              </a:solidFill>
            </c:spPr>
            <c:extLst>
              <c:ext xmlns:c16="http://schemas.microsoft.com/office/drawing/2014/chart" uri="{C3380CC4-5D6E-409C-BE32-E72D297353CC}">
                <c16:uniqueId val="{00000005-299A-4788-B9C2-ED9B52386612}"/>
              </c:ext>
            </c:extLst>
          </c:dPt>
          <c:dPt>
            <c:idx val="14"/>
            <c:invertIfNegative val="0"/>
            <c:bubble3D val="0"/>
            <c:spPr>
              <a:solidFill>
                <a:srgbClr val="673C78"/>
              </a:solidFill>
            </c:spPr>
            <c:extLst>
              <c:ext xmlns:c16="http://schemas.microsoft.com/office/drawing/2014/chart" uri="{C3380CC4-5D6E-409C-BE32-E72D297353CC}">
                <c16:uniqueId val="{00000007-299A-4788-B9C2-ED9B52386612}"/>
              </c:ext>
            </c:extLst>
          </c:dPt>
          <c:dPt>
            <c:idx val="21"/>
            <c:invertIfNegative val="0"/>
            <c:bubble3D val="0"/>
            <c:spPr>
              <a:solidFill>
                <a:srgbClr val="673C78"/>
              </a:solidFill>
            </c:spPr>
            <c:extLst>
              <c:ext xmlns:c16="http://schemas.microsoft.com/office/drawing/2014/chart" uri="{C3380CC4-5D6E-409C-BE32-E72D297353CC}">
                <c16:uniqueId val="{00000009-299A-4788-B9C2-ED9B52386612}"/>
              </c:ext>
            </c:extLst>
          </c:dPt>
          <c:dLbls>
            <c:numFmt formatCode="#,##0.0" sourceLinked="0"/>
            <c:spPr>
              <a:noFill/>
              <a:ln>
                <a:noFill/>
              </a:ln>
              <a:effectLst/>
            </c:spPr>
            <c:txPr>
              <a:bodyPr rot="-5400000" vert="horz"/>
              <a:lstStyle/>
              <a:p>
                <a:pPr>
                  <a:defRPr sz="12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גיליון1!$C$6:$C$34</c:f>
              <c:strCache>
                <c:ptCount val="29"/>
                <c:pt idx="0">
                  <c:v>1961 מפקד</c:v>
                </c:pt>
                <c:pt idx="1">
                  <c:v>1972 מפקד</c:v>
                </c:pt>
                <c:pt idx="2">
                  <c:v>1974</c:v>
                </c:pt>
                <c:pt idx="3">
                  <c:v>1976</c:v>
                </c:pt>
                <c:pt idx="4">
                  <c:v>1978</c:v>
                </c:pt>
                <c:pt idx="5">
                  <c:v>1980</c:v>
                </c:pt>
                <c:pt idx="6">
                  <c:v>1982</c:v>
                </c:pt>
                <c:pt idx="7">
                  <c:v>1983 מפקד</c:v>
                </c:pt>
                <c:pt idx="8">
                  <c:v>1984</c:v>
                </c:pt>
                <c:pt idx="9">
                  <c:v>1986</c:v>
                </c:pt>
                <c:pt idx="10">
                  <c:v>1988</c:v>
                </c:pt>
                <c:pt idx="11">
                  <c:v>1990</c:v>
                </c:pt>
                <c:pt idx="12">
                  <c:v>1992</c:v>
                </c:pt>
                <c:pt idx="13">
                  <c:v>1994</c:v>
                </c:pt>
                <c:pt idx="14">
                  <c:v>1995 מפקד</c:v>
                </c:pt>
                <c:pt idx="15">
                  <c:v>1996</c:v>
                </c:pt>
                <c:pt idx="16">
                  <c:v>1998</c:v>
                </c:pt>
                <c:pt idx="17">
                  <c:v>2000</c:v>
                </c:pt>
                <c:pt idx="18">
                  <c:v>2002</c:v>
                </c:pt>
                <c:pt idx="19">
                  <c:v>2004</c:v>
                </c:pt>
                <c:pt idx="20">
                  <c:v>2006</c:v>
                </c:pt>
                <c:pt idx="21">
                  <c:v>2008 מפקד</c:v>
                </c:pt>
                <c:pt idx="22">
                  <c:v>2010</c:v>
                </c:pt>
                <c:pt idx="23">
                  <c:v>2012</c:v>
                </c:pt>
                <c:pt idx="24">
                  <c:v>2014</c:v>
                </c:pt>
                <c:pt idx="25">
                  <c:v>2016</c:v>
                </c:pt>
                <c:pt idx="26">
                  <c:v>2018</c:v>
                </c:pt>
                <c:pt idx="27">
                  <c:v>2019</c:v>
                </c:pt>
                <c:pt idx="28">
                  <c:v>2020</c:v>
                </c:pt>
              </c:strCache>
            </c:strRef>
          </c:cat>
          <c:val>
            <c:numRef>
              <c:f>גיליון1!$D$6:$D$34</c:f>
              <c:numCache>
                <c:formatCode>General</c:formatCode>
                <c:ptCount val="29"/>
                <c:pt idx="0">
                  <c:v>386.1</c:v>
                </c:pt>
                <c:pt idx="1">
                  <c:v>363.8</c:v>
                </c:pt>
                <c:pt idx="2">
                  <c:v>360.3</c:v>
                </c:pt>
                <c:pt idx="3">
                  <c:v>348.5</c:v>
                </c:pt>
                <c:pt idx="4">
                  <c:v>339.8</c:v>
                </c:pt>
                <c:pt idx="5">
                  <c:v>334.9</c:v>
                </c:pt>
                <c:pt idx="6">
                  <c:v>325.7</c:v>
                </c:pt>
                <c:pt idx="7">
                  <c:v>327.3</c:v>
                </c:pt>
                <c:pt idx="8">
                  <c:v>325.39999999999998</c:v>
                </c:pt>
                <c:pt idx="9">
                  <c:v>320.3</c:v>
                </c:pt>
                <c:pt idx="10">
                  <c:v>317.8</c:v>
                </c:pt>
                <c:pt idx="11">
                  <c:v>339.4</c:v>
                </c:pt>
                <c:pt idx="12">
                  <c:v>356.9</c:v>
                </c:pt>
                <c:pt idx="13">
                  <c:v>355.2</c:v>
                </c:pt>
                <c:pt idx="14">
                  <c:v>348.2</c:v>
                </c:pt>
                <c:pt idx="15">
                  <c:v>349.2</c:v>
                </c:pt>
                <c:pt idx="16">
                  <c:v>348.1</c:v>
                </c:pt>
                <c:pt idx="17">
                  <c:v>354.4</c:v>
                </c:pt>
                <c:pt idx="18">
                  <c:v>360.4</c:v>
                </c:pt>
                <c:pt idx="19">
                  <c:v>371.4</c:v>
                </c:pt>
                <c:pt idx="20">
                  <c:v>384.4</c:v>
                </c:pt>
                <c:pt idx="21">
                  <c:v>402.6</c:v>
                </c:pt>
                <c:pt idx="22">
                  <c:v>404.3</c:v>
                </c:pt>
                <c:pt idx="23">
                  <c:v>414.6</c:v>
                </c:pt>
                <c:pt idx="24">
                  <c:v>426.1</c:v>
                </c:pt>
                <c:pt idx="25">
                  <c:v>438.8</c:v>
                </c:pt>
                <c:pt idx="26">
                  <c:v>451.5</c:v>
                </c:pt>
                <c:pt idx="27" formatCode="0.0">
                  <c:v>460.6</c:v>
                </c:pt>
                <c:pt idx="28" formatCode="0.0">
                  <c:v>463.8</c:v>
                </c:pt>
              </c:numCache>
            </c:numRef>
          </c:val>
          <c:extLst>
            <c:ext xmlns:c16="http://schemas.microsoft.com/office/drawing/2014/chart" uri="{C3380CC4-5D6E-409C-BE32-E72D297353CC}">
              <c16:uniqueId val="{0000000A-299A-4788-B9C2-ED9B52386612}"/>
            </c:ext>
          </c:extLst>
        </c:ser>
        <c:dLbls>
          <c:dLblPos val="inEnd"/>
          <c:showLegendKey val="0"/>
          <c:showVal val="1"/>
          <c:showCatName val="0"/>
          <c:showSerName val="0"/>
          <c:showPercent val="0"/>
          <c:showBubbleSize val="0"/>
        </c:dLbls>
        <c:gapWidth val="15"/>
        <c:axId val="121382400"/>
        <c:axId val="121387264"/>
      </c:barChart>
      <c:catAx>
        <c:axId val="121382400"/>
        <c:scaling>
          <c:orientation val="minMax"/>
        </c:scaling>
        <c:delete val="0"/>
        <c:axPos val="b"/>
        <c:numFmt formatCode="General" sourceLinked="0"/>
        <c:majorTickMark val="out"/>
        <c:minorTickMark val="none"/>
        <c:tickLblPos val="nextTo"/>
        <c:txPr>
          <a:bodyPr rot="-5400000" vert="horz"/>
          <a:lstStyle/>
          <a:p>
            <a:pPr>
              <a:defRPr sz="1150">
                <a:solidFill>
                  <a:schemeClr val="tx1"/>
                </a:solidFill>
              </a:defRPr>
            </a:pPr>
            <a:endParaRPr lang="he-IL"/>
          </a:p>
        </c:txPr>
        <c:crossAx val="121387264"/>
        <c:crosses val="autoZero"/>
        <c:auto val="1"/>
        <c:lblAlgn val="ctr"/>
        <c:lblOffset val="100"/>
        <c:noMultiLvlLbl val="0"/>
      </c:catAx>
      <c:valAx>
        <c:axId val="121387264"/>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אלפים</a:t>
                </a:r>
              </a:p>
            </c:rich>
          </c:tx>
          <c:layout>
            <c:manualLayout>
              <c:xMode val="edge"/>
              <c:yMode val="edge"/>
              <c:x val="2.972751803781527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121382400"/>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41525423728819E-2"/>
          <c:y val="9.5523394543002391E-2"/>
          <c:w val="0.88539830508474582"/>
          <c:h val="0.80224452744060593"/>
        </c:manualLayout>
      </c:layout>
      <c:barChart>
        <c:barDir val="col"/>
        <c:grouping val="clustered"/>
        <c:varyColors val="0"/>
        <c:ser>
          <c:idx val="0"/>
          <c:order val="0"/>
          <c:tx>
            <c:strRef>
              <c:f>גיליון1!$B$1</c:f>
              <c:strCache>
                <c:ptCount val="1"/>
                <c:pt idx="0">
                  <c:v>ריבוי טבעי</c:v>
                </c:pt>
              </c:strCache>
            </c:strRef>
          </c:tx>
          <c:spPr>
            <a:solidFill>
              <a:schemeClr val="accent2">
                <a:lumMod val="50000"/>
              </a:schemeClr>
            </a:solidFill>
          </c:spPr>
          <c:invertIfNegative val="0"/>
          <c:dLbls>
            <c:numFmt formatCode="#,##0.0" sourceLinked="0"/>
            <c:spPr>
              <a:noFill/>
              <a:ln>
                <a:noFill/>
              </a:ln>
              <a:effectLst/>
            </c:spPr>
            <c:txPr>
              <a:bodyPr/>
              <a:lstStyle/>
              <a:p>
                <a:pPr>
                  <a:defRPr sz="1100" b="1">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גיליון1!$B$2:$B$22</c:f>
              <c:numCache>
                <c:formatCode>General</c:formatCode>
                <c:ptCount val="21"/>
                <c:pt idx="0">
                  <c:v>2.0699999999999998</c:v>
                </c:pt>
                <c:pt idx="1">
                  <c:v>2</c:v>
                </c:pt>
                <c:pt idx="2">
                  <c:v>2.2999999999999998</c:v>
                </c:pt>
                <c:pt idx="3">
                  <c:v>2.71</c:v>
                </c:pt>
                <c:pt idx="4">
                  <c:v>2.96</c:v>
                </c:pt>
                <c:pt idx="5">
                  <c:v>3</c:v>
                </c:pt>
                <c:pt idx="6">
                  <c:v>3.53</c:v>
                </c:pt>
                <c:pt idx="7">
                  <c:v>4.0999999999999996</c:v>
                </c:pt>
                <c:pt idx="8">
                  <c:v>4.5</c:v>
                </c:pt>
                <c:pt idx="9">
                  <c:v>5</c:v>
                </c:pt>
                <c:pt idx="10">
                  <c:v>4.75</c:v>
                </c:pt>
                <c:pt idx="11">
                  <c:v>4.5</c:v>
                </c:pt>
                <c:pt idx="12">
                  <c:v>4.5999999999999996</c:v>
                </c:pt>
                <c:pt idx="13">
                  <c:v>4.8</c:v>
                </c:pt>
                <c:pt idx="14">
                  <c:v>5.2</c:v>
                </c:pt>
                <c:pt idx="15">
                  <c:v>5.2</c:v>
                </c:pt>
                <c:pt idx="16">
                  <c:v>5.2</c:v>
                </c:pt>
                <c:pt idx="17">
                  <c:v>4.9000000000000004</c:v>
                </c:pt>
                <c:pt idx="18">
                  <c:v>4.8</c:v>
                </c:pt>
                <c:pt idx="19">
                  <c:v>4.8</c:v>
                </c:pt>
                <c:pt idx="20">
                  <c:v>4.4000000000000004</c:v>
                </c:pt>
              </c:numCache>
            </c:numRef>
          </c:val>
          <c:extLst>
            <c:ext xmlns:c16="http://schemas.microsoft.com/office/drawing/2014/chart" uri="{C3380CC4-5D6E-409C-BE32-E72D297353CC}">
              <c16:uniqueId val="{00000000-99BD-4050-9248-A1FCA83EF74B}"/>
            </c:ext>
          </c:extLst>
        </c:ser>
        <c:dLbls>
          <c:showLegendKey val="0"/>
          <c:showVal val="0"/>
          <c:showCatName val="0"/>
          <c:showSerName val="0"/>
          <c:showPercent val="0"/>
          <c:showBubbleSize val="0"/>
        </c:dLbls>
        <c:gapWidth val="34"/>
        <c:axId val="34755712"/>
        <c:axId val="34757248"/>
      </c:barChart>
      <c:catAx>
        <c:axId val="34755712"/>
        <c:scaling>
          <c:orientation val="minMax"/>
        </c:scaling>
        <c:delete val="0"/>
        <c:axPos val="b"/>
        <c:numFmt formatCode="General" sourceLinked="1"/>
        <c:majorTickMark val="out"/>
        <c:minorTickMark val="none"/>
        <c:tickLblPos val="nextTo"/>
        <c:txPr>
          <a:bodyPr/>
          <a:lstStyle/>
          <a:p>
            <a:pPr>
              <a:defRPr sz="1000"/>
            </a:pPr>
            <a:endParaRPr lang="he-IL"/>
          </a:p>
        </c:txPr>
        <c:crossAx val="34757248"/>
        <c:crosses val="autoZero"/>
        <c:auto val="1"/>
        <c:lblAlgn val="ctr"/>
        <c:lblOffset val="100"/>
        <c:noMultiLvlLbl val="0"/>
      </c:catAx>
      <c:valAx>
        <c:axId val="34757248"/>
        <c:scaling>
          <c:orientation val="minMax"/>
          <c:max val="6"/>
          <c:min val="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אלפים</a:t>
                </a:r>
              </a:p>
            </c:rich>
          </c:tx>
          <c:layout>
            <c:manualLayout>
              <c:xMode val="edge"/>
              <c:yMode val="edge"/>
              <c:x val="2.6906779661016948E-2"/>
              <c:y val="6.5878203133105098E-3"/>
            </c:manualLayout>
          </c:layout>
          <c:overlay val="0"/>
        </c:title>
        <c:numFmt formatCode="General" sourceLinked="1"/>
        <c:majorTickMark val="out"/>
        <c:minorTickMark val="none"/>
        <c:tickLblPos val="nextTo"/>
        <c:txPr>
          <a:bodyPr/>
          <a:lstStyle/>
          <a:p>
            <a:pPr>
              <a:defRPr sz="1000">
                <a:solidFill>
                  <a:srgbClr val="5E5E5E"/>
                </a:solidFill>
              </a:defRPr>
            </a:pPr>
            <a:endParaRPr lang="he-IL"/>
          </a:p>
        </c:txPr>
        <c:crossAx val="34755712"/>
        <c:crosses val="autoZero"/>
        <c:crossBetween val="between"/>
        <c:majorUnit val="1"/>
        <c:minorUnit val="1"/>
      </c:valAx>
    </c:plotArea>
    <c:plotVisOnly val="1"/>
    <c:dispBlanksAs val="gap"/>
    <c:showDLblsOverMax val="0"/>
  </c:chart>
  <c:txPr>
    <a:bodyPr/>
    <a:lstStyle/>
    <a:p>
      <a:pPr>
        <a:defRPr sz="1800"/>
      </a:pPr>
      <a:endParaRPr lang="he-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97412155745485E-2"/>
          <c:y val="0.12494212962962963"/>
          <c:w val="0.90617343304843301"/>
          <c:h val="0.70821903935185182"/>
        </c:manualLayout>
      </c:layout>
      <c:barChart>
        <c:barDir val="col"/>
        <c:grouping val="clustered"/>
        <c:varyColors val="0"/>
        <c:ser>
          <c:idx val="0"/>
          <c:order val="0"/>
          <c:tx>
            <c:strRef>
              <c:f>גיליון1!$A$2</c:f>
              <c:strCache>
                <c:ptCount val="1"/>
                <c:pt idx="0">
                  <c:v>מאזן הגירה </c:v>
                </c:pt>
              </c:strCache>
            </c:strRef>
          </c:tx>
          <c:spPr>
            <a:solidFill>
              <a:srgbClr val="C00000"/>
            </a:solidFill>
          </c:spPr>
          <c:invertIfNegative val="0"/>
          <c:dPt>
            <c:idx val="12"/>
            <c:invertIfNegative val="0"/>
            <c:bubble3D val="0"/>
            <c:spPr>
              <a:solidFill>
                <a:srgbClr val="224F76"/>
              </a:solidFill>
            </c:spPr>
            <c:extLst>
              <c:ext xmlns:c16="http://schemas.microsoft.com/office/drawing/2014/chart" uri="{C3380CC4-5D6E-409C-BE32-E72D297353CC}">
                <c16:uniqueId val="{0000000E-55A2-44B2-9998-4A0432190ADF}"/>
              </c:ext>
            </c:extLst>
          </c:dPt>
          <c:dPt>
            <c:idx val="14"/>
            <c:invertIfNegative val="0"/>
            <c:bubble3D val="0"/>
            <c:spPr>
              <a:solidFill>
                <a:srgbClr val="C00000"/>
              </a:solidFill>
            </c:spPr>
            <c:extLst>
              <c:ext xmlns:c16="http://schemas.microsoft.com/office/drawing/2014/chart" uri="{C3380CC4-5D6E-409C-BE32-E72D297353CC}">
                <c16:uniqueId val="{00000001-55A2-44B2-9998-4A0432190ADF}"/>
              </c:ext>
            </c:extLst>
          </c:dPt>
          <c:dPt>
            <c:idx val="26"/>
            <c:invertIfNegative val="0"/>
            <c:bubble3D val="0"/>
            <c:spPr>
              <a:solidFill>
                <a:srgbClr val="224F76"/>
              </a:solidFill>
            </c:spPr>
            <c:extLst>
              <c:ext xmlns:c16="http://schemas.microsoft.com/office/drawing/2014/chart" uri="{C3380CC4-5D6E-409C-BE32-E72D297353CC}">
                <c16:uniqueId val="{00000005-5606-4692-A8E3-8EA0BBA10850}"/>
              </c:ext>
            </c:extLst>
          </c:dPt>
          <c:dPt>
            <c:idx val="27"/>
            <c:invertIfNegative val="0"/>
            <c:bubble3D val="0"/>
            <c:spPr>
              <a:solidFill>
                <a:srgbClr val="224F76"/>
              </a:solidFill>
            </c:spPr>
            <c:extLst>
              <c:ext xmlns:c16="http://schemas.microsoft.com/office/drawing/2014/chart" uri="{C3380CC4-5D6E-409C-BE32-E72D297353CC}">
                <c16:uniqueId val="{00000013-55A2-44B2-9998-4A0432190ADF}"/>
              </c:ext>
            </c:extLst>
          </c:dPt>
          <c:dPt>
            <c:idx val="28"/>
            <c:invertIfNegative val="0"/>
            <c:bubble3D val="0"/>
            <c:spPr>
              <a:solidFill>
                <a:srgbClr val="224F76"/>
              </a:solidFill>
            </c:spPr>
            <c:extLst>
              <c:ext xmlns:c16="http://schemas.microsoft.com/office/drawing/2014/chart" uri="{C3380CC4-5D6E-409C-BE32-E72D297353CC}">
                <c16:uniqueId val="{00000003-55A2-44B2-9998-4A0432190ADF}"/>
              </c:ext>
            </c:extLst>
          </c:dPt>
          <c:dPt>
            <c:idx val="29"/>
            <c:invertIfNegative val="0"/>
            <c:bubble3D val="0"/>
            <c:spPr>
              <a:solidFill>
                <a:srgbClr val="224F76"/>
              </a:solidFill>
            </c:spPr>
            <c:extLst>
              <c:ext xmlns:c16="http://schemas.microsoft.com/office/drawing/2014/chart" uri="{C3380CC4-5D6E-409C-BE32-E72D297353CC}">
                <c16:uniqueId val="{00000005-55A2-44B2-9998-4A0432190ADF}"/>
              </c:ext>
            </c:extLst>
          </c:dPt>
          <c:dPt>
            <c:idx val="30"/>
            <c:invertIfNegative val="0"/>
            <c:bubble3D val="0"/>
            <c:spPr>
              <a:solidFill>
                <a:srgbClr val="224F76"/>
              </a:solidFill>
            </c:spPr>
            <c:extLst>
              <c:ext xmlns:c16="http://schemas.microsoft.com/office/drawing/2014/chart" uri="{C3380CC4-5D6E-409C-BE32-E72D297353CC}">
                <c16:uniqueId val="{00000007-55A2-44B2-9998-4A0432190ADF}"/>
              </c:ext>
            </c:extLst>
          </c:dPt>
          <c:dPt>
            <c:idx val="31"/>
            <c:invertIfNegative val="0"/>
            <c:bubble3D val="0"/>
            <c:spPr>
              <a:solidFill>
                <a:srgbClr val="C00000"/>
              </a:solidFill>
            </c:spPr>
            <c:extLst>
              <c:ext xmlns:c16="http://schemas.microsoft.com/office/drawing/2014/chart" uri="{C3380CC4-5D6E-409C-BE32-E72D297353CC}">
                <c16:uniqueId val="{00000009-55A2-44B2-9998-4A0432190ADF}"/>
              </c:ext>
            </c:extLst>
          </c:dPt>
          <c:dPt>
            <c:idx val="32"/>
            <c:invertIfNegative val="0"/>
            <c:bubble3D val="0"/>
            <c:spPr>
              <a:solidFill>
                <a:srgbClr val="C00000"/>
              </a:solidFill>
            </c:spPr>
            <c:extLst>
              <c:ext xmlns:c16="http://schemas.microsoft.com/office/drawing/2014/chart" uri="{C3380CC4-5D6E-409C-BE32-E72D297353CC}">
                <c16:uniqueId val="{0000000B-55A2-44B2-9998-4A0432190ADF}"/>
              </c:ext>
            </c:extLst>
          </c:dPt>
          <c:dPt>
            <c:idx val="41"/>
            <c:invertIfNegative val="0"/>
            <c:bubble3D val="0"/>
            <c:spPr>
              <a:solidFill>
                <a:srgbClr val="224F76"/>
              </a:solidFill>
            </c:spPr>
            <c:extLst>
              <c:ext xmlns:c16="http://schemas.microsoft.com/office/drawing/2014/chart" uri="{C3380CC4-5D6E-409C-BE32-E72D297353CC}">
                <c16:uniqueId val="{0000001C-55A2-44B2-9998-4A0432190ADF}"/>
              </c:ext>
            </c:extLst>
          </c:dPt>
          <c:dPt>
            <c:idx val="42"/>
            <c:invertIfNegative val="0"/>
            <c:bubble3D val="0"/>
            <c:spPr>
              <a:solidFill>
                <a:srgbClr val="224F76"/>
              </a:solidFill>
            </c:spPr>
            <c:extLst>
              <c:ext xmlns:c16="http://schemas.microsoft.com/office/drawing/2014/chart" uri="{C3380CC4-5D6E-409C-BE32-E72D297353CC}">
                <c16:uniqueId val="{00000017-5606-4692-A8E3-8EA0BBA10850}"/>
              </c:ext>
            </c:extLst>
          </c:dPt>
          <c:dLbls>
            <c:dLbl>
              <c:idx val="8"/>
              <c:layout>
                <c:manualLayout>
                  <c:x val="1.5075973409306742E-3"/>
                  <c:y val="3.2795138888888891E-3"/>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606-4692-A8E3-8EA0BBA10850}"/>
                </c:ext>
              </c:extLst>
            </c:dLbl>
            <c:dLbl>
              <c:idx val="9"/>
              <c:layout>
                <c:manualLayout>
                  <c:x val="-1.5075973409306742E-3"/>
                  <c:y val="1.4256655092592593E-2"/>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606-4692-A8E3-8EA0BBA10850}"/>
                </c:ext>
              </c:extLst>
            </c:dLbl>
            <c:dLbl>
              <c:idx val="10"/>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A2-44B2-9998-4A0432190ADF}"/>
                </c:ext>
              </c:extLst>
            </c:dLbl>
            <c:dLbl>
              <c:idx val="11"/>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A2-44B2-9998-4A0432190ADF}"/>
                </c:ext>
              </c:extLst>
            </c:dLbl>
            <c:dLbl>
              <c:idx val="12"/>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5A2-44B2-9998-4A0432190ADF}"/>
                </c:ext>
              </c:extLst>
            </c:dLbl>
            <c:dLbl>
              <c:idx val="13"/>
              <c:layout>
                <c:manualLayout>
                  <c:x val="-1.5075973409306742E-3"/>
                  <c:y val="0.12861689814814808"/>
                </c:manualLayout>
              </c:layout>
              <c:numFmt formatCode="#,##0" sourceLinked="0"/>
              <c:spPr/>
              <c:txPr>
                <a:bodyPr rot="-5400000" vert="horz"/>
                <a:lstStyle/>
                <a:p>
                  <a:pPr>
                    <a:defRPr sz="900" b="1">
                      <a:solidFill>
                        <a:schemeClr val="bg1"/>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5A2-44B2-9998-4A0432190ADF}"/>
                </c:ext>
              </c:extLst>
            </c:dLbl>
            <c:dLbl>
              <c:idx val="14"/>
              <c:layout>
                <c:manualLayout>
                  <c:x val="0"/>
                  <c:y val="1.1024305555555556E-2"/>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A2-44B2-9998-4A0432190ADF}"/>
                </c:ext>
              </c:extLst>
            </c:dLbl>
            <c:dLbl>
              <c:idx val="16"/>
              <c:layout>
                <c:manualLayout>
                  <c:x val="0"/>
                  <c:y val="0.11590364583333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5A2-44B2-9998-4A0432190ADF}"/>
                </c:ext>
              </c:extLst>
            </c:dLbl>
            <c:dLbl>
              <c:idx val="24"/>
              <c:numFmt formatCode="#,##0" sourceLinked="0"/>
              <c:spPr>
                <a:noFill/>
                <a:ln>
                  <a:noFill/>
                </a:ln>
                <a:effectLst/>
              </c:spPr>
              <c:txPr>
                <a:bodyPr rot="-5400000" vert="horz"/>
                <a:lstStyle/>
                <a:p>
                  <a:pPr>
                    <a:defRPr sz="900" b="1">
                      <a:solidFill>
                        <a:srgbClr val="C00000"/>
                      </a:solidFil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16-528A-4E94-9E41-F5F63DDD0F65}"/>
                </c:ext>
              </c:extLst>
            </c:dLbl>
            <c:dLbl>
              <c:idx val="25"/>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5A2-44B2-9998-4A0432190ADF}"/>
                </c:ext>
              </c:extLst>
            </c:dLbl>
            <c:dLbl>
              <c:idx val="26"/>
              <c:numFmt formatCode="#,##0" sourceLinked="0"/>
              <c:spPr/>
              <c:txPr>
                <a:bodyPr rot="-5400000" vert="horz"/>
                <a:lstStyle/>
                <a:p>
                  <a:pPr>
                    <a:defRPr sz="900" b="1">
                      <a:solidFill>
                        <a:srgbClr val="224F76"/>
                      </a:solidFil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05-5606-4692-A8E3-8EA0BBA10850}"/>
                </c:ext>
              </c:extLst>
            </c:dLbl>
            <c:dLbl>
              <c:idx val="27"/>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5A2-44B2-9998-4A0432190ADF}"/>
                </c:ext>
              </c:extLst>
            </c:dLbl>
            <c:dLbl>
              <c:idx val="28"/>
              <c:layout>
                <c:manualLayout>
                  <c:x val="0"/>
                  <c:y val="1.2935185185185185E-2"/>
                </c:manualLayout>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A2-44B2-9998-4A0432190ADF}"/>
                </c:ext>
              </c:extLst>
            </c:dLbl>
            <c:dLbl>
              <c:idx val="29"/>
              <c:layout>
                <c:manualLayout>
                  <c:x val="0"/>
                  <c:y val="-1.877054398148148E-2"/>
                </c:manualLayout>
              </c:layout>
              <c:numFmt formatCode="#,##0" sourceLinked="0"/>
              <c:spPr>
                <a:noFill/>
                <a:ln>
                  <a:noFill/>
                </a:ln>
                <a:effectLst/>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A2-44B2-9998-4A0432190ADF}"/>
                </c:ext>
              </c:extLst>
            </c:dLbl>
            <c:dLbl>
              <c:idx val="30"/>
              <c:numFmt formatCode="#,##0" sourceLinked="0"/>
              <c:spPr>
                <a:noFill/>
                <a:ln>
                  <a:noFill/>
                </a:ln>
                <a:effectLst/>
              </c:spPr>
              <c:txPr>
                <a:bodyPr rot="-5400000" vert="horz"/>
                <a:lstStyle/>
                <a:p>
                  <a:pPr>
                    <a:defRPr sz="900" b="1">
                      <a:solidFill>
                        <a:srgbClr val="224F76"/>
                      </a:solidFil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07-55A2-44B2-9998-4A0432190ADF}"/>
                </c:ext>
              </c:extLst>
            </c:dLbl>
            <c:dLbl>
              <c:idx val="31"/>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A2-44B2-9998-4A0432190ADF}"/>
                </c:ext>
              </c:extLst>
            </c:dLbl>
            <c:dLbl>
              <c:idx val="32"/>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A2-44B2-9998-4A0432190ADF}"/>
                </c:ext>
              </c:extLst>
            </c:dLbl>
            <c:dLbl>
              <c:idx val="33"/>
              <c:layout>
                <c:manualLayout>
                  <c:x val="-1.5077160493826055E-3"/>
                  <c:y val="1.4096643518518519E-2"/>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5A2-44B2-9998-4A0432190ADF}"/>
                </c:ext>
              </c:extLst>
            </c:dLbl>
            <c:dLbl>
              <c:idx val="34"/>
              <c:layout>
                <c:manualLayout>
                  <c:x val="0"/>
                  <c:y val="-6.770833333333333E-5"/>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5A2-44B2-9998-4A0432190ADF}"/>
                </c:ext>
              </c:extLst>
            </c:dLbl>
            <c:dLbl>
              <c:idx val="35"/>
              <c:layout>
                <c:manualLayout>
                  <c:x val="1.1055586118417361E-16"/>
                  <c:y val="6.7471064814814815E-3"/>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5A2-44B2-9998-4A0432190ADF}"/>
                </c:ext>
              </c:extLst>
            </c:dLbl>
            <c:dLbl>
              <c:idx val="36"/>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5A2-44B2-9998-4A0432190ADF}"/>
                </c:ext>
              </c:extLst>
            </c:dLbl>
            <c:dLbl>
              <c:idx val="37"/>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5A2-44B2-9998-4A0432190ADF}"/>
                </c:ext>
              </c:extLst>
            </c:dLbl>
            <c:dLbl>
              <c:idx val="38"/>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5A2-44B2-9998-4A0432190ADF}"/>
                </c:ext>
              </c:extLst>
            </c:dLbl>
            <c:dLbl>
              <c:idx val="39"/>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5A2-44B2-9998-4A0432190ADF}"/>
                </c:ext>
              </c:extLst>
            </c:dLbl>
            <c:dLbl>
              <c:idx val="40"/>
              <c:layout>
                <c:manualLayout>
                  <c:x val="0"/>
                  <c:y val="1.7203703703703704E-2"/>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5A2-44B2-9998-4A0432190ADF}"/>
                </c:ext>
              </c:extLst>
            </c:dLbl>
            <c:dLbl>
              <c:idx val="41"/>
              <c:layout>
                <c:manualLayout>
                  <c:x val="0"/>
                  <c:y val="2.7633101851851851E-3"/>
                </c:manualLayout>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5A2-44B2-9998-4A0432190ADF}"/>
                </c:ext>
              </c:extLst>
            </c:dLbl>
            <c:dLbl>
              <c:idx val="42"/>
              <c:layout>
                <c:manualLayout>
                  <c:x val="0"/>
                  <c:y val="5.3446180555555556E-3"/>
                </c:manualLayout>
              </c:layout>
              <c:numFmt formatCode="#,##0" sourceLinked="0"/>
              <c:spPr>
                <a:noFill/>
                <a:ln>
                  <a:noFill/>
                </a:ln>
                <a:effectLst/>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606-4692-A8E3-8EA0BBA10850}"/>
                </c:ext>
              </c:extLst>
            </c:dLbl>
            <c:dLbl>
              <c:idx val="43"/>
              <c:layout>
                <c:manualLayout>
                  <c:x val="-1.5075973409308953E-3"/>
                  <c:y val="6.6741898148148819E-3"/>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46C-4A66-ABC4-958FD6F6659B}"/>
                </c:ext>
              </c:extLst>
            </c:dLbl>
            <c:numFmt formatCode="#,##0" sourceLinked="0"/>
            <c:spPr>
              <a:noFill/>
              <a:ln>
                <a:noFill/>
              </a:ln>
              <a:effectLst/>
            </c:spPr>
            <c:txPr>
              <a:bodyPr rot="-5400000" vert="horz"/>
              <a:lstStyle/>
              <a:p>
                <a:pPr>
                  <a:defRPr sz="900" b="1">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גיליון1!$D$1:$AU$1</c:f>
              <c:numCache>
                <c:formatCode>General</c:formatCode>
                <c:ptCount val="44"/>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numCache>
            </c:numRef>
          </c:cat>
          <c:val>
            <c:numRef>
              <c:f>גיליון1!$D$2:$AU$2</c:f>
              <c:numCache>
                <c:formatCode>General</c:formatCode>
                <c:ptCount val="44"/>
                <c:pt idx="0">
                  <c:v>-5788</c:v>
                </c:pt>
                <c:pt idx="1">
                  <c:v>-4620</c:v>
                </c:pt>
                <c:pt idx="2">
                  <c:v>-3674</c:v>
                </c:pt>
                <c:pt idx="3">
                  <c:v>-3551</c:v>
                </c:pt>
                <c:pt idx="4">
                  <c:v>-3932</c:v>
                </c:pt>
                <c:pt idx="5">
                  <c:v>-4307</c:v>
                </c:pt>
                <c:pt idx="6">
                  <c:v>-4179</c:v>
                </c:pt>
                <c:pt idx="7">
                  <c:v>-4202</c:v>
                </c:pt>
                <c:pt idx="8">
                  <c:v>-1753</c:v>
                </c:pt>
                <c:pt idx="9">
                  <c:v>-2063</c:v>
                </c:pt>
                <c:pt idx="10">
                  <c:v>-1281</c:v>
                </c:pt>
                <c:pt idx="11">
                  <c:v>-637</c:v>
                </c:pt>
                <c:pt idx="12">
                  <c:v>1108</c:v>
                </c:pt>
                <c:pt idx="13">
                  <c:v>-6543</c:v>
                </c:pt>
                <c:pt idx="14">
                  <c:v>-2858</c:v>
                </c:pt>
                <c:pt idx="15">
                  <c:v>-5163</c:v>
                </c:pt>
                <c:pt idx="16">
                  <c:v>-7152</c:v>
                </c:pt>
                <c:pt idx="17">
                  <c:v>-8196</c:v>
                </c:pt>
                <c:pt idx="18">
                  <c:v>-5497</c:v>
                </c:pt>
                <c:pt idx="19">
                  <c:v>-8195</c:v>
                </c:pt>
                <c:pt idx="20">
                  <c:v>-7942</c:v>
                </c:pt>
                <c:pt idx="21">
                  <c:v>-5283</c:v>
                </c:pt>
                <c:pt idx="22">
                  <c:v>-5420</c:v>
                </c:pt>
                <c:pt idx="23">
                  <c:v>-2294</c:v>
                </c:pt>
                <c:pt idx="24">
                  <c:v>-334</c:v>
                </c:pt>
                <c:pt idx="25">
                  <c:v>-1424</c:v>
                </c:pt>
                <c:pt idx="26">
                  <c:v>232</c:v>
                </c:pt>
                <c:pt idx="27">
                  <c:v>4375</c:v>
                </c:pt>
                <c:pt idx="28">
                  <c:v>3710</c:v>
                </c:pt>
                <c:pt idx="29">
                  <c:v>819</c:v>
                </c:pt>
                <c:pt idx="30">
                  <c:v>489</c:v>
                </c:pt>
                <c:pt idx="31">
                  <c:v>-3200</c:v>
                </c:pt>
                <c:pt idx="32">
                  <c:v>-2800</c:v>
                </c:pt>
                <c:pt idx="33">
                  <c:v>-3200</c:v>
                </c:pt>
                <c:pt idx="34">
                  <c:v>-1600</c:v>
                </c:pt>
                <c:pt idx="35">
                  <c:v>-1400</c:v>
                </c:pt>
                <c:pt idx="36">
                  <c:v>-1900</c:v>
                </c:pt>
                <c:pt idx="37">
                  <c:v>-930</c:v>
                </c:pt>
                <c:pt idx="38">
                  <c:v>-1820</c:v>
                </c:pt>
                <c:pt idx="39">
                  <c:v>-2470</c:v>
                </c:pt>
                <c:pt idx="40">
                  <c:v>-1500</c:v>
                </c:pt>
                <c:pt idx="41">
                  <c:v>580</c:v>
                </c:pt>
                <c:pt idx="42">
                  <c:v>640</c:v>
                </c:pt>
                <c:pt idx="43">
                  <c:v>-1330</c:v>
                </c:pt>
              </c:numCache>
            </c:numRef>
          </c:val>
          <c:extLst>
            <c:ext xmlns:c16="http://schemas.microsoft.com/office/drawing/2014/chart" uri="{C3380CC4-5D6E-409C-BE32-E72D297353CC}">
              <c16:uniqueId val="{0000001D-55A2-44B2-9998-4A0432190ADF}"/>
            </c:ext>
          </c:extLst>
        </c:ser>
        <c:dLbls>
          <c:showLegendKey val="0"/>
          <c:showVal val="0"/>
          <c:showCatName val="0"/>
          <c:showSerName val="0"/>
          <c:showPercent val="0"/>
          <c:showBubbleSize val="0"/>
        </c:dLbls>
        <c:gapWidth val="22"/>
        <c:axId val="34924416"/>
        <c:axId val="34925952"/>
      </c:barChart>
      <c:catAx>
        <c:axId val="34924416"/>
        <c:scaling>
          <c:orientation val="minMax"/>
        </c:scaling>
        <c:delete val="0"/>
        <c:axPos val="b"/>
        <c:numFmt formatCode="General" sourceLinked="1"/>
        <c:majorTickMark val="out"/>
        <c:minorTickMark val="none"/>
        <c:tickLblPos val="low"/>
        <c:txPr>
          <a:bodyPr rot="-5400000" vert="horz"/>
          <a:lstStyle/>
          <a:p>
            <a:pPr rtl="0">
              <a:defRPr sz="900"/>
            </a:pPr>
            <a:endParaRPr lang="he-IL"/>
          </a:p>
        </c:txPr>
        <c:crossAx val="34925952"/>
        <c:crosses val="autoZero"/>
        <c:auto val="1"/>
        <c:lblAlgn val="l"/>
        <c:lblOffset val="100"/>
        <c:noMultiLvlLbl val="0"/>
      </c:catAx>
      <c:valAx>
        <c:axId val="34925952"/>
        <c:scaling>
          <c:orientation val="minMax"/>
          <c:max val="1000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מאזן</a:t>
                </a:r>
                <a:r>
                  <a:rPr lang="he-IL" dirty="0"/>
                  <a:t> </a:t>
                </a:r>
                <a:r>
                  <a:rPr lang="he-IL" sz="1200" b="1" i="0" u="none" strike="noStrike" kern="1200" baseline="0" dirty="0">
                    <a:solidFill>
                      <a:srgbClr val="5E5E5E"/>
                    </a:solidFill>
                    <a:latin typeface="Arial" pitchFamily="34" charset="0"/>
                    <a:ea typeface="+mn-ea"/>
                    <a:cs typeface="Arial" pitchFamily="34" charset="0"/>
                  </a:rPr>
                  <a:t>תושבים</a:t>
                </a:r>
              </a:p>
            </c:rich>
          </c:tx>
          <c:layout>
            <c:manualLayout>
              <c:xMode val="edge"/>
              <c:yMode val="edge"/>
              <c:x val="0"/>
              <c:y val="0"/>
            </c:manualLayout>
          </c:layout>
          <c:overlay val="0"/>
        </c:title>
        <c:numFmt formatCode="#,##0" sourceLinked="0"/>
        <c:majorTickMark val="out"/>
        <c:minorTickMark val="none"/>
        <c:tickLblPos val="nextTo"/>
        <c:txPr>
          <a:bodyPr/>
          <a:lstStyle/>
          <a:p>
            <a:pPr>
              <a:defRPr sz="1000">
                <a:solidFill>
                  <a:srgbClr val="5E5E5E"/>
                </a:solidFill>
              </a:defRPr>
            </a:pPr>
            <a:endParaRPr lang="he-IL"/>
          </a:p>
        </c:txPr>
        <c:crossAx val="34924416"/>
        <c:crosses val="autoZero"/>
        <c:crossBetween val="between"/>
        <c:majorUnit val="2500"/>
      </c:valAx>
    </c:plotArea>
    <c:plotVisOnly val="1"/>
    <c:dispBlanksAs val="gap"/>
    <c:showDLblsOverMax val="0"/>
  </c:chart>
  <c:txPr>
    <a:bodyPr/>
    <a:lstStyle/>
    <a:p>
      <a:pPr rtl="0">
        <a:defRPr sz="1800"/>
      </a:pPr>
      <a:endParaRPr lang="he-I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60404273288919E-2"/>
          <c:y val="0.16559897484157535"/>
          <c:w val="0.93503965352063179"/>
          <c:h val="0.51940064008773279"/>
        </c:manualLayout>
      </c:layout>
      <c:barChart>
        <c:barDir val="col"/>
        <c:grouping val="clustered"/>
        <c:varyColors val="0"/>
        <c:ser>
          <c:idx val="0"/>
          <c:order val="0"/>
          <c:tx>
            <c:strRef>
              <c:f>גיליון1!$A$2</c:f>
              <c:strCache>
                <c:ptCount val="1"/>
                <c:pt idx="0">
                  <c:v>ישראל</c:v>
                </c:pt>
              </c:strCache>
            </c:strRef>
          </c:tx>
          <c:spPr>
            <a:solidFill>
              <a:srgbClr val="224F76"/>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גיליון1!$B$2:$C$2</c:f>
              <c:numCache>
                <c:formatCode>0.0</c:formatCode>
                <c:ptCount val="2"/>
                <c:pt idx="0">
                  <c:v>32.299999999999997</c:v>
                </c:pt>
                <c:pt idx="1">
                  <c:v>47.5</c:v>
                </c:pt>
              </c:numCache>
            </c:numRef>
          </c:val>
          <c:extLst>
            <c:ext xmlns:c16="http://schemas.microsoft.com/office/drawing/2014/chart" uri="{C3380CC4-5D6E-409C-BE32-E72D297353CC}">
              <c16:uniqueId val="{00000000-3C38-4B7D-94F1-01E92C78FFE6}"/>
            </c:ext>
          </c:extLst>
        </c:ser>
        <c:ser>
          <c:idx val="1"/>
          <c:order val="1"/>
          <c:tx>
            <c:strRef>
              <c:f>גיליון1!$A$3</c:f>
              <c:strCache>
                <c:ptCount val="1"/>
                <c:pt idx="0">
                  <c:v>תל-אביב-יפו</c:v>
                </c:pt>
              </c:strCache>
            </c:strRef>
          </c:tx>
          <c:spPr>
            <a:solidFill>
              <a:srgbClr val="C00000"/>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גיליון1!$B$3:$C$3</c:f>
              <c:numCache>
                <c:formatCode>0.0</c:formatCode>
                <c:ptCount val="2"/>
                <c:pt idx="0">
                  <c:v>63.4</c:v>
                </c:pt>
                <c:pt idx="1">
                  <c:v>72.900000000000006</c:v>
                </c:pt>
              </c:numCache>
            </c:numRef>
          </c:val>
          <c:extLst>
            <c:ext xmlns:c16="http://schemas.microsoft.com/office/drawing/2014/chart" uri="{C3380CC4-5D6E-409C-BE32-E72D297353CC}">
              <c16:uniqueId val="{00000001-3C38-4B7D-94F1-01E92C78FFE6}"/>
            </c:ext>
          </c:extLst>
        </c:ser>
        <c:dLbls>
          <c:dLblPos val="inEnd"/>
          <c:showLegendKey val="0"/>
          <c:showVal val="1"/>
          <c:showCatName val="0"/>
          <c:showSerName val="0"/>
          <c:showPercent val="0"/>
          <c:showBubbleSize val="0"/>
        </c:dLbls>
        <c:gapWidth val="150"/>
        <c:axId val="48241664"/>
        <c:axId val="48247552"/>
      </c:barChart>
      <c:catAx>
        <c:axId val="48241664"/>
        <c:scaling>
          <c:orientation val="minMax"/>
        </c:scaling>
        <c:delete val="0"/>
        <c:axPos val="b"/>
        <c:numFmt formatCode="General" sourceLinked="0"/>
        <c:majorTickMark val="out"/>
        <c:minorTickMark val="none"/>
        <c:tickLblPos val="nextTo"/>
        <c:spPr>
          <a:ln>
            <a:noFill/>
          </a:ln>
        </c:spPr>
        <c:txPr>
          <a:bodyPr/>
          <a:lstStyle/>
          <a:p>
            <a:pPr>
              <a:defRPr sz="1600"/>
            </a:pPr>
            <a:endParaRPr lang="he-IL"/>
          </a:p>
        </c:txPr>
        <c:crossAx val="48247552"/>
        <c:crosses val="autoZero"/>
        <c:auto val="1"/>
        <c:lblAlgn val="ctr"/>
        <c:lblOffset val="100"/>
        <c:noMultiLvlLbl val="0"/>
      </c:catAx>
      <c:valAx>
        <c:axId val="48247552"/>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0"/>
              <c:y val="4.0577735371451096E-2"/>
            </c:manualLayout>
          </c:layout>
          <c:overlay val="0"/>
        </c:title>
        <c:numFmt formatCode="General" sourceLinked="0"/>
        <c:majorTickMark val="out"/>
        <c:minorTickMark val="none"/>
        <c:tickLblPos val="nextTo"/>
        <c:txPr>
          <a:bodyPr/>
          <a:lstStyle/>
          <a:p>
            <a:pPr>
              <a:defRPr sz="1400">
                <a:solidFill>
                  <a:srgbClr val="5E5E5E"/>
                </a:solidFill>
              </a:defRPr>
            </a:pPr>
            <a:endParaRPr lang="he-IL"/>
          </a:p>
        </c:txPr>
        <c:crossAx val="48241664"/>
        <c:crosses val="autoZero"/>
        <c:crossBetween val="between"/>
        <c:majorUnit val="20"/>
      </c:valAx>
      <c:spPr>
        <a:ln>
          <a:noFill/>
        </a:ln>
      </c:spPr>
    </c:plotArea>
    <c:legend>
      <c:legendPos val="b"/>
      <c:layout>
        <c:manualLayout>
          <c:xMode val="edge"/>
          <c:yMode val="edge"/>
          <c:x val="0.29849746572209346"/>
          <c:y val="0.85338376924347981"/>
          <c:w val="0.46713346512083098"/>
          <c:h val="0.1184619247495359"/>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666167808937495E-2"/>
          <c:y val="0.17205320098533114"/>
          <c:w val="0.92534673446596716"/>
          <c:h val="0.54298816886307166"/>
        </c:manualLayout>
      </c:layout>
      <c:barChart>
        <c:barDir val="col"/>
        <c:grouping val="clustered"/>
        <c:varyColors val="0"/>
        <c:ser>
          <c:idx val="0"/>
          <c:order val="0"/>
          <c:tx>
            <c:strRef>
              <c:f>גיליון1!$A$3</c:f>
              <c:strCache>
                <c:ptCount val="1"/>
                <c:pt idx="0">
                  <c:v> ת"א -יפו</c:v>
                </c:pt>
              </c:strCache>
            </c:strRef>
          </c:tx>
          <c:spPr>
            <a:solidFill>
              <a:srgbClr val="C85100"/>
            </a:solidFill>
          </c:spPr>
          <c:invertIfNegative val="0"/>
          <c:dLbls>
            <c:dLbl>
              <c:idx val="0"/>
              <c:layout>
                <c:manualLayout>
                  <c:x val="-1.4398848092152627E-3"/>
                  <c:y val="8.93861160785103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D5-4FAD-92F2-DD6E722606EC}"/>
                </c:ext>
              </c:extLst>
            </c:dLbl>
            <c:dLbl>
              <c:idx val="1"/>
              <c:layout>
                <c:manualLayout>
                  <c:x val="2.8797696184305784E-3"/>
                  <c:y val="8.93861160785103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D5-4FAD-92F2-DD6E722606EC}"/>
                </c:ext>
              </c:extLst>
            </c:dLbl>
            <c:dLbl>
              <c:idx val="2"/>
              <c:layout>
                <c:manualLayout>
                  <c:x val="-2.8797696184305254E-3"/>
                  <c:y val="7.9072333454066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D5-4FAD-92F2-DD6E722606EC}"/>
                </c:ext>
              </c:extLst>
            </c:dLbl>
            <c:dLbl>
              <c:idx val="3"/>
              <c:layout>
                <c:manualLayout>
                  <c:x val="4.3196544276457886E-3"/>
                  <c:y val="8.5948188537029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D5-4FAD-92F2-DD6E722606EC}"/>
                </c:ext>
              </c:extLst>
            </c:dLbl>
            <c:dLbl>
              <c:idx val="4"/>
              <c:layout>
                <c:manualLayout>
                  <c:x val="1.0559033288725005E-16"/>
                  <c:y val="7.56344059125856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D5-4FAD-92F2-DD6E722606EC}"/>
                </c:ext>
              </c:extLst>
            </c:dLbl>
            <c:spPr>
              <a:noFill/>
              <a:ln>
                <a:noFill/>
              </a:ln>
              <a:effectLst/>
            </c:spPr>
            <c:txPr>
              <a:bodyPr/>
              <a:lstStyle/>
              <a:p>
                <a:pPr>
                  <a:defRPr sz="1400" b="0" baseline="0">
                    <a:solidFill>
                      <a:schemeClr val="bg1"/>
                    </a:solidFill>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גיליון1!$B$1:$E$2</c:f>
              <c:strCache>
                <c:ptCount val="4"/>
                <c:pt idx="0">
                  <c:v>משקי  בית עם נפש אחת </c:v>
                </c:pt>
                <c:pt idx="1">
                  <c:v>משקי בית משפחתיים</c:v>
                </c:pt>
                <c:pt idx="2">
                  <c:v>משקי בית עם ילדים עד גיל 18</c:v>
                </c:pt>
                <c:pt idx="3">
                  <c:v>משקי בית יהודים</c:v>
                </c:pt>
              </c:strCache>
            </c:strRef>
          </c:cat>
          <c:val>
            <c:numRef>
              <c:f>גיליון1!$B$3:$E$3</c:f>
              <c:numCache>
                <c:formatCode>0%</c:formatCode>
                <c:ptCount val="4"/>
                <c:pt idx="0">
                  <c:v>0.38400000000000001</c:v>
                </c:pt>
                <c:pt idx="1">
                  <c:v>0.56299999999999994</c:v>
                </c:pt>
                <c:pt idx="2">
                  <c:v>0.23799999999999999</c:v>
                </c:pt>
                <c:pt idx="3">
                  <c:v>0.96099999999999997</c:v>
                </c:pt>
              </c:numCache>
            </c:numRef>
          </c:val>
          <c:extLst>
            <c:ext xmlns:c16="http://schemas.microsoft.com/office/drawing/2014/chart" uri="{C3380CC4-5D6E-409C-BE32-E72D297353CC}">
              <c16:uniqueId val="{00000005-0CD5-4FAD-92F2-DD6E722606EC}"/>
            </c:ext>
          </c:extLst>
        </c:ser>
        <c:ser>
          <c:idx val="1"/>
          <c:order val="1"/>
          <c:tx>
            <c:strRef>
              <c:f>גיליון1!$A$4</c:f>
              <c:strCache>
                <c:ptCount val="1"/>
                <c:pt idx="0">
                  <c:v> ישראל</c:v>
                </c:pt>
              </c:strCache>
            </c:strRef>
          </c:tx>
          <c:spPr>
            <a:solidFill>
              <a:srgbClr val="1C6B75"/>
            </a:solidFill>
          </c:spPr>
          <c:invertIfNegative val="0"/>
          <c:dLbls>
            <c:dLbl>
              <c:idx val="0"/>
              <c:layout>
                <c:manualLayout>
                  <c:x val="-4.3196544276457886E-3"/>
                  <c:y val="7.9072333454066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D5-4FAD-92F2-DD6E722606EC}"/>
                </c:ext>
              </c:extLst>
            </c:dLbl>
            <c:dLbl>
              <c:idx val="1"/>
              <c:layout>
                <c:manualLayout>
                  <c:x val="-1.4398848092152627E-3"/>
                  <c:y val="7.9072333454066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D5-4FAD-92F2-DD6E722606EC}"/>
                </c:ext>
              </c:extLst>
            </c:dLbl>
            <c:dLbl>
              <c:idx val="2"/>
              <c:layout>
                <c:manualLayout>
                  <c:x val="0"/>
                  <c:y val="7.9072333454066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D5-4FAD-92F2-DD6E722606EC}"/>
                </c:ext>
              </c:extLst>
            </c:dLbl>
            <c:dLbl>
              <c:idx val="3"/>
              <c:layout>
                <c:manualLayout>
                  <c:x val="0"/>
                  <c:y val="8.9386116078510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D5-4FAD-92F2-DD6E722606EC}"/>
                </c:ext>
              </c:extLst>
            </c:dLbl>
            <c:dLbl>
              <c:idx val="4"/>
              <c:layout>
                <c:manualLayout>
                  <c:x val="-2.8797696184305254E-3"/>
                  <c:y val="8.25102609955480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D5-4FAD-92F2-DD6E722606EC}"/>
                </c:ext>
              </c:extLst>
            </c:dLbl>
            <c:spPr>
              <a:noFill/>
              <a:ln>
                <a:noFill/>
              </a:ln>
              <a:effectLst/>
            </c:spPr>
            <c:txPr>
              <a:bodyPr/>
              <a:lstStyle/>
              <a:p>
                <a:pPr>
                  <a:defRPr sz="1400" b="0">
                    <a:solidFill>
                      <a:schemeClr val="bg1"/>
                    </a:solidFill>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גיליון1!$B$1:$E$2</c:f>
              <c:strCache>
                <c:ptCount val="4"/>
                <c:pt idx="0">
                  <c:v>משקי  בית עם נפש אחת </c:v>
                </c:pt>
                <c:pt idx="1">
                  <c:v>משקי בית משפחתיים</c:v>
                </c:pt>
                <c:pt idx="2">
                  <c:v>משקי בית עם ילדים עד גיל 18</c:v>
                </c:pt>
                <c:pt idx="3">
                  <c:v>משקי בית יהודים</c:v>
                </c:pt>
              </c:strCache>
            </c:strRef>
          </c:cat>
          <c:val>
            <c:numRef>
              <c:f>גיליון1!$B$4:$E$4</c:f>
              <c:numCache>
                <c:formatCode>0%</c:formatCode>
                <c:ptCount val="4"/>
                <c:pt idx="0">
                  <c:v>0.19900000000000001</c:v>
                </c:pt>
                <c:pt idx="1">
                  <c:v>0.78300000000000003</c:v>
                </c:pt>
                <c:pt idx="2">
                  <c:v>0.43346699999999999</c:v>
                </c:pt>
                <c:pt idx="3">
                  <c:v>0.81699999999999995</c:v>
                </c:pt>
              </c:numCache>
            </c:numRef>
          </c:val>
          <c:extLst>
            <c:ext xmlns:c16="http://schemas.microsoft.com/office/drawing/2014/chart" uri="{C3380CC4-5D6E-409C-BE32-E72D297353CC}">
              <c16:uniqueId val="{0000000B-0CD5-4FAD-92F2-DD6E722606EC}"/>
            </c:ext>
          </c:extLst>
        </c:ser>
        <c:dLbls>
          <c:dLblPos val="outEnd"/>
          <c:showLegendKey val="0"/>
          <c:showVal val="1"/>
          <c:showCatName val="0"/>
          <c:showSerName val="0"/>
          <c:showPercent val="0"/>
          <c:showBubbleSize val="0"/>
        </c:dLbls>
        <c:gapWidth val="98"/>
        <c:axId val="48761472"/>
        <c:axId val="48763264"/>
      </c:barChart>
      <c:catAx>
        <c:axId val="48761472"/>
        <c:scaling>
          <c:orientation val="minMax"/>
        </c:scaling>
        <c:delete val="0"/>
        <c:axPos val="b"/>
        <c:numFmt formatCode="General" sourceLinked="0"/>
        <c:majorTickMark val="out"/>
        <c:minorTickMark val="none"/>
        <c:tickLblPos val="nextTo"/>
        <c:txPr>
          <a:bodyPr/>
          <a:lstStyle/>
          <a:p>
            <a:pPr>
              <a:defRPr sz="1400" b="0"/>
            </a:pPr>
            <a:endParaRPr lang="he-IL"/>
          </a:p>
        </c:txPr>
        <c:crossAx val="48763264"/>
        <c:crosses val="autoZero"/>
        <c:auto val="1"/>
        <c:lblAlgn val="ctr"/>
        <c:lblOffset val="100"/>
        <c:noMultiLvlLbl val="0"/>
      </c:catAx>
      <c:valAx>
        <c:axId val="48763264"/>
        <c:scaling>
          <c:orientation val="minMax"/>
          <c:max val="1"/>
          <c:min val="0"/>
        </c:scaling>
        <c:delete val="0"/>
        <c:axPos val="l"/>
        <c:majorGridlines/>
        <c:numFmt formatCode="0%" sourceLinked="1"/>
        <c:majorTickMark val="out"/>
        <c:minorTickMark val="none"/>
        <c:tickLblPos val="nextTo"/>
        <c:txPr>
          <a:bodyPr/>
          <a:lstStyle/>
          <a:p>
            <a:pPr>
              <a:defRPr>
                <a:solidFill>
                  <a:srgbClr val="5E5E5E"/>
                </a:solidFill>
              </a:defRPr>
            </a:pPr>
            <a:endParaRPr lang="he-IL"/>
          </a:p>
        </c:txPr>
        <c:crossAx val="48761472"/>
        <c:crosses val="autoZero"/>
        <c:crossBetween val="between"/>
        <c:majorUnit val="0.2"/>
      </c:valAx>
    </c:plotArea>
    <c:legend>
      <c:legendPos val="b"/>
      <c:layout>
        <c:manualLayout>
          <c:xMode val="edge"/>
          <c:yMode val="edge"/>
          <c:x val="0.31087836290315984"/>
          <c:y val="0.90326405531660503"/>
          <c:w val="0.40096744386433336"/>
          <c:h val="8.1465888991214611E-2"/>
        </c:manualLayout>
      </c:layout>
      <c:overlay val="0"/>
      <c:spPr>
        <a:ln>
          <a:noFill/>
        </a:ln>
      </c:spPr>
      <c:txPr>
        <a:bodyPr/>
        <a:lstStyle/>
        <a:p>
          <a:pPr>
            <a:defRPr sz="1400" b="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24619932804952E-2"/>
          <c:y val="0.16066320012062152"/>
          <c:w val="0.73548664067705516"/>
          <c:h val="0.69536693343596745"/>
        </c:manualLayout>
      </c:layout>
      <c:lineChart>
        <c:grouping val="standard"/>
        <c:varyColors val="0"/>
        <c:ser>
          <c:idx val="0"/>
          <c:order val="0"/>
          <c:tx>
            <c:strRef>
              <c:f>גיליון1!$A$1</c:f>
              <c:strCache>
                <c:ptCount val="1"/>
                <c:pt idx="0">
                  <c:v>עמודה1</c:v>
                </c:pt>
              </c:strCache>
            </c:strRef>
          </c:tx>
          <c:spPr>
            <a:ln w="31750">
              <a:solidFill>
                <a:srgbClr val="1C6B75"/>
              </a:solidFill>
            </a:ln>
          </c:spPr>
          <c:marker>
            <c:symbol val="none"/>
          </c:marker>
          <c:dLbls>
            <c:dLbl>
              <c:idx val="10"/>
              <c:layout>
                <c:manualLayout>
                  <c:x val="-2.9056875449964003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AD-4EEC-9964-A1874BD0111C}"/>
                </c:ext>
              </c:extLst>
            </c:dLbl>
            <c:dLbl>
              <c:idx val="13"/>
              <c:layout>
                <c:manualLayout>
                  <c:x val="-2.9056875449964003E-2"/>
                  <c:y val="3.4317685863318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AD-4EEC-9964-A1874BD0111C}"/>
                </c:ext>
              </c:extLst>
            </c:dLbl>
            <c:dLbl>
              <c:idx val="14"/>
              <c:layout>
                <c:manualLayout>
                  <c:x val="-3.0496760259179266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AD-4EEC-9964-A1874BD0111C}"/>
                </c:ext>
              </c:extLst>
            </c:dLbl>
            <c:dLbl>
              <c:idx val="15"/>
              <c:layout>
                <c:manualLayout>
                  <c:x val="-2.4787560302262434E-2"/>
                  <c:y val="3.7410071241741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AD-4EEC-9964-A1874BD0111C}"/>
                </c:ext>
              </c:extLst>
            </c:dLbl>
            <c:dLbl>
              <c:idx val="16"/>
              <c:layout>
                <c:manualLayout>
                  <c:x val="-2.329733621310295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AD-4EEC-9964-A1874BD0111C}"/>
                </c:ext>
              </c:extLst>
            </c:dLbl>
            <c:dLbl>
              <c:idx val="17"/>
              <c:layout>
                <c:manualLayout>
                  <c:x val="-2.4737221022318213E-2"/>
                  <c:y val="4.177273870456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AD-4EEC-9964-A1874BD0111C}"/>
                </c:ext>
              </c:extLst>
            </c:dLbl>
            <c:dLbl>
              <c:idx val="18"/>
              <c:layout>
                <c:manualLayout>
                  <c:x val="-3.0604620144516873E-2"/>
                  <c:y val="3.3613303236568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AD-4EEC-9964-A1874BD0111C}"/>
                </c:ext>
              </c:extLst>
            </c:dLbl>
            <c:dLbl>
              <c:idx val="19"/>
              <c:layout>
                <c:manualLayout>
                  <c:x val="-2.549130422253746E-2"/>
                  <c:y val="-3.9401972621276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AD-4EEC-9964-A1874BD0111C}"/>
                </c:ext>
              </c:extLst>
            </c:dLbl>
            <c:dLbl>
              <c:idx val="20"/>
              <c:layout>
                <c:manualLayout>
                  <c:x val="-2.8724734963006263E-2"/>
                  <c:y val="2.3148553197198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AD-4EEC-9964-A1874BD0111C}"/>
                </c:ext>
              </c:extLst>
            </c:dLbl>
            <c:dLbl>
              <c:idx val="21"/>
              <c:layout>
                <c:manualLayout>
                  <c:x val="-1.8268513187600966E-2"/>
                  <c:y val="3.7963627243404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AD-4EEC-9964-A1874BD0111C}"/>
                </c:ext>
              </c:extLst>
            </c:dLbl>
            <c:spPr>
              <a:noFill/>
              <a:ln>
                <a:noFill/>
              </a:ln>
              <a:effectLst/>
            </c:spPr>
            <c:txPr>
              <a:bodyPr/>
              <a:lstStyle/>
              <a:p>
                <a:pPr>
                  <a:defRPr sz="1000">
                    <a:solidFill>
                      <a:srgbClr val="1C6B7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גיליון1!$A$2:$A$11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val>
          <c:smooth val="0"/>
          <c:extLst>
            <c:ext xmlns:c16="http://schemas.microsoft.com/office/drawing/2014/chart" uri="{C3380CC4-5D6E-409C-BE32-E72D297353CC}">
              <c16:uniqueId val="{0000000A-CFAD-4EEC-9964-A1874BD0111C}"/>
            </c:ext>
          </c:extLst>
        </c:ser>
        <c:ser>
          <c:idx val="1"/>
          <c:order val="1"/>
          <c:tx>
            <c:strRef>
              <c:f>גיליון1!$B$1</c:f>
              <c:strCache>
                <c:ptCount val="1"/>
                <c:pt idx="0">
                  <c:v>משקי בית עם ילדים עד גיל 17</c:v>
                </c:pt>
              </c:strCache>
            </c:strRef>
          </c:tx>
          <c:spPr>
            <a:ln w="31750">
              <a:solidFill>
                <a:srgbClr val="C85100"/>
              </a:solidFill>
            </a:ln>
          </c:spPr>
          <c:marker>
            <c:symbol val="triangle"/>
            <c:size val="7"/>
            <c:spPr>
              <a:solidFill>
                <a:srgbClr val="C85100"/>
              </a:solidFill>
              <a:ln>
                <a:solidFill>
                  <a:srgbClr val="C85100"/>
                </a:solidFill>
              </a:ln>
            </c:spPr>
          </c:marker>
          <c:dLbls>
            <c:spPr>
              <a:noFill/>
              <a:ln>
                <a:noFill/>
              </a:ln>
              <a:effectLst/>
            </c:spPr>
            <c:txPr>
              <a:bodyPr/>
              <a:lstStyle/>
              <a:p>
                <a:pPr>
                  <a:defRPr sz="1200">
                    <a:solidFill>
                      <a:srgbClr val="C85100"/>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גיליון1!$B$2:$B$11</c:f>
              <c:numCache>
                <c:formatCode>0.0</c:formatCode>
                <c:ptCount val="10"/>
                <c:pt idx="0">
                  <c:v>39.700000000000003</c:v>
                </c:pt>
                <c:pt idx="1">
                  <c:v>42.2</c:v>
                </c:pt>
                <c:pt idx="2">
                  <c:v>44.2</c:v>
                </c:pt>
                <c:pt idx="3">
                  <c:v>46.6</c:v>
                </c:pt>
                <c:pt idx="4">
                  <c:v>46.8</c:v>
                </c:pt>
                <c:pt idx="5">
                  <c:v>47.1</c:v>
                </c:pt>
                <c:pt idx="6">
                  <c:v>47.9</c:v>
                </c:pt>
                <c:pt idx="7">
                  <c:v>50.1</c:v>
                </c:pt>
                <c:pt idx="8">
                  <c:v>49.9</c:v>
                </c:pt>
                <c:pt idx="9">
                  <c:v>49.5</c:v>
                </c:pt>
              </c:numCache>
            </c:numRef>
          </c:val>
          <c:smooth val="0"/>
          <c:extLst>
            <c:ext xmlns:c16="http://schemas.microsoft.com/office/drawing/2014/chart" uri="{C3380CC4-5D6E-409C-BE32-E72D297353CC}">
              <c16:uniqueId val="{00000015-CFAD-4EEC-9964-A1874BD0111C}"/>
            </c:ext>
          </c:extLst>
        </c:ser>
        <c:ser>
          <c:idx val="2"/>
          <c:order val="2"/>
          <c:tx>
            <c:strRef>
              <c:f>גיליון1!$C$1</c:f>
              <c:strCache>
                <c:ptCount val="1"/>
                <c:pt idx="0">
                  <c:v>סה"כ משקי בית</c:v>
                </c:pt>
              </c:strCache>
            </c:strRef>
          </c:tx>
          <c:spPr>
            <a:ln>
              <a:solidFill>
                <a:srgbClr val="1C6B75"/>
              </a:solidFill>
            </a:ln>
          </c:spPr>
          <c:marker>
            <c:symbol val="diamond"/>
            <c:size val="7"/>
            <c:spPr>
              <a:solidFill>
                <a:srgbClr val="1C6B75"/>
              </a:solidFill>
            </c:spPr>
          </c:marker>
          <c:dLbls>
            <c:spPr>
              <a:noFill/>
              <a:ln>
                <a:noFill/>
              </a:ln>
              <a:effectLst/>
            </c:spPr>
            <c:txPr>
              <a:bodyPr/>
              <a:lstStyle/>
              <a:p>
                <a:pPr>
                  <a:defRPr sz="1200">
                    <a:solidFill>
                      <a:srgbClr val="1C6B7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גיליון1!$C$2:$C$11</c:f>
              <c:numCache>
                <c:formatCode>0.0</c:formatCode>
                <c:ptCount val="10"/>
                <c:pt idx="0">
                  <c:v>178.4</c:v>
                </c:pt>
                <c:pt idx="1">
                  <c:v>181.2</c:v>
                </c:pt>
                <c:pt idx="2">
                  <c:v>184.6</c:v>
                </c:pt>
                <c:pt idx="3">
                  <c:v>186.8</c:v>
                </c:pt>
                <c:pt idx="4">
                  <c:v>189.4</c:v>
                </c:pt>
                <c:pt idx="5">
                  <c:v>194.4</c:v>
                </c:pt>
                <c:pt idx="6">
                  <c:v>196</c:v>
                </c:pt>
                <c:pt idx="7">
                  <c:v>199.7</c:v>
                </c:pt>
                <c:pt idx="8">
                  <c:v>205.5</c:v>
                </c:pt>
                <c:pt idx="9">
                  <c:v>208</c:v>
                </c:pt>
              </c:numCache>
            </c:numRef>
          </c:val>
          <c:smooth val="0"/>
          <c:extLst>
            <c:ext xmlns:c16="http://schemas.microsoft.com/office/drawing/2014/chart" uri="{C3380CC4-5D6E-409C-BE32-E72D297353CC}">
              <c16:uniqueId val="{00000016-CFAD-4EEC-9964-A1874BD0111C}"/>
            </c:ext>
          </c:extLst>
        </c:ser>
        <c:dLbls>
          <c:dLblPos val="t"/>
          <c:showLegendKey val="0"/>
          <c:showVal val="1"/>
          <c:showCatName val="0"/>
          <c:showSerName val="0"/>
          <c:showPercent val="0"/>
          <c:showBubbleSize val="0"/>
        </c:dLbls>
        <c:smooth val="0"/>
        <c:axId val="47830912"/>
        <c:axId val="47832448"/>
      </c:lineChart>
      <c:catAx>
        <c:axId val="47830912"/>
        <c:scaling>
          <c:orientation val="minMax"/>
        </c:scaling>
        <c:delete val="0"/>
        <c:axPos val="b"/>
        <c:numFmt formatCode="General" sourceLinked="0"/>
        <c:majorTickMark val="out"/>
        <c:minorTickMark val="none"/>
        <c:tickLblPos val="nextTo"/>
        <c:txPr>
          <a:bodyPr/>
          <a:lstStyle/>
          <a:p>
            <a:pPr>
              <a:defRPr sz="1400"/>
            </a:pPr>
            <a:endParaRPr lang="he-IL"/>
          </a:p>
        </c:txPr>
        <c:crossAx val="47832448"/>
        <c:crosses val="autoZero"/>
        <c:auto val="1"/>
        <c:lblAlgn val="ctr"/>
        <c:lblOffset val="100"/>
        <c:tickLblSkip val="1"/>
        <c:noMultiLvlLbl val="0"/>
      </c:catAx>
      <c:valAx>
        <c:axId val="47832448"/>
        <c:scaling>
          <c:orientation val="minMax"/>
          <c:max val="250"/>
          <c:min val="0"/>
        </c:scaling>
        <c:delete val="0"/>
        <c:axPos val="l"/>
        <c:majorGridlines/>
        <c:title>
          <c:tx>
            <c:rich>
              <a:bodyPr rot="0" vert="horz"/>
              <a:lstStyle/>
              <a:p>
                <a:pPr>
                  <a:defRPr/>
                </a:pPr>
                <a:r>
                  <a:rPr lang="he-IL" sz="1200" b="0" dirty="0" smtClean="0">
                    <a:solidFill>
                      <a:srgbClr val="5E5E5E"/>
                    </a:solidFill>
                    <a:latin typeface="+mn-lt"/>
                    <a:ea typeface="+mn-ea"/>
                    <a:cs typeface="+mn-cs"/>
                  </a:rPr>
                  <a:t>משקי בית</a:t>
                </a:r>
              </a:p>
              <a:p>
                <a:pPr>
                  <a:defRPr/>
                </a:pPr>
                <a:r>
                  <a:rPr lang="he-IL" sz="1200" b="0" dirty="0" smtClean="0">
                    <a:solidFill>
                      <a:srgbClr val="5E5E5E"/>
                    </a:solidFill>
                    <a:latin typeface="+mn-lt"/>
                    <a:ea typeface="+mn-ea"/>
                    <a:cs typeface="+mn-cs"/>
                  </a:rPr>
                  <a:t>(אלפים)</a:t>
                </a:r>
                <a:endParaRPr lang="he-IL" sz="1200" b="0" dirty="0">
                  <a:solidFill>
                    <a:srgbClr val="5E5E5E"/>
                  </a:solidFill>
                  <a:latin typeface="+mn-lt"/>
                  <a:ea typeface="+mn-ea"/>
                  <a:cs typeface="+mn-cs"/>
                </a:endParaRPr>
              </a:p>
            </c:rich>
          </c:tx>
          <c:layout>
            <c:manualLayout>
              <c:xMode val="edge"/>
              <c:yMode val="edge"/>
              <c:x val="2.0912443550810591E-2"/>
              <c:y val="1.574725824114781E-2"/>
            </c:manualLayout>
          </c:layout>
          <c:overlay val="0"/>
        </c:title>
        <c:numFmt formatCode="General" sourceLinked="0"/>
        <c:majorTickMark val="out"/>
        <c:minorTickMark val="none"/>
        <c:tickLblPos val="nextTo"/>
        <c:txPr>
          <a:bodyPr/>
          <a:lstStyle/>
          <a:p>
            <a:pPr>
              <a:defRPr>
                <a:solidFill>
                  <a:srgbClr val="5E5E5E"/>
                </a:solidFill>
              </a:defRPr>
            </a:pPr>
            <a:endParaRPr lang="he-IL"/>
          </a:p>
        </c:txPr>
        <c:crossAx val="47830912"/>
        <c:crosses val="autoZero"/>
        <c:crossBetween val="between"/>
        <c:majorUnit val="50"/>
        <c:minorUnit val="10"/>
      </c:valAx>
    </c:plotArea>
    <c:legend>
      <c:legendPos val="b"/>
      <c:legendEntry>
        <c:idx val="0"/>
        <c:delete val="1"/>
      </c:legendEntry>
      <c:layout>
        <c:manualLayout>
          <c:xMode val="edge"/>
          <c:yMode val="edge"/>
          <c:x val="0.35549060439667068"/>
          <c:y val="0.92254424560793036"/>
          <c:w val="0.3218812025007895"/>
          <c:h val="6.414486440709942E-2"/>
        </c:manualLayout>
      </c:layout>
      <c:overlay val="0"/>
      <c:txPr>
        <a:bodyPr/>
        <a:lstStyle/>
        <a:p>
          <a:pPr>
            <a:defRPr sz="140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3846539573685E-2"/>
          <c:y val="0.21196728732268519"/>
          <c:w val="0.90374488870475556"/>
          <c:h val="0.64468693785796849"/>
        </c:manualLayout>
      </c:layout>
      <c:barChart>
        <c:barDir val="col"/>
        <c:grouping val="clustered"/>
        <c:varyColors val="0"/>
        <c:ser>
          <c:idx val="0"/>
          <c:order val="0"/>
          <c:tx>
            <c:strRef>
              <c:f>נתונים!$B$1</c:f>
              <c:strCache>
                <c:ptCount val="1"/>
                <c:pt idx="0">
                  <c:v>2020</c:v>
                </c:pt>
              </c:strCache>
            </c:strRef>
          </c:tx>
          <c:spPr>
            <a:solidFill>
              <a:srgbClr val="1C6B75"/>
            </a:solidFill>
            <a:ln w="25400">
              <a:noFill/>
            </a:ln>
          </c:spPr>
          <c:invertIfNegative val="0"/>
          <c:dPt>
            <c:idx val="0"/>
            <c:invertIfNegative val="0"/>
            <c:bubble3D val="0"/>
            <c:spPr>
              <a:solidFill>
                <a:srgbClr val="5E5E5E"/>
              </a:solidFill>
              <a:ln w="25400">
                <a:noFill/>
              </a:ln>
            </c:spPr>
            <c:extLst>
              <c:ext xmlns:c16="http://schemas.microsoft.com/office/drawing/2014/chart" uri="{C3380CC4-5D6E-409C-BE32-E72D297353CC}">
                <c16:uniqueId val="{00000001-5F17-4B32-9874-6BA632FAB6F5}"/>
              </c:ext>
            </c:extLst>
          </c:dPt>
          <c:dPt>
            <c:idx val="1"/>
            <c:invertIfNegative val="0"/>
            <c:bubble3D val="0"/>
            <c:spPr>
              <a:solidFill>
                <a:srgbClr val="C85100"/>
              </a:solidFill>
              <a:ln w="25400">
                <a:noFill/>
              </a:ln>
            </c:spPr>
            <c:extLst>
              <c:ext xmlns:c16="http://schemas.microsoft.com/office/drawing/2014/chart" uri="{C3380CC4-5D6E-409C-BE32-E72D297353CC}">
                <c16:uniqueId val="{00000003-5F17-4B32-9874-6BA632FAB6F5}"/>
              </c:ext>
            </c:extLst>
          </c:dPt>
          <c:dPt>
            <c:idx val="2"/>
            <c:invertIfNegative val="0"/>
            <c:bubble3D val="0"/>
            <c:extLst>
              <c:ext xmlns:c16="http://schemas.microsoft.com/office/drawing/2014/chart" uri="{C3380CC4-5D6E-409C-BE32-E72D297353CC}">
                <c16:uniqueId val="{00000004-5F17-4B32-9874-6BA632FAB6F5}"/>
              </c:ext>
            </c:extLst>
          </c:dPt>
          <c:dPt>
            <c:idx val="3"/>
            <c:invertIfNegative val="0"/>
            <c:bubble3D val="0"/>
            <c:spPr>
              <a:solidFill>
                <a:srgbClr val="5B2E76"/>
              </a:solidFill>
              <a:ln w="25400">
                <a:noFill/>
              </a:ln>
            </c:spPr>
            <c:extLst>
              <c:ext xmlns:c16="http://schemas.microsoft.com/office/drawing/2014/chart" uri="{C3380CC4-5D6E-409C-BE32-E72D297353CC}">
                <c16:uniqueId val="{00000006-5F17-4B32-9874-6BA632FAB6F5}"/>
              </c:ext>
            </c:extLst>
          </c:dPt>
          <c:dLbls>
            <c:spPr>
              <a:noFill/>
              <a:ln>
                <a:noFill/>
              </a:ln>
              <a:effectLst/>
            </c:spPr>
            <c:txPr>
              <a:bodyPr/>
              <a:lstStyle/>
              <a:p>
                <a:pPr>
                  <a:defRPr sz="14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נתונים!$A$2:$A$5</c:f>
              <c:strCache>
                <c:ptCount val="4"/>
                <c:pt idx="0">
                  <c:v>ישראל</c:v>
                </c:pt>
                <c:pt idx="1">
                  <c:v>ת"א-יפו</c:v>
                </c:pt>
                <c:pt idx="2">
                  <c:v>ירושלים</c:v>
                </c:pt>
                <c:pt idx="3">
                  <c:v>חיפה</c:v>
                </c:pt>
              </c:strCache>
            </c:strRef>
          </c:cat>
          <c:val>
            <c:numRef>
              <c:f>נתונים!$B$2:$B$5</c:f>
              <c:numCache>
                <c:formatCode>General</c:formatCode>
                <c:ptCount val="4"/>
                <c:pt idx="0">
                  <c:v>44.8</c:v>
                </c:pt>
                <c:pt idx="1">
                  <c:v>70.3</c:v>
                </c:pt>
                <c:pt idx="2">
                  <c:v>39.5</c:v>
                </c:pt>
                <c:pt idx="3">
                  <c:v>64.599999999999994</c:v>
                </c:pt>
              </c:numCache>
            </c:numRef>
          </c:val>
          <c:extLst>
            <c:ext xmlns:c16="http://schemas.microsoft.com/office/drawing/2014/chart" uri="{C3380CC4-5D6E-409C-BE32-E72D297353CC}">
              <c16:uniqueId val="{00000007-5F17-4B32-9874-6BA632FAB6F5}"/>
            </c:ext>
          </c:extLst>
        </c:ser>
        <c:dLbls>
          <c:showLegendKey val="0"/>
          <c:showVal val="0"/>
          <c:showCatName val="0"/>
          <c:showSerName val="0"/>
          <c:showPercent val="0"/>
          <c:showBubbleSize val="0"/>
        </c:dLbls>
        <c:gapWidth val="100"/>
        <c:axId val="104729984"/>
        <c:axId val="104731776"/>
      </c:barChart>
      <c:catAx>
        <c:axId val="1047299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Hebrew)"/>
                <a:ea typeface="Arial (Hebrew)"/>
                <a:cs typeface="Arial (Hebrew)"/>
              </a:defRPr>
            </a:pPr>
            <a:endParaRPr lang="he-IL"/>
          </a:p>
        </c:txPr>
        <c:crossAx val="104731776"/>
        <c:crosses val="autoZero"/>
        <c:auto val="1"/>
        <c:lblAlgn val="ctr"/>
        <c:lblOffset val="100"/>
        <c:tickLblSkip val="1"/>
        <c:tickMarkSkip val="1"/>
        <c:noMultiLvlLbl val="0"/>
      </c:catAx>
      <c:valAx>
        <c:axId val="104731776"/>
        <c:scaling>
          <c:orientation val="minMax"/>
          <c:max val="100"/>
        </c:scaling>
        <c:delete val="0"/>
        <c:axPos val="l"/>
        <c:majorGridlines>
          <c:spPr>
            <a:ln w="3175">
              <a:solidFill>
                <a:schemeClr val="bg1">
                  <a:lumMod val="50000"/>
                </a:schemeClr>
              </a:solidFill>
              <a:prstDash val="solid"/>
            </a:ln>
          </c:spPr>
        </c:majorGridlines>
        <c:title>
          <c:tx>
            <c:rich>
              <a:bodyPr rot="0" vert="horz"/>
              <a:lstStyle/>
              <a:p>
                <a:pPr algn="ctr">
                  <a:defRPr sz="1200" b="0" i="0" u="none" strike="noStrike" baseline="0">
                    <a:solidFill>
                      <a:srgbClr val="5E5E5E"/>
                    </a:solidFill>
                    <a:latin typeface="Arial (Hebrew)"/>
                    <a:ea typeface="Arial (Hebrew)"/>
                    <a:cs typeface="Arial (Hebrew)"/>
                  </a:defRPr>
                </a:pPr>
                <a:r>
                  <a:rPr lang="he-IL" sz="1200" b="0" dirty="0">
                    <a:solidFill>
                      <a:srgbClr val="5E5E5E"/>
                    </a:solidFill>
                  </a:rPr>
                  <a:t>אחוזים</a:t>
                </a:r>
              </a:p>
            </c:rich>
          </c:tx>
          <c:layout>
            <c:manualLayout>
              <c:xMode val="edge"/>
              <c:yMode val="edge"/>
              <c:x val="1.0865784682582817E-2"/>
              <c:y val="7.2113830786478275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04729984"/>
        <c:crosses val="autoZero"/>
        <c:crossBetween val="between"/>
        <c:majorUnit val="20"/>
      </c:valAx>
      <c:spPr>
        <a:noFill/>
        <a:ln w="25400">
          <a:noFill/>
        </a:ln>
      </c:spPr>
    </c:plotArea>
    <c:plotVisOnly val="1"/>
    <c:dispBlanksAs val="gap"/>
    <c:showDLblsOverMax val="0"/>
  </c:chart>
  <c:spPr>
    <a:gradFill rotWithShape="0">
      <a:gsLst>
        <a:gs pos="0">
          <a:srgbClr xmlns:mc="http://schemas.openxmlformats.org/markup-compatibility/2006" xmlns:a14="http://schemas.microsoft.com/office/drawing/2010/main" val="FFFFFF" mc:Ignorable="a14" a14:legacySpreadsheetColorIndex="9"/>
        </a:gs>
        <a:gs pos="100000">
          <a:srgbClr xmlns:mc="http://schemas.openxmlformats.org/markup-compatibility/2006" xmlns:a14="http://schemas.microsoft.com/office/drawing/2010/main" val="FFFFFF" mc:Ignorable="a14" a14:legacySpreadsheetColorIndex="9">
            <a:gamma/>
            <a:tint val="39216"/>
            <a:invGamma/>
          </a:srgbClr>
        </a:gs>
      </a:gsLst>
      <a:lin ang="5400000" scaled="1"/>
    </a:gradFill>
    <a:ln w="12700">
      <a:noFill/>
      <a:prstDash val="solid"/>
    </a:ln>
  </c:spPr>
  <c:txPr>
    <a:bodyPr/>
    <a:lstStyle/>
    <a:p>
      <a:pPr>
        <a:defRPr sz="1575" b="0" i="0" u="none" strike="noStrike" baseline="0">
          <a:solidFill>
            <a:srgbClr val="000000"/>
          </a:solidFill>
          <a:latin typeface="Arial"/>
          <a:ea typeface="Arial"/>
          <a:cs typeface="Arial"/>
        </a:defRPr>
      </a:pPr>
      <a:endParaRPr lang="he-I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24619932804952E-2"/>
          <c:y val="0.11027197909558056"/>
          <c:w val="0.84901129799379826"/>
          <c:h val="0.67961962247734797"/>
        </c:manualLayout>
      </c:layout>
      <c:lineChart>
        <c:grouping val="standard"/>
        <c:varyColors val="0"/>
        <c:ser>
          <c:idx val="0"/>
          <c:order val="0"/>
          <c:tx>
            <c:strRef>
              <c:f>גיליון1!$A$1</c:f>
              <c:strCache>
                <c:ptCount val="1"/>
                <c:pt idx="0">
                  <c:v>עמודה1</c:v>
                </c:pt>
              </c:strCache>
            </c:strRef>
          </c:tx>
          <c:spPr>
            <a:ln w="31750">
              <a:solidFill>
                <a:srgbClr val="1C6B75"/>
              </a:solidFill>
            </a:ln>
          </c:spPr>
          <c:marker>
            <c:symbol val="none"/>
          </c:marker>
          <c:dLbls>
            <c:dLbl>
              <c:idx val="10"/>
              <c:layout>
                <c:manualLayout>
                  <c:x val="-2.9056875449964003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19-4C1F-8BB7-16EEB3BC2F76}"/>
                </c:ext>
              </c:extLst>
            </c:dLbl>
            <c:dLbl>
              <c:idx val="13"/>
              <c:layout>
                <c:manualLayout>
                  <c:x val="-2.9056875449964003E-2"/>
                  <c:y val="3.4317685863318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19-4C1F-8BB7-16EEB3BC2F76}"/>
                </c:ext>
              </c:extLst>
            </c:dLbl>
            <c:dLbl>
              <c:idx val="14"/>
              <c:layout>
                <c:manualLayout>
                  <c:x val="-3.0496760259179266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19-4C1F-8BB7-16EEB3BC2F76}"/>
                </c:ext>
              </c:extLst>
            </c:dLbl>
            <c:dLbl>
              <c:idx val="15"/>
              <c:layout>
                <c:manualLayout>
                  <c:x val="-2.4787560302262434E-2"/>
                  <c:y val="3.7410071241741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19-4C1F-8BB7-16EEB3BC2F76}"/>
                </c:ext>
              </c:extLst>
            </c:dLbl>
            <c:dLbl>
              <c:idx val="16"/>
              <c:layout>
                <c:manualLayout>
                  <c:x val="-2.329733621310295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19-4C1F-8BB7-16EEB3BC2F76}"/>
                </c:ext>
              </c:extLst>
            </c:dLbl>
            <c:dLbl>
              <c:idx val="17"/>
              <c:layout>
                <c:manualLayout>
                  <c:x val="-2.4737221022318213E-2"/>
                  <c:y val="4.177273870456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19-4C1F-8BB7-16EEB3BC2F76}"/>
                </c:ext>
              </c:extLst>
            </c:dLbl>
            <c:dLbl>
              <c:idx val="18"/>
              <c:layout>
                <c:manualLayout>
                  <c:x val="-3.0604620144516873E-2"/>
                  <c:y val="3.3613303236568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19-4C1F-8BB7-16EEB3BC2F76}"/>
                </c:ext>
              </c:extLst>
            </c:dLbl>
            <c:dLbl>
              <c:idx val="19"/>
              <c:layout>
                <c:manualLayout>
                  <c:x val="-2.549130422253746E-2"/>
                  <c:y val="-3.9401972621276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19-4C1F-8BB7-16EEB3BC2F76}"/>
                </c:ext>
              </c:extLst>
            </c:dLbl>
            <c:dLbl>
              <c:idx val="20"/>
              <c:layout>
                <c:manualLayout>
                  <c:x val="-2.8724734963006263E-2"/>
                  <c:y val="2.3148553197198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05-4094-AA9A-E94A44A25F6D}"/>
                </c:ext>
              </c:extLst>
            </c:dLbl>
            <c:dLbl>
              <c:idx val="21"/>
              <c:layout>
                <c:manualLayout>
                  <c:x val="-1.8268513187600966E-2"/>
                  <c:y val="3.7963627243404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05-4094-AA9A-E94A44A25F6D}"/>
                </c:ext>
              </c:extLst>
            </c:dLbl>
            <c:spPr>
              <a:noFill/>
              <a:ln>
                <a:noFill/>
              </a:ln>
              <a:effectLst/>
            </c:spPr>
            <c:txPr>
              <a:bodyPr/>
              <a:lstStyle/>
              <a:p>
                <a:pPr>
                  <a:defRPr sz="1000">
                    <a:solidFill>
                      <a:srgbClr val="1C6B7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גיליון1!$A$2:$A$20</c:f>
              <c:numCache>
                <c:formatCode>General</c:formatCode>
                <c:ptCount val="19"/>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גיליון1!$A$2:$A$20</c:f>
              <c:numCache>
                <c:formatCode>General</c:formatCode>
                <c:ptCount val="19"/>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val>
          <c:smooth val="0"/>
          <c:extLst>
            <c:ext xmlns:c16="http://schemas.microsoft.com/office/drawing/2014/chart" uri="{C3380CC4-5D6E-409C-BE32-E72D297353CC}">
              <c16:uniqueId val="{00000008-1E19-4C1F-8BB7-16EEB3BC2F76}"/>
            </c:ext>
          </c:extLst>
        </c:ser>
        <c:ser>
          <c:idx val="1"/>
          <c:order val="1"/>
          <c:tx>
            <c:strRef>
              <c:f>גיליון1!$B$1</c:f>
              <c:strCache>
                <c:ptCount val="1"/>
                <c:pt idx="0">
                  <c:v>ת"א-יפו</c:v>
                </c:pt>
              </c:strCache>
            </c:strRef>
          </c:tx>
          <c:spPr>
            <a:ln w="31750">
              <a:solidFill>
                <a:srgbClr val="C85100"/>
              </a:solidFill>
            </a:ln>
          </c:spPr>
          <c:marker>
            <c:symbol val="square"/>
            <c:size val="7"/>
            <c:spPr>
              <a:solidFill>
                <a:srgbClr val="C85100"/>
              </a:solidFill>
              <a:ln>
                <a:solidFill>
                  <a:srgbClr val="C85100"/>
                </a:solidFill>
              </a:ln>
            </c:spPr>
          </c:marker>
          <c:dLbls>
            <c:dLbl>
              <c:idx val="10"/>
              <c:layout>
                <c:manualLayout>
                  <c:x val="-2.1857451403887691E-2"/>
                  <c:y val="-4.050245662016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19-4C1F-8BB7-16EEB3BC2F76}"/>
                </c:ext>
              </c:extLst>
            </c:dLbl>
            <c:dLbl>
              <c:idx val="13"/>
              <c:layout>
                <c:manualLayout>
                  <c:x val="-2.9056875449964003E-2"/>
                  <c:y val="-6.83339250259687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19-4C1F-8BB7-16EEB3BC2F76}"/>
                </c:ext>
              </c:extLst>
            </c:dLbl>
            <c:dLbl>
              <c:idx val="14"/>
              <c:layout>
                <c:manualLayout>
                  <c:x val="-3.0496760259179266E-2"/>
                  <c:y val="-7.4518695782814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19-4C1F-8BB7-16EEB3BC2F76}"/>
                </c:ext>
              </c:extLst>
            </c:dLbl>
            <c:dLbl>
              <c:idx val="15"/>
              <c:layout>
                <c:manualLayout>
                  <c:x val="-2.4787560302262434E-2"/>
                  <c:y val="-6.524153964754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E19-4C1F-8BB7-16EEB3BC2F76}"/>
                </c:ext>
              </c:extLst>
            </c:dLbl>
            <c:dLbl>
              <c:idx val="16"/>
              <c:layout>
                <c:manualLayout>
                  <c:x val="-2.329733621310295E-2"/>
                  <c:y val="-3.7410071241741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19-4C1F-8BB7-16EEB3BC2F76}"/>
                </c:ext>
              </c:extLst>
            </c:dLbl>
            <c:dLbl>
              <c:idx val="17"/>
              <c:layout>
                <c:manualLayout>
                  <c:x val="-3.0496760259179266E-2"/>
                  <c:y val="-3.4866942637492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E19-4C1F-8BB7-16EEB3BC2F76}"/>
                </c:ext>
              </c:extLst>
            </c:dLbl>
            <c:dLbl>
              <c:idx val="18"/>
              <c:layout>
                <c:manualLayout>
                  <c:x val="-2.8101831132606305E-2"/>
                  <c:y val="-3.0411147468313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E19-4C1F-8BB7-16EEB3BC2F76}"/>
                </c:ext>
              </c:extLst>
            </c:dLbl>
            <c:dLbl>
              <c:idx val="19"/>
              <c:layout>
                <c:manualLayout>
                  <c:x val="-1.6097876822414186E-2"/>
                  <c:y val="3.49460766300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E19-4C1F-8BB7-16EEB3BC2F76}"/>
                </c:ext>
              </c:extLst>
            </c:dLbl>
            <c:dLbl>
              <c:idx val="20"/>
              <c:layout>
                <c:manualLayout>
                  <c:x val="-3.0218480930921308E-2"/>
                  <c:y val="-1.9444784685646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05-4094-AA9A-E94A44A25F6D}"/>
                </c:ext>
              </c:extLst>
            </c:dLbl>
            <c:dLbl>
              <c:idx val="21"/>
              <c:layout>
                <c:manualLayout>
                  <c:x val="-2.4243497059261137E-2"/>
                  <c:y val="-3.05560902203013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05-4094-AA9A-E94A44A25F6D}"/>
                </c:ext>
              </c:extLst>
            </c:dLbl>
            <c:spPr>
              <a:noFill/>
              <a:ln>
                <a:noFill/>
              </a:ln>
              <a:effectLst/>
            </c:spPr>
            <c:txPr>
              <a:bodyPr/>
              <a:lstStyle/>
              <a:p>
                <a:pPr>
                  <a:defRPr sz="1000">
                    <a:solidFill>
                      <a:srgbClr val="C85100"/>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גיליון1!$A$2:$A$20</c:f>
              <c:numCache>
                <c:formatCode>General</c:formatCode>
                <c:ptCount val="19"/>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גיליון1!$B$2:$B$20</c:f>
              <c:numCache>
                <c:formatCode>0.0</c:formatCode>
                <c:ptCount val="19"/>
                <c:pt idx="0">
                  <c:v>13.8</c:v>
                </c:pt>
                <c:pt idx="1">
                  <c:v>12.4</c:v>
                </c:pt>
                <c:pt idx="2">
                  <c:v>12</c:v>
                </c:pt>
                <c:pt idx="3">
                  <c:v>10.9</c:v>
                </c:pt>
                <c:pt idx="4">
                  <c:v>11.2</c:v>
                </c:pt>
                <c:pt idx="5">
                  <c:v>12.4</c:v>
                </c:pt>
                <c:pt idx="6">
                  <c:v>9.5</c:v>
                </c:pt>
                <c:pt idx="7">
                  <c:v>9.6</c:v>
                </c:pt>
                <c:pt idx="8">
                  <c:v>12.5</c:v>
                </c:pt>
                <c:pt idx="9">
                  <c:v>10</c:v>
                </c:pt>
                <c:pt idx="10">
                  <c:v>10.5</c:v>
                </c:pt>
                <c:pt idx="11">
                  <c:v>10.3</c:v>
                </c:pt>
                <c:pt idx="12">
                  <c:v>10.199999999999999</c:v>
                </c:pt>
                <c:pt idx="13">
                  <c:v>9.1999999999999993</c:v>
                </c:pt>
                <c:pt idx="14">
                  <c:v>8.8000000000000007</c:v>
                </c:pt>
                <c:pt idx="15">
                  <c:v>10.6</c:v>
                </c:pt>
                <c:pt idx="16">
                  <c:v>10.1</c:v>
                </c:pt>
                <c:pt idx="17">
                  <c:v>9.1</c:v>
                </c:pt>
                <c:pt idx="18">
                  <c:v>8.5</c:v>
                </c:pt>
              </c:numCache>
            </c:numRef>
          </c:val>
          <c:smooth val="0"/>
          <c:extLst>
            <c:ext xmlns:c16="http://schemas.microsoft.com/office/drawing/2014/chart" uri="{C3380CC4-5D6E-409C-BE32-E72D297353CC}">
              <c16:uniqueId val="{00000011-1E19-4C1F-8BB7-16EEB3BC2F76}"/>
            </c:ext>
          </c:extLst>
        </c:ser>
        <c:ser>
          <c:idx val="2"/>
          <c:order val="2"/>
          <c:tx>
            <c:strRef>
              <c:f>גיליון1!$C$1</c:f>
              <c:strCache>
                <c:ptCount val="1"/>
                <c:pt idx="0">
                  <c:v>ישראל</c:v>
                </c:pt>
              </c:strCache>
            </c:strRef>
          </c:tx>
          <c:spPr>
            <a:ln>
              <a:solidFill>
                <a:srgbClr val="1C6B75"/>
              </a:solidFill>
            </a:ln>
          </c:spPr>
          <c:marker>
            <c:symbol val="triangle"/>
            <c:size val="7"/>
            <c:spPr>
              <a:solidFill>
                <a:srgbClr val="1C6B75"/>
              </a:solidFill>
            </c:spPr>
          </c:marker>
          <c:dLbls>
            <c:spPr>
              <a:noFill/>
              <a:ln>
                <a:noFill/>
              </a:ln>
              <a:effectLst/>
            </c:spPr>
            <c:txPr>
              <a:bodyPr/>
              <a:lstStyle/>
              <a:p>
                <a:pPr>
                  <a:defRPr sz="1050">
                    <a:solidFill>
                      <a:srgbClr val="1C6B7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גיליון1!$A$2:$A$20</c:f>
              <c:numCache>
                <c:formatCode>General</c:formatCode>
                <c:ptCount val="19"/>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גיליון1!$C$2:$C$20</c:f>
              <c:numCache>
                <c:formatCode>0.0</c:formatCode>
                <c:ptCount val="19"/>
                <c:pt idx="0">
                  <c:v>16.8</c:v>
                </c:pt>
                <c:pt idx="1">
                  <c:v>17.600000000000001</c:v>
                </c:pt>
                <c:pt idx="2">
                  <c:v>17.7</c:v>
                </c:pt>
                <c:pt idx="3">
                  <c:v>19.3</c:v>
                </c:pt>
                <c:pt idx="4">
                  <c:v>20.2</c:v>
                </c:pt>
                <c:pt idx="5">
                  <c:v>20.6</c:v>
                </c:pt>
                <c:pt idx="6">
                  <c:v>20</c:v>
                </c:pt>
                <c:pt idx="7">
                  <c:v>19.899999999999999</c:v>
                </c:pt>
                <c:pt idx="8">
                  <c:v>19.899999999999999</c:v>
                </c:pt>
                <c:pt idx="9">
                  <c:v>20.5</c:v>
                </c:pt>
                <c:pt idx="10">
                  <c:v>19.8</c:v>
                </c:pt>
                <c:pt idx="11">
                  <c:v>19.899999999999999</c:v>
                </c:pt>
                <c:pt idx="12">
                  <c:v>19.399999999999999</c:v>
                </c:pt>
                <c:pt idx="13">
                  <c:v>18.600000000000001</c:v>
                </c:pt>
                <c:pt idx="14">
                  <c:v>18.8</c:v>
                </c:pt>
                <c:pt idx="15">
                  <c:v>19.100000000000001</c:v>
                </c:pt>
                <c:pt idx="16">
                  <c:v>18.5</c:v>
                </c:pt>
                <c:pt idx="17">
                  <c:v>18.399999999999999</c:v>
                </c:pt>
                <c:pt idx="18">
                  <c:v>18</c:v>
                </c:pt>
              </c:numCache>
            </c:numRef>
          </c:val>
          <c:smooth val="0"/>
          <c:extLst>
            <c:ext xmlns:c16="http://schemas.microsoft.com/office/drawing/2014/chart" uri="{C3380CC4-5D6E-409C-BE32-E72D297353CC}">
              <c16:uniqueId val="{00000004-A005-4094-AA9A-E94A44A25F6D}"/>
            </c:ext>
          </c:extLst>
        </c:ser>
        <c:dLbls>
          <c:dLblPos val="t"/>
          <c:showLegendKey val="0"/>
          <c:showVal val="1"/>
          <c:showCatName val="0"/>
          <c:showSerName val="0"/>
          <c:showPercent val="0"/>
          <c:showBubbleSize val="0"/>
        </c:dLbls>
        <c:smooth val="0"/>
        <c:axId val="114918528"/>
        <c:axId val="114920064"/>
      </c:lineChart>
      <c:catAx>
        <c:axId val="114918528"/>
        <c:scaling>
          <c:orientation val="minMax"/>
        </c:scaling>
        <c:delete val="0"/>
        <c:axPos val="b"/>
        <c:numFmt formatCode="General" sourceLinked="0"/>
        <c:majorTickMark val="out"/>
        <c:minorTickMark val="none"/>
        <c:tickLblPos val="nextTo"/>
        <c:crossAx val="114920064"/>
        <c:crosses val="autoZero"/>
        <c:auto val="1"/>
        <c:lblAlgn val="ctr"/>
        <c:lblOffset val="100"/>
        <c:tickLblSkip val="1"/>
        <c:noMultiLvlLbl val="0"/>
      </c:catAx>
      <c:valAx>
        <c:axId val="114920064"/>
        <c:scaling>
          <c:orientation val="minMax"/>
          <c:max val="30"/>
          <c:min val="0"/>
        </c:scaling>
        <c:delete val="0"/>
        <c:axPos val="l"/>
        <c:majorGridlines/>
        <c:title>
          <c:tx>
            <c:rich>
              <a:bodyPr rot="0" vert="horz"/>
              <a:lstStyle/>
              <a:p>
                <a:pPr>
                  <a:defRPr/>
                </a:pPr>
                <a:r>
                  <a:rPr lang="he-IL" sz="1200" b="0" dirty="0">
                    <a:solidFill>
                      <a:srgbClr val="5E5E5E"/>
                    </a:solidFill>
                    <a:latin typeface="+mn-lt"/>
                    <a:ea typeface="+mn-ea"/>
                    <a:cs typeface="+mn-cs"/>
                  </a:rPr>
                  <a:t>אחוזים</a:t>
                </a:r>
              </a:p>
            </c:rich>
          </c:tx>
          <c:layout>
            <c:manualLayout>
              <c:xMode val="edge"/>
              <c:yMode val="edge"/>
              <c:x val="3.1368665326215892E-2"/>
              <c:y val="0"/>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14918528"/>
        <c:crosses val="autoZero"/>
        <c:crossBetween val="midCat"/>
        <c:majorUnit val="5"/>
        <c:minorUnit val="2"/>
      </c:valAx>
    </c:plotArea>
    <c:legend>
      <c:legendPos val="b"/>
      <c:legendEntry>
        <c:idx val="0"/>
        <c:delete val="1"/>
      </c:legendEntry>
      <c:layout>
        <c:manualLayout>
          <c:xMode val="edge"/>
          <c:yMode val="edge"/>
          <c:x val="0.35549060439667068"/>
          <c:y val="0.92254424560793036"/>
          <c:w val="0.3218812025007895"/>
          <c:h val="6.414486440709942E-2"/>
        </c:manualLayout>
      </c:layout>
      <c:overlay val="0"/>
      <c:txPr>
        <a:bodyPr/>
        <a:lstStyle/>
        <a:p>
          <a:pPr>
            <a:defRPr sz="1400"/>
          </a:pPr>
          <a:endParaRPr lang="he-IL"/>
        </a:p>
      </c:txPr>
    </c:legend>
    <c:plotVisOnly val="1"/>
    <c:dispBlanksAs val="gap"/>
    <c:showDLblsOverMax val="0"/>
  </c:chart>
  <c:txPr>
    <a:bodyPr/>
    <a:lstStyle/>
    <a:p>
      <a:pPr>
        <a:defRPr sz="1200"/>
      </a:pPr>
      <a:endParaRPr lang="he-I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24619932804952E-2"/>
          <c:y val="0.11027197909558056"/>
          <c:w val="0.84901129799379826"/>
          <c:h val="0.67961962247734797"/>
        </c:manualLayout>
      </c:layout>
      <c:lineChart>
        <c:grouping val="standard"/>
        <c:varyColors val="0"/>
        <c:ser>
          <c:idx val="0"/>
          <c:order val="0"/>
          <c:tx>
            <c:strRef>
              <c:f>גיליון1!$B$1</c:f>
              <c:strCache>
                <c:ptCount val="1"/>
                <c:pt idx="0">
                  <c:v> גרים בדירות בבעלות  </c:v>
                </c:pt>
              </c:strCache>
            </c:strRef>
          </c:tx>
          <c:spPr>
            <a:ln w="31750">
              <a:solidFill>
                <a:srgbClr val="1C6B75"/>
              </a:solidFill>
            </a:ln>
          </c:spPr>
          <c:marker>
            <c:symbol val="none"/>
          </c:marker>
          <c:dLbls>
            <c:dLbl>
              <c:idx val="10"/>
              <c:layout>
                <c:manualLayout>
                  <c:x val="-2.9056875449964003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19-4C1F-8BB7-16EEB3BC2F76}"/>
                </c:ext>
              </c:extLst>
            </c:dLbl>
            <c:dLbl>
              <c:idx val="13"/>
              <c:layout>
                <c:manualLayout>
                  <c:x val="-2.9056875449964003E-2"/>
                  <c:y val="3.4317685863318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19-4C1F-8BB7-16EEB3BC2F76}"/>
                </c:ext>
              </c:extLst>
            </c:dLbl>
            <c:dLbl>
              <c:idx val="14"/>
              <c:layout>
                <c:manualLayout>
                  <c:x val="-3.0496760259179266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19-4C1F-8BB7-16EEB3BC2F76}"/>
                </c:ext>
              </c:extLst>
            </c:dLbl>
            <c:dLbl>
              <c:idx val="15"/>
              <c:layout>
                <c:manualLayout>
                  <c:x val="-2.4787560302262434E-2"/>
                  <c:y val="3.7410071241741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19-4C1F-8BB7-16EEB3BC2F76}"/>
                </c:ext>
              </c:extLst>
            </c:dLbl>
            <c:dLbl>
              <c:idx val="16"/>
              <c:layout>
                <c:manualLayout>
                  <c:x val="-2.329733621310295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19-4C1F-8BB7-16EEB3BC2F76}"/>
                </c:ext>
              </c:extLst>
            </c:dLbl>
            <c:dLbl>
              <c:idx val="17"/>
              <c:layout>
                <c:manualLayout>
                  <c:x val="-2.4737221022318213E-2"/>
                  <c:y val="4.177273870456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19-4C1F-8BB7-16EEB3BC2F76}"/>
                </c:ext>
              </c:extLst>
            </c:dLbl>
            <c:dLbl>
              <c:idx val="18"/>
              <c:layout>
                <c:manualLayout>
                  <c:x val="-3.0604620144516873E-2"/>
                  <c:y val="3.3613303236568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19-4C1F-8BB7-16EEB3BC2F76}"/>
                </c:ext>
              </c:extLst>
            </c:dLbl>
            <c:dLbl>
              <c:idx val="19"/>
              <c:layout>
                <c:manualLayout>
                  <c:x val="-2.549130422253746E-2"/>
                  <c:y val="-3.9401972621276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19-4C1F-8BB7-16EEB3BC2F76}"/>
                </c:ext>
              </c:extLst>
            </c:dLbl>
            <c:dLbl>
              <c:idx val="20"/>
              <c:layout>
                <c:manualLayout>
                  <c:x val="-2.8724734963006263E-2"/>
                  <c:y val="2.3148553197198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80-475A-9F13-D7B024C185D8}"/>
                </c:ext>
              </c:extLst>
            </c:dLbl>
            <c:dLbl>
              <c:idx val="21"/>
              <c:layout>
                <c:manualLayout>
                  <c:x val="-1.8268513187600966E-2"/>
                  <c:y val="3.7963627243404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80-475A-9F13-D7B024C185D8}"/>
                </c:ext>
              </c:extLst>
            </c:dLbl>
            <c:dLbl>
              <c:idx val="22"/>
              <c:layout>
                <c:manualLayout>
                  <c:x val="-3.3310535084505443E-3"/>
                  <c:y val="1.2037247662542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99-4F68-8825-EBA2EFEB8E23}"/>
                </c:ext>
              </c:extLst>
            </c:dLbl>
            <c:spPr>
              <a:noFill/>
              <a:ln>
                <a:noFill/>
              </a:ln>
              <a:effectLst/>
            </c:spPr>
            <c:txPr>
              <a:bodyPr/>
              <a:lstStyle/>
              <a:p>
                <a:pPr>
                  <a:defRPr sz="1000">
                    <a:solidFill>
                      <a:srgbClr val="1C6B7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גיליון1!$A$2:$A$24</c:f>
              <c:strCache>
                <c:ptCount val="23"/>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strCache>
            </c:strRef>
          </c:cat>
          <c:val>
            <c:numRef>
              <c:f>גיליון1!$B$2:$B$24</c:f>
              <c:numCache>
                <c:formatCode>0.0</c:formatCode>
                <c:ptCount val="23"/>
                <c:pt idx="0">
                  <c:v>58.3</c:v>
                </c:pt>
                <c:pt idx="1">
                  <c:v>59.8</c:v>
                </c:pt>
                <c:pt idx="2">
                  <c:v>58</c:v>
                </c:pt>
                <c:pt idx="3">
                  <c:v>57.7</c:v>
                </c:pt>
                <c:pt idx="4">
                  <c:v>54.7</c:v>
                </c:pt>
                <c:pt idx="5">
                  <c:v>50.7</c:v>
                </c:pt>
                <c:pt idx="6">
                  <c:v>53.2</c:v>
                </c:pt>
                <c:pt idx="7">
                  <c:v>46.7</c:v>
                </c:pt>
                <c:pt idx="8">
                  <c:v>49.8</c:v>
                </c:pt>
                <c:pt idx="9">
                  <c:v>47.7</c:v>
                </c:pt>
                <c:pt idx="10">
                  <c:v>45.4</c:v>
                </c:pt>
                <c:pt idx="11">
                  <c:v>46.2</c:v>
                </c:pt>
                <c:pt idx="12">
                  <c:v>47.4</c:v>
                </c:pt>
                <c:pt idx="13">
                  <c:v>43.9</c:v>
                </c:pt>
                <c:pt idx="14">
                  <c:v>45.5</c:v>
                </c:pt>
                <c:pt idx="15">
                  <c:v>44.1</c:v>
                </c:pt>
                <c:pt idx="16">
                  <c:v>45.6</c:v>
                </c:pt>
                <c:pt idx="17">
                  <c:v>46.6</c:v>
                </c:pt>
                <c:pt idx="18">
                  <c:v>40</c:v>
                </c:pt>
                <c:pt idx="19">
                  <c:v>47.5</c:v>
                </c:pt>
                <c:pt idx="20">
                  <c:v>41.1</c:v>
                </c:pt>
                <c:pt idx="21">
                  <c:v>47.1</c:v>
                </c:pt>
                <c:pt idx="22">
                  <c:v>39.9</c:v>
                </c:pt>
              </c:numCache>
            </c:numRef>
          </c:val>
          <c:smooth val="0"/>
          <c:extLst>
            <c:ext xmlns:c16="http://schemas.microsoft.com/office/drawing/2014/chart" uri="{C3380CC4-5D6E-409C-BE32-E72D297353CC}">
              <c16:uniqueId val="{00000008-1E19-4C1F-8BB7-16EEB3BC2F76}"/>
            </c:ext>
          </c:extLst>
        </c:ser>
        <c:ser>
          <c:idx val="1"/>
          <c:order val="1"/>
          <c:tx>
            <c:strRef>
              <c:f>גיליון1!$C$1</c:f>
              <c:strCache>
                <c:ptCount val="1"/>
                <c:pt idx="0">
                  <c:v> גרים בדירות שכורות  </c:v>
                </c:pt>
              </c:strCache>
            </c:strRef>
          </c:tx>
          <c:spPr>
            <a:ln w="31750">
              <a:solidFill>
                <a:srgbClr val="C85100"/>
              </a:solidFill>
            </a:ln>
          </c:spPr>
          <c:marker>
            <c:symbol val="none"/>
          </c:marker>
          <c:dLbls>
            <c:dLbl>
              <c:idx val="10"/>
              <c:layout>
                <c:manualLayout>
                  <c:x val="-2.1857451403887691E-2"/>
                  <c:y val="-4.050245662016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19-4C1F-8BB7-16EEB3BC2F76}"/>
                </c:ext>
              </c:extLst>
            </c:dLbl>
            <c:dLbl>
              <c:idx val="13"/>
              <c:layout>
                <c:manualLayout>
                  <c:x val="-2.9056875449964003E-2"/>
                  <c:y val="-6.83339250259687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19-4C1F-8BB7-16EEB3BC2F76}"/>
                </c:ext>
              </c:extLst>
            </c:dLbl>
            <c:dLbl>
              <c:idx val="14"/>
              <c:layout>
                <c:manualLayout>
                  <c:x val="-3.0496760259179266E-2"/>
                  <c:y val="-7.4518695782814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19-4C1F-8BB7-16EEB3BC2F76}"/>
                </c:ext>
              </c:extLst>
            </c:dLbl>
            <c:dLbl>
              <c:idx val="15"/>
              <c:layout>
                <c:manualLayout>
                  <c:x val="-2.4787560302262434E-2"/>
                  <c:y val="-6.524153964754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E19-4C1F-8BB7-16EEB3BC2F76}"/>
                </c:ext>
              </c:extLst>
            </c:dLbl>
            <c:dLbl>
              <c:idx val="16"/>
              <c:layout>
                <c:manualLayout>
                  <c:x val="-2.329733621310295E-2"/>
                  <c:y val="-3.7410071241741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19-4C1F-8BB7-16EEB3BC2F76}"/>
                </c:ext>
              </c:extLst>
            </c:dLbl>
            <c:dLbl>
              <c:idx val="17"/>
              <c:layout>
                <c:manualLayout>
                  <c:x val="-3.0496760259179266E-2"/>
                  <c:y val="-3.4866942637492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E19-4C1F-8BB7-16EEB3BC2F76}"/>
                </c:ext>
              </c:extLst>
            </c:dLbl>
            <c:dLbl>
              <c:idx val="18"/>
              <c:layout>
                <c:manualLayout>
                  <c:x val="-2.8101831132606305E-2"/>
                  <c:y val="-3.0411147468313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E19-4C1F-8BB7-16EEB3BC2F76}"/>
                </c:ext>
              </c:extLst>
            </c:dLbl>
            <c:dLbl>
              <c:idx val="19"/>
              <c:layout>
                <c:manualLayout>
                  <c:x val="-1.6097876822414186E-2"/>
                  <c:y val="3.49460766300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E19-4C1F-8BB7-16EEB3BC2F76}"/>
                </c:ext>
              </c:extLst>
            </c:dLbl>
            <c:dLbl>
              <c:idx val="20"/>
              <c:layout>
                <c:manualLayout>
                  <c:x val="-3.0218480930921308E-2"/>
                  <c:y val="-1.9444784685646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80-475A-9F13-D7B024C185D8}"/>
                </c:ext>
              </c:extLst>
            </c:dLbl>
            <c:dLbl>
              <c:idx val="21"/>
              <c:layout>
                <c:manualLayout>
                  <c:x val="-2.4243497059261137E-2"/>
                  <c:y val="-3.05560902203013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80-475A-9F13-D7B024C185D8}"/>
                </c:ext>
              </c:extLst>
            </c:dLbl>
            <c:dLbl>
              <c:idx val="22"/>
              <c:layout>
                <c:manualLayout>
                  <c:x val="-3.3310535084507633E-3"/>
                  <c:y val="-1.57410161740946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99-4F68-8825-EBA2EFEB8E23}"/>
                </c:ext>
              </c:extLst>
            </c:dLbl>
            <c:spPr>
              <a:noFill/>
              <a:ln>
                <a:noFill/>
              </a:ln>
              <a:effectLst/>
            </c:spPr>
            <c:txPr>
              <a:bodyPr/>
              <a:lstStyle/>
              <a:p>
                <a:pPr>
                  <a:defRPr sz="1000">
                    <a:solidFill>
                      <a:srgbClr val="C85100"/>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גיליון1!$A$2:$A$24</c:f>
              <c:strCache>
                <c:ptCount val="23"/>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strCache>
            </c:strRef>
          </c:cat>
          <c:val>
            <c:numRef>
              <c:f>גיליון1!$C$2:$C$24</c:f>
              <c:numCache>
                <c:formatCode>0.0</c:formatCode>
                <c:ptCount val="23"/>
                <c:pt idx="0">
                  <c:v>35.5</c:v>
                </c:pt>
                <c:pt idx="1">
                  <c:v>28.5</c:v>
                </c:pt>
                <c:pt idx="2">
                  <c:v>33.1</c:v>
                </c:pt>
                <c:pt idx="3">
                  <c:v>33.5</c:v>
                </c:pt>
                <c:pt idx="4">
                  <c:v>35.700000000000003</c:v>
                </c:pt>
                <c:pt idx="5">
                  <c:v>39.200000000000003</c:v>
                </c:pt>
                <c:pt idx="6">
                  <c:v>38.200000000000003</c:v>
                </c:pt>
                <c:pt idx="7">
                  <c:v>43.6</c:v>
                </c:pt>
                <c:pt idx="8">
                  <c:v>42.2</c:v>
                </c:pt>
                <c:pt idx="9">
                  <c:v>42.8</c:v>
                </c:pt>
                <c:pt idx="10">
                  <c:v>45.7</c:v>
                </c:pt>
                <c:pt idx="11">
                  <c:v>45.7</c:v>
                </c:pt>
                <c:pt idx="12">
                  <c:v>43</c:v>
                </c:pt>
                <c:pt idx="13">
                  <c:v>48.1</c:v>
                </c:pt>
                <c:pt idx="14">
                  <c:v>47.3</c:v>
                </c:pt>
                <c:pt idx="15">
                  <c:v>48.6</c:v>
                </c:pt>
                <c:pt idx="16">
                  <c:v>46.4</c:v>
                </c:pt>
                <c:pt idx="17">
                  <c:v>46.6</c:v>
                </c:pt>
                <c:pt idx="18">
                  <c:v>53.7</c:v>
                </c:pt>
                <c:pt idx="19">
                  <c:v>46.8</c:v>
                </c:pt>
                <c:pt idx="20">
                  <c:v>50.7</c:v>
                </c:pt>
                <c:pt idx="21">
                  <c:v>49.1</c:v>
                </c:pt>
                <c:pt idx="22">
                  <c:v>52.9</c:v>
                </c:pt>
              </c:numCache>
            </c:numRef>
          </c:val>
          <c:smooth val="0"/>
          <c:extLst>
            <c:ext xmlns:c16="http://schemas.microsoft.com/office/drawing/2014/chart" uri="{C3380CC4-5D6E-409C-BE32-E72D297353CC}">
              <c16:uniqueId val="{00000011-1E19-4C1F-8BB7-16EEB3BC2F76}"/>
            </c:ext>
          </c:extLst>
        </c:ser>
        <c:dLbls>
          <c:dLblPos val="t"/>
          <c:showLegendKey val="0"/>
          <c:showVal val="1"/>
          <c:showCatName val="0"/>
          <c:showSerName val="0"/>
          <c:showPercent val="0"/>
          <c:showBubbleSize val="0"/>
        </c:dLbls>
        <c:smooth val="0"/>
        <c:axId val="115097600"/>
        <c:axId val="115099136"/>
      </c:lineChart>
      <c:catAx>
        <c:axId val="115097600"/>
        <c:scaling>
          <c:orientation val="minMax"/>
        </c:scaling>
        <c:delete val="0"/>
        <c:axPos val="b"/>
        <c:numFmt formatCode="General" sourceLinked="0"/>
        <c:majorTickMark val="out"/>
        <c:minorTickMark val="none"/>
        <c:tickLblPos val="nextTo"/>
        <c:crossAx val="115099136"/>
        <c:crosses val="autoZero"/>
        <c:auto val="1"/>
        <c:lblAlgn val="ctr"/>
        <c:lblOffset val="100"/>
        <c:noMultiLvlLbl val="0"/>
      </c:catAx>
      <c:valAx>
        <c:axId val="115099136"/>
        <c:scaling>
          <c:orientation val="minMax"/>
          <c:max val="100"/>
        </c:scaling>
        <c:delete val="0"/>
        <c:axPos val="l"/>
        <c:majorGridlines/>
        <c:title>
          <c:tx>
            <c:rich>
              <a:bodyPr rot="0" vert="horz"/>
              <a:lstStyle/>
              <a:p>
                <a:pPr>
                  <a:defRPr/>
                </a:pPr>
                <a:r>
                  <a:rPr lang="he-IL" sz="1200" b="0" dirty="0">
                    <a:solidFill>
                      <a:srgbClr val="5E5E5E"/>
                    </a:solidFill>
                    <a:latin typeface="+mn-lt"/>
                    <a:ea typeface="+mn-ea"/>
                    <a:cs typeface="+mn-cs"/>
                  </a:rPr>
                  <a:t>אחוזים</a:t>
                </a:r>
              </a:p>
            </c:rich>
          </c:tx>
          <c:layout>
            <c:manualLayout>
              <c:xMode val="edge"/>
              <c:yMode val="edge"/>
              <c:x val="3.1368665326215892E-2"/>
              <c:y val="0"/>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15097600"/>
        <c:crosses val="autoZero"/>
        <c:crossBetween val="between"/>
        <c:majorUnit val="20"/>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86426332218305E-2"/>
          <c:y val="7.3497157723215925E-2"/>
          <c:w val="0.92629705844004917"/>
          <c:h val="0.71252962633781436"/>
        </c:manualLayout>
      </c:layout>
      <c:lineChart>
        <c:grouping val="standard"/>
        <c:varyColors val="0"/>
        <c:ser>
          <c:idx val="0"/>
          <c:order val="0"/>
          <c:tx>
            <c:strRef>
              <c:f>גיליון1!$B$1</c:f>
              <c:strCache>
                <c:ptCount val="1"/>
                <c:pt idx="0">
                  <c:v>כלל העיר</c:v>
                </c:pt>
              </c:strCache>
            </c:strRef>
          </c:tx>
          <c:spPr>
            <a:ln>
              <a:solidFill>
                <a:srgbClr val="417B85"/>
              </a:solidFill>
            </a:ln>
          </c:spPr>
          <c:marker>
            <c:symbol val="none"/>
          </c:marker>
          <c:dLbls>
            <c:dLbl>
              <c:idx val="20"/>
              <c:layout>
                <c:manualLayout>
                  <c:x val="-2.3092439075398472E-2"/>
                  <c:y val="-3.45389864089175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05-4FAB-82A9-543957D295B4}"/>
                </c:ext>
              </c:extLst>
            </c:dLbl>
            <c:dLbl>
              <c:idx val="21"/>
              <c:layout>
                <c:manualLayout>
                  <c:x val="-2.3513649683409445E-2"/>
                  <c:y val="-1.9841545383846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05-4FAB-82A9-543957D295B4}"/>
                </c:ext>
              </c:extLst>
            </c:dLbl>
            <c:dLbl>
              <c:idx val="22"/>
              <c:layout>
                <c:manualLayout>
                  <c:x val="-2.110372243550834E-2"/>
                  <c:y val="-2.5720521793874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C7-467C-8344-66DD2EA48DB5}"/>
                </c:ext>
              </c:extLst>
            </c:dLbl>
            <c:spPr>
              <a:noFill/>
              <a:ln>
                <a:noFill/>
              </a:ln>
              <a:effectLst/>
            </c:spPr>
            <c:txPr>
              <a:bodyPr/>
              <a:lstStyle/>
              <a:p>
                <a:pPr>
                  <a:defRPr sz="1000">
                    <a:solidFill>
                      <a:srgbClr val="417B8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גיליון1!$A$2:$A$25</c:f>
              <c:numCache>
                <c:formatCode>General</c:formatCode>
                <c:ptCount val="24"/>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numCache>
            </c:numRef>
          </c:cat>
          <c:val>
            <c:numRef>
              <c:f>גיליון1!$B$2:$B$25</c:f>
              <c:numCache>
                <c:formatCode>0.0</c:formatCode>
                <c:ptCount val="24"/>
                <c:pt idx="0">
                  <c:v>15</c:v>
                </c:pt>
                <c:pt idx="1">
                  <c:v>16</c:v>
                </c:pt>
                <c:pt idx="2">
                  <c:v>16</c:v>
                </c:pt>
                <c:pt idx="3">
                  <c:v>16</c:v>
                </c:pt>
                <c:pt idx="4">
                  <c:v>15</c:v>
                </c:pt>
                <c:pt idx="5">
                  <c:v>14</c:v>
                </c:pt>
                <c:pt idx="6">
                  <c:v>14</c:v>
                </c:pt>
                <c:pt idx="7">
                  <c:v>14</c:v>
                </c:pt>
                <c:pt idx="8">
                  <c:v>13</c:v>
                </c:pt>
                <c:pt idx="9">
                  <c:v>13</c:v>
                </c:pt>
                <c:pt idx="10">
                  <c:v>12.6</c:v>
                </c:pt>
                <c:pt idx="11">
                  <c:v>12</c:v>
                </c:pt>
                <c:pt idx="12">
                  <c:v>11.9</c:v>
                </c:pt>
                <c:pt idx="13">
                  <c:v>11.6</c:v>
                </c:pt>
                <c:pt idx="14">
                  <c:v>11.6</c:v>
                </c:pt>
                <c:pt idx="15">
                  <c:v>10.9</c:v>
                </c:pt>
                <c:pt idx="16">
                  <c:v>10</c:v>
                </c:pt>
                <c:pt idx="17">
                  <c:v>9.8000000000000007</c:v>
                </c:pt>
                <c:pt idx="18">
                  <c:v>9.1999999999999993</c:v>
                </c:pt>
                <c:pt idx="19">
                  <c:v>8.9</c:v>
                </c:pt>
                <c:pt idx="20">
                  <c:v>8.8000000000000007</c:v>
                </c:pt>
                <c:pt idx="21">
                  <c:v>8.6</c:v>
                </c:pt>
                <c:pt idx="22">
                  <c:v>7.6</c:v>
                </c:pt>
                <c:pt idx="23">
                  <c:v>7.1</c:v>
                </c:pt>
              </c:numCache>
            </c:numRef>
          </c:val>
          <c:smooth val="0"/>
          <c:extLst>
            <c:ext xmlns:c16="http://schemas.microsoft.com/office/drawing/2014/chart" uri="{C3380CC4-5D6E-409C-BE32-E72D297353CC}">
              <c16:uniqueId val="{00000000-3E04-471E-B379-859E60FA7573}"/>
            </c:ext>
          </c:extLst>
        </c:ser>
        <c:ser>
          <c:idx val="1"/>
          <c:order val="1"/>
          <c:tx>
            <c:strRef>
              <c:f>גיליון1!$C$1</c:f>
              <c:strCache>
                <c:ptCount val="1"/>
                <c:pt idx="0">
                  <c:v>אגף דרום </c:v>
                </c:pt>
              </c:strCache>
            </c:strRef>
          </c:tx>
          <c:spPr>
            <a:ln>
              <a:solidFill>
                <a:srgbClr val="990000"/>
              </a:solidFill>
            </a:ln>
          </c:spPr>
          <c:marker>
            <c:symbol val="none"/>
          </c:marker>
          <c:dLbls>
            <c:dLbl>
              <c:idx val="23"/>
              <c:layout>
                <c:manualLayout>
                  <c:x val="-1.6109569836754226E-2"/>
                  <c:y val="-2.8660009998889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00-43E2-B5F9-2D7C7FC50B2B}"/>
                </c:ext>
              </c:extLst>
            </c:dLbl>
            <c:spPr>
              <a:noFill/>
              <a:ln>
                <a:noFill/>
              </a:ln>
              <a:effectLst/>
            </c:spPr>
            <c:txPr>
              <a:bodyPr/>
              <a:lstStyle/>
              <a:p>
                <a:pPr>
                  <a:defRPr sz="1000">
                    <a:solidFill>
                      <a:srgbClr val="990000"/>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גיליון1!$A$2:$A$25</c:f>
              <c:numCache>
                <c:formatCode>General</c:formatCode>
                <c:ptCount val="24"/>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numCache>
            </c:numRef>
          </c:cat>
          <c:val>
            <c:numRef>
              <c:f>גיליון1!$C$2:$C$25</c:f>
              <c:numCache>
                <c:formatCode>0.0</c:formatCode>
                <c:ptCount val="24"/>
                <c:pt idx="0">
                  <c:v>28.7</c:v>
                </c:pt>
                <c:pt idx="1">
                  <c:v>27.8</c:v>
                </c:pt>
                <c:pt idx="2">
                  <c:v>30</c:v>
                </c:pt>
                <c:pt idx="3">
                  <c:v>29.3</c:v>
                </c:pt>
                <c:pt idx="4">
                  <c:v>30.3</c:v>
                </c:pt>
                <c:pt idx="5">
                  <c:v>27</c:v>
                </c:pt>
                <c:pt idx="6">
                  <c:v>26.7</c:v>
                </c:pt>
                <c:pt idx="7">
                  <c:v>27.4</c:v>
                </c:pt>
                <c:pt idx="8">
                  <c:v>26.6</c:v>
                </c:pt>
                <c:pt idx="9">
                  <c:v>27</c:v>
                </c:pt>
                <c:pt idx="10">
                  <c:v>26.1</c:v>
                </c:pt>
                <c:pt idx="11">
                  <c:v>25.2</c:v>
                </c:pt>
                <c:pt idx="12">
                  <c:v>25.2</c:v>
                </c:pt>
                <c:pt idx="13">
                  <c:v>24.8</c:v>
                </c:pt>
                <c:pt idx="14">
                  <c:v>24.5</c:v>
                </c:pt>
                <c:pt idx="15">
                  <c:v>22.9</c:v>
                </c:pt>
                <c:pt idx="16">
                  <c:v>20.8</c:v>
                </c:pt>
                <c:pt idx="17">
                  <c:v>19.5</c:v>
                </c:pt>
                <c:pt idx="18">
                  <c:v>17.493957511766951</c:v>
                </c:pt>
                <c:pt idx="19">
                  <c:v>16.887433832568174</c:v>
                </c:pt>
                <c:pt idx="20">
                  <c:v>16.100000000000001</c:v>
                </c:pt>
                <c:pt idx="21">
                  <c:v>15.7</c:v>
                </c:pt>
                <c:pt idx="22">
                  <c:v>14</c:v>
                </c:pt>
                <c:pt idx="23">
                  <c:v>13.7</c:v>
                </c:pt>
              </c:numCache>
            </c:numRef>
          </c:val>
          <c:smooth val="0"/>
          <c:extLst>
            <c:ext xmlns:c16="http://schemas.microsoft.com/office/drawing/2014/chart" uri="{C3380CC4-5D6E-409C-BE32-E72D297353CC}">
              <c16:uniqueId val="{00000001-3E04-471E-B379-859E60FA7573}"/>
            </c:ext>
          </c:extLst>
        </c:ser>
        <c:ser>
          <c:idx val="2"/>
          <c:order val="2"/>
          <c:tx>
            <c:strRef>
              <c:f>גיליון1!$D$1</c:f>
              <c:strCache>
                <c:ptCount val="1"/>
                <c:pt idx="0">
                  <c:v>אגף מרכז וצפון </c:v>
                </c:pt>
              </c:strCache>
            </c:strRef>
          </c:tx>
          <c:spPr>
            <a:ln>
              <a:solidFill>
                <a:srgbClr val="A4598F"/>
              </a:solidFill>
            </a:ln>
          </c:spPr>
          <c:marker>
            <c:symbol val="none"/>
          </c:marker>
          <c:dLbls>
            <c:dLbl>
              <c:idx val="22"/>
              <c:layout>
                <c:manualLayout>
                  <c:x val="-2.110372243550834E-2"/>
                  <c:y val="-2.5720521793874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77-45E1-A92E-AFF939EBFB42}"/>
                </c:ext>
              </c:extLst>
            </c:dLbl>
            <c:spPr>
              <a:noFill/>
              <a:ln>
                <a:noFill/>
              </a:ln>
              <a:effectLst/>
            </c:spPr>
            <c:txPr>
              <a:bodyPr/>
              <a:lstStyle/>
              <a:p>
                <a:pPr>
                  <a:defRPr sz="1000">
                    <a:solidFill>
                      <a:srgbClr val="A4598F"/>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גיליון1!$A$2:$A$25</c:f>
              <c:numCache>
                <c:formatCode>General</c:formatCode>
                <c:ptCount val="24"/>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numCache>
            </c:numRef>
          </c:cat>
          <c:val>
            <c:numRef>
              <c:f>גיליון1!$D$2:$D$25</c:f>
              <c:numCache>
                <c:formatCode>0.0</c:formatCode>
                <c:ptCount val="24"/>
                <c:pt idx="0">
                  <c:v>7.1</c:v>
                </c:pt>
                <c:pt idx="1">
                  <c:v>7.4</c:v>
                </c:pt>
                <c:pt idx="2">
                  <c:v>7.5</c:v>
                </c:pt>
                <c:pt idx="3">
                  <c:v>7.6</c:v>
                </c:pt>
                <c:pt idx="4">
                  <c:v>8</c:v>
                </c:pt>
                <c:pt idx="5">
                  <c:v>7.8</c:v>
                </c:pt>
                <c:pt idx="6">
                  <c:v>7.5</c:v>
                </c:pt>
                <c:pt idx="7">
                  <c:v>7.5</c:v>
                </c:pt>
                <c:pt idx="8">
                  <c:v>7.2</c:v>
                </c:pt>
                <c:pt idx="9">
                  <c:v>6.9</c:v>
                </c:pt>
                <c:pt idx="10">
                  <c:v>6.5</c:v>
                </c:pt>
                <c:pt idx="11">
                  <c:v>6.3</c:v>
                </c:pt>
                <c:pt idx="12">
                  <c:v>5.7</c:v>
                </c:pt>
                <c:pt idx="13">
                  <c:v>5.5</c:v>
                </c:pt>
                <c:pt idx="14">
                  <c:v>5.5</c:v>
                </c:pt>
                <c:pt idx="15">
                  <c:v>5.2</c:v>
                </c:pt>
                <c:pt idx="16">
                  <c:v>5</c:v>
                </c:pt>
                <c:pt idx="17">
                  <c:v>4.9000000000000004</c:v>
                </c:pt>
                <c:pt idx="18">
                  <c:v>4.7</c:v>
                </c:pt>
                <c:pt idx="19">
                  <c:v>4.7</c:v>
                </c:pt>
                <c:pt idx="20">
                  <c:v>4.7</c:v>
                </c:pt>
                <c:pt idx="21">
                  <c:v>4.8</c:v>
                </c:pt>
                <c:pt idx="22">
                  <c:v>3.8</c:v>
                </c:pt>
                <c:pt idx="23">
                  <c:v>3.2</c:v>
                </c:pt>
              </c:numCache>
            </c:numRef>
          </c:val>
          <c:smooth val="0"/>
          <c:extLst>
            <c:ext xmlns:c16="http://schemas.microsoft.com/office/drawing/2014/chart" uri="{C3380CC4-5D6E-409C-BE32-E72D297353CC}">
              <c16:uniqueId val="{00000002-3E04-471E-B379-859E60FA7573}"/>
            </c:ext>
          </c:extLst>
        </c:ser>
        <c:ser>
          <c:idx val="3"/>
          <c:order val="3"/>
          <c:tx>
            <c:strRef>
              <c:f>גיליון1!$E$1</c:f>
              <c:strCache>
                <c:ptCount val="1"/>
                <c:pt idx="0">
                  <c:v>אגף מזרח </c:v>
                </c:pt>
              </c:strCache>
            </c:strRef>
          </c:tx>
          <c:spPr>
            <a:ln>
              <a:solidFill>
                <a:srgbClr val="865600"/>
              </a:solidFill>
            </a:ln>
          </c:spPr>
          <c:marker>
            <c:symbol val="none"/>
          </c:marker>
          <c:dLbls>
            <c:dLbl>
              <c:idx val="21"/>
              <c:layout>
                <c:manualLayout>
                  <c:x val="-2.0853161556923395E-2"/>
                  <c:y val="-1.396256897381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05-4FAB-82A9-543957D295B4}"/>
                </c:ext>
              </c:extLst>
            </c:dLbl>
            <c:dLbl>
              <c:idx val="22"/>
              <c:layout>
                <c:manualLayout>
                  <c:x val="-9.4752968040130222E-3"/>
                  <c:y val="1.5432313076324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77-45E1-A92E-AFF939EBFB42}"/>
                </c:ext>
              </c:extLst>
            </c:dLbl>
            <c:dLbl>
              <c:idx val="23"/>
              <c:layout>
                <c:manualLayout>
                  <c:x val="-2.6576635792404878E-3"/>
                  <c:y val="1.5432313076324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00-43E2-B5F9-2D7C7FC50B2B}"/>
                </c:ext>
              </c:extLst>
            </c:dLbl>
            <c:spPr>
              <a:noFill/>
              <a:ln>
                <a:noFill/>
              </a:ln>
              <a:effectLst/>
            </c:spPr>
            <c:txPr>
              <a:bodyPr/>
              <a:lstStyle/>
              <a:p>
                <a:pPr>
                  <a:defRPr sz="1000">
                    <a:solidFill>
                      <a:srgbClr val="865600"/>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גיליון1!$A$2:$A$25</c:f>
              <c:numCache>
                <c:formatCode>General</c:formatCode>
                <c:ptCount val="24"/>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numCache>
            </c:numRef>
          </c:cat>
          <c:val>
            <c:numRef>
              <c:f>גיליון1!$E$2:$E$25</c:f>
              <c:numCache>
                <c:formatCode>0.0</c:formatCode>
                <c:ptCount val="24"/>
                <c:pt idx="0">
                  <c:v>18.899999999999999</c:v>
                </c:pt>
                <c:pt idx="1">
                  <c:v>20.7</c:v>
                </c:pt>
                <c:pt idx="2">
                  <c:v>21.1</c:v>
                </c:pt>
                <c:pt idx="3">
                  <c:v>21</c:v>
                </c:pt>
                <c:pt idx="4">
                  <c:v>19.100000000000001</c:v>
                </c:pt>
                <c:pt idx="5">
                  <c:v>19.5</c:v>
                </c:pt>
                <c:pt idx="6">
                  <c:v>18.600000000000001</c:v>
                </c:pt>
                <c:pt idx="7">
                  <c:v>18.3</c:v>
                </c:pt>
                <c:pt idx="8">
                  <c:v>17.600000000000001</c:v>
                </c:pt>
                <c:pt idx="9">
                  <c:v>17.100000000000001</c:v>
                </c:pt>
                <c:pt idx="10">
                  <c:v>16.399999999999999</c:v>
                </c:pt>
                <c:pt idx="11">
                  <c:v>15.9</c:v>
                </c:pt>
                <c:pt idx="12">
                  <c:v>16.399999999999999</c:v>
                </c:pt>
                <c:pt idx="13">
                  <c:v>16.5</c:v>
                </c:pt>
                <c:pt idx="14">
                  <c:v>16.8</c:v>
                </c:pt>
                <c:pt idx="15">
                  <c:v>16</c:v>
                </c:pt>
                <c:pt idx="16">
                  <c:v>15.3</c:v>
                </c:pt>
                <c:pt idx="17">
                  <c:v>14.3</c:v>
                </c:pt>
                <c:pt idx="18">
                  <c:v>13.790252930289945</c:v>
                </c:pt>
                <c:pt idx="19">
                  <c:v>13.309980349318328</c:v>
                </c:pt>
                <c:pt idx="20">
                  <c:v>13.4</c:v>
                </c:pt>
                <c:pt idx="21">
                  <c:v>14</c:v>
                </c:pt>
                <c:pt idx="22">
                  <c:v>13.2</c:v>
                </c:pt>
                <c:pt idx="23">
                  <c:v>13.1</c:v>
                </c:pt>
              </c:numCache>
            </c:numRef>
          </c:val>
          <c:smooth val="0"/>
          <c:extLst>
            <c:ext xmlns:c16="http://schemas.microsoft.com/office/drawing/2014/chart" uri="{C3380CC4-5D6E-409C-BE32-E72D297353CC}">
              <c16:uniqueId val="{00000003-3E04-471E-B379-859E60FA7573}"/>
            </c:ext>
          </c:extLst>
        </c:ser>
        <c:dLbls>
          <c:dLblPos val="t"/>
          <c:showLegendKey val="0"/>
          <c:showVal val="1"/>
          <c:showCatName val="0"/>
          <c:showSerName val="0"/>
          <c:showPercent val="0"/>
          <c:showBubbleSize val="0"/>
        </c:dLbls>
        <c:smooth val="0"/>
        <c:axId val="114849280"/>
        <c:axId val="114850816"/>
      </c:lineChart>
      <c:catAx>
        <c:axId val="114849280"/>
        <c:scaling>
          <c:orientation val="minMax"/>
        </c:scaling>
        <c:delete val="0"/>
        <c:axPos val="b"/>
        <c:numFmt formatCode="General" sourceLinked="1"/>
        <c:majorTickMark val="out"/>
        <c:minorTickMark val="none"/>
        <c:tickLblPos val="nextTo"/>
        <c:txPr>
          <a:bodyPr/>
          <a:lstStyle/>
          <a:p>
            <a:pPr>
              <a:defRPr sz="1100"/>
            </a:pPr>
            <a:endParaRPr lang="he-IL"/>
          </a:p>
        </c:txPr>
        <c:crossAx val="114850816"/>
        <c:crosses val="autoZero"/>
        <c:auto val="1"/>
        <c:lblAlgn val="ctr"/>
        <c:lblOffset val="100"/>
        <c:noMultiLvlLbl val="0"/>
      </c:catAx>
      <c:valAx>
        <c:axId val="114850816"/>
        <c:scaling>
          <c:orientation val="minMax"/>
          <c:max val="35"/>
        </c:scaling>
        <c:delete val="0"/>
        <c:axPos val="l"/>
        <c:majorGridlines/>
        <c:title>
          <c:tx>
            <c:rich>
              <a:bodyPr rot="0" vert="horz"/>
              <a:lstStyle/>
              <a:p>
                <a:pPr>
                  <a:defRPr/>
                </a:pPr>
                <a:r>
                  <a:rPr lang="he-IL" sz="1200" b="0" i="0" u="none" strike="noStrike" kern="1200" baseline="0" dirty="0">
                    <a:solidFill>
                      <a:srgbClr val="5E5E5E"/>
                    </a:solidFill>
                    <a:latin typeface="+mn-lt"/>
                    <a:ea typeface="+mn-ea"/>
                    <a:cs typeface="+mn-cs"/>
                  </a:rPr>
                  <a:t>אחוזים</a:t>
                </a:r>
              </a:p>
            </c:rich>
          </c:tx>
          <c:layout>
            <c:manualLayout>
              <c:xMode val="edge"/>
              <c:yMode val="edge"/>
              <c:x val="4.4839687525045791E-3"/>
              <c:y val="5.2924675036107247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14849280"/>
        <c:crosses val="autoZero"/>
        <c:crossBetween val="between"/>
      </c:valAx>
    </c:plotArea>
    <c:legend>
      <c:legendPos val="b"/>
      <c:layout>
        <c:manualLayout>
          <c:xMode val="edge"/>
          <c:yMode val="edge"/>
          <c:x val="0.11094444974700883"/>
          <c:y val="0.87279098618672002"/>
          <c:w val="0.77818171418712412"/>
          <c:h val="5.6661296892937821E-2"/>
        </c:manualLayout>
      </c:layout>
      <c:overlay val="0"/>
      <c:spPr>
        <a:ln>
          <a:noFill/>
        </a:ln>
      </c:spPr>
    </c:legend>
    <c:plotVisOnly val="1"/>
    <c:dispBlanksAs val="gap"/>
    <c:showDLblsOverMax val="0"/>
  </c:chart>
  <c:txPr>
    <a:bodyPr/>
    <a:lstStyle/>
    <a:p>
      <a:pPr>
        <a:defRPr sz="1200"/>
      </a:pPr>
      <a:endParaRPr lang="he-I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277250214967758E-2"/>
          <c:y val="0.16812297585608815"/>
          <c:w val="0.88292836785959694"/>
          <c:h val="0.68574235238139092"/>
        </c:manualLayout>
      </c:layout>
      <c:barChart>
        <c:barDir val="col"/>
        <c:grouping val="clustered"/>
        <c:varyColors val="0"/>
        <c:ser>
          <c:idx val="0"/>
          <c:order val="0"/>
          <c:tx>
            <c:strRef>
              <c:f>נתונים!$A$25</c:f>
              <c:strCache>
                <c:ptCount val="1"/>
                <c:pt idx="0">
                  <c:v>מספר מקבלי דמי אבטלה</c:v>
                </c:pt>
              </c:strCache>
            </c:strRef>
          </c:tx>
          <c:spPr>
            <a:solidFill>
              <a:srgbClr val="1C6B75"/>
            </a:solidFill>
            <a:ln w="25400">
              <a:noFill/>
            </a:ln>
          </c:spPr>
          <c:invertIfNegative val="0"/>
          <c:dLbls>
            <c:dLbl>
              <c:idx val="4"/>
              <c:layout>
                <c:manualLayout>
                  <c:x val="4.4300361189539596E-3"/>
                  <c:y val="1.59704477280302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C3-49DF-B676-124674FFB217}"/>
                </c:ext>
              </c:extLst>
            </c:dLbl>
            <c:dLbl>
              <c:idx val="9"/>
              <c:layout>
                <c:manualLayout>
                  <c:x val="-2.8912694926016777E-4"/>
                  <c:y val="-4.10277662660588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C3-49DF-B676-124674FFB217}"/>
                </c:ext>
              </c:extLst>
            </c:dLbl>
            <c:dLbl>
              <c:idx val="15"/>
              <c:layout>
                <c:manualLayout>
                  <c:x val="-2.985948128109232E-3"/>
                  <c:y val="-1.95875671933890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C3-49DF-B676-124674FFB217}"/>
                </c:ext>
              </c:extLst>
            </c:dLbl>
            <c:spPr>
              <a:noFill/>
              <a:ln>
                <a:noFill/>
              </a:ln>
              <a:effectLst/>
            </c:spPr>
            <c:txPr>
              <a:bodyPr wrap="square" lIns="38100" tIns="19050" rIns="38100" bIns="19050" anchor="ctr">
                <a:spAutoFit/>
              </a:bodyPr>
              <a:lstStyle/>
              <a:p>
                <a:pPr>
                  <a:defRPr sz="1200">
                    <a:solidFill>
                      <a:srgbClr val="1C6B75"/>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נתונים!$B$24:$Q$24</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נתונים!$B$25:$Q$25</c:f>
              <c:numCache>
                <c:formatCode>#,##0</c:formatCode>
                <c:ptCount val="16"/>
                <c:pt idx="0">
                  <c:v>3513</c:v>
                </c:pt>
                <c:pt idx="1">
                  <c:v>3451</c:v>
                </c:pt>
                <c:pt idx="2">
                  <c:v>3110</c:v>
                </c:pt>
                <c:pt idx="3">
                  <c:v>3031</c:v>
                </c:pt>
                <c:pt idx="4">
                  <c:v>4871</c:v>
                </c:pt>
                <c:pt idx="5">
                  <c:v>3636</c:v>
                </c:pt>
                <c:pt idx="6">
                  <c:v>3048</c:v>
                </c:pt>
                <c:pt idx="7">
                  <c:v>3334</c:v>
                </c:pt>
                <c:pt idx="8">
                  <c:v>3718</c:v>
                </c:pt>
                <c:pt idx="9">
                  <c:v>3516</c:v>
                </c:pt>
                <c:pt idx="10">
                  <c:v>3354</c:v>
                </c:pt>
                <c:pt idx="11">
                  <c:v>3393</c:v>
                </c:pt>
                <c:pt idx="12">
                  <c:v>3639</c:v>
                </c:pt>
                <c:pt idx="13">
                  <c:v>3755</c:v>
                </c:pt>
                <c:pt idx="14">
                  <c:v>3909</c:v>
                </c:pt>
                <c:pt idx="15">
                  <c:v>27040</c:v>
                </c:pt>
              </c:numCache>
            </c:numRef>
          </c:val>
          <c:extLst>
            <c:ext xmlns:c16="http://schemas.microsoft.com/office/drawing/2014/chart" uri="{C3380CC4-5D6E-409C-BE32-E72D297353CC}">
              <c16:uniqueId val="{00000003-7AC3-49DF-B676-124674FFB217}"/>
            </c:ext>
          </c:extLst>
        </c:ser>
        <c:dLbls>
          <c:showLegendKey val="0"/>
          <c:showVal val="0"/>
          <c:showCatName val="0"/>
          <c:showSerName val="0"/>
          <c:showPercent val="0"/>
          <c:showBubbleSize val="0"/>
        </c:dLbls>
        <c:gapWidth val="14"/>
        <c:axId val="168129664"/>
        <c:axId val="168131200"/>
      </c:barChart>
      <c:catAx>
        <c:axId val="168129664"/>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he-IL"/>
          </a:p>
        </c:txPr>
        <c:crossAx val="168131200"/>
        <c:crosses val="autoZero"/>
        <c:auto val="1"/>
        <c:lblAlgn val="ctr"/>
        <c:lblOffset val="100"/>
        <c:noMultiLvlLbl val="0"/>
      </c:catAx>
      <c:valAx>
        <c:axId val="168131200"/>
        <c:scaling>
          <c:orientation val="minMax"/>
          <c:max val="28000"/>
          <c:min val="0"/>
        </c:scaling>
        <c:delete val="0"/>
        <c:axPos val="l"/>
        <c:majorGridlines>
          <c:spPr>
            <a:ln w="3175">
              <a:solidFill>
                <a:schemeClr val="bg1">
                  <a:lumMod val="75000"/>
                </a:schemeClr>
              </a:solidFill>
              <a:prstDash val="solid"/>
            </a:ln>
          </c:spPr>
        </c:majorGridlines>
        <c:title>
          <c:tx>
            <c:rich>
              <a:bodyPr rot="0" vert="horz"/>
              <a:lstStyle/>
              <a:p>
                <a:pPr>
                  <a:defRPr sz="1200">
                    <a:solidFill>
                      <a:schemeClr val="tx1">
                        <a:lumMod val="65000"/>
                        <a:lumOff val="35000"/>
                      </a:schemeClr>
                    </a:solidFill>
                    <a:latin typeface="Arial" panose="020B0604020202020204" pitchFamily="34" charset="0"/>
                    <a:cs typeface="Arial" panose="020B0604020202020204" pitchFamily="34" charset="0"/>
                  </a:defRPr>
                </a:pPr>
                <a:r>
                  <a:rPr lang="he-IL" sz="1200">
                    <a:solidFill>
                      <a:schemeClr val="tx1">
                        <a:lumMod val="65000"/>
                        <a:lumOff val="35000"/>
                      </a:schemeClr>
                    </a:solidFill>
                    <a:latin typeface="Arial" panose="020B0604020202020204" pitchFamily="34" charset="0"/>
                    <a:cs typeface="Arial" panose="020B0604020202020204" pitchFamily="34" charset="0"/>
                  </a:rPr>
                  <a:t>נפשות</a:t>
                </a:r>
              </a:p>
            </c:rich>
          </c:tx>
          <c:layout>
            <c:manualLayout>
              <c:xMode val="edge"/>
              <c:yMode val="edge"/>
              <c:x val="1.9074868860276585E-3"/>
              <c:y val="5.9571150097465886E-2"/>
            </c:manualLayout>
          </c:layout>
          <c:overlay val="0"/>
        </c:title>
        <c:numFmt formatCode="#,##0" sourceLinked="1"/>
        <c:majorTickMark val="none"/>
        <c:minorTickMark val="none"/>
        <c:tickLblPos val="nextTo"/>
        <c:spPr>
          <a:ln w="3175">
            <a:solidFill>
              <a:schemeClr val="bg1">
                <a:lumMod val="50000"/>
              </a:schemeClr>
            </a:solidFill>
            <a:prstDash val="solid"/>
          </a:ln>
        </c:spPr>
        <c:txPr>
          <a:bodyPr rot="0" vert="horz"/>
          <a:lstStyle/>
          <a:p>
            <a:pPr>
              <a:defRPr sz="1200" b="0">
                <a:solidFill>
                  <a:schemeClr val="tx1">
                    <a:lumMod val="65000"/>
                    <a:lumOff val="35000"/>
                  </a:schemeClr>
                </a:solidFill>
                <a:latin typeface="Arial" panose="020B0604020202020204" pitchFamily="34" charset="0"/>
                <a:cs typeface="Arial" panose="020B0604020202020204" pitchFamily="34" charset="0"/>
              </a:defRPr>
            </a:pPr>
            <a:endParaRPr lang="he-IL"/>
          </a:p>
        </c:txPr>
        <c:crossAx val="168129664"/>
        <c:crosses val="autoZero"/>
        <c:crossBetween val="between"/>
        <c:majorUnit val="7000"/>
      </c:valAx>
      <c:spPr>
        <a:noFill/>
        <a:ln w="25400">
          <a:noFill/>
        </a:ln>
      </c:spPr>
    </c:plotArea>
    <c:plotVisOnly val="1"/>
    <c:dispBlanksAs val="gap"/>
    <c:showDLblsOverMax val="0"/>
  </c:chart>
  <c:spPr>
    <a:solidFill>
      <a:srgbClr val="FFFFFF"/>
    </a:solidFill>
    <a:ln w="9525">
      <a:noFill/>
      <a:prstDash val="solid"/>
    </a:ln>
  </c:spPr>
  <c:txPr>
    <a:bodyPr/>
    <a:lstStyle/>
    <a:p>
      <a:pPr>
        <a:defRPr sz="1125" b="0" i="0" u="none" strike="noStrike" baseline="0">
          <a:solidFill>
            <a:srgbClr val="000000"/>
          </a:solidFill>
          <a:latin typeface="Blender" pitchFamily="18" charset="-79"/>
          <a:ea typeface="Arial"/>
          <a:cs typeface="Blender" pitchFamily="18" charset="-79"/>
        </a:defRPr>
      </a:pPr>
      <a:endParaRPr lang="he-IL"/>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40589890903442E-2"/>
          <c:y val="0.17087410736689029"/>
          <c:w val="0.94363853907143347"/>
          <c:h val="0.61598919707450672"/>
        </c:manualLayout>
      </c:layout>
      <c:barChart>
        <c:barDir val="col"/>
        <c:grouping val="clustered"/>
        <c:varyColors val="0"/>
        <c:ser>
          <c:idx val="0"/>
          <c:order val="0"/>
          <c:tx>
            <c:strRef>
              <c:f>גיליון1!$A$3</c:f>
              <c:strCache>
                <c:ptCount val="1"/>
                <c:pt idx="0">
                  <c:v>אחוז מישראל</c:v>
                </c:pt>
              </c:strCache>
            </c:strRef>
          </c:tx>
          <c:spPr>
            <a:solidFill>
              <a:schemeClr val="accent5">
                <a:lumMod val="75000"/>
              </a:schemeClr>
            </a:solidFill>
          </c:spPr>
          <c:invertIfNegative val="0"/>
          <c:dLbls>
            <c:numFmt formatCode="0.0%" sourceLinked="0"/>
            <c:spPr>
              <a:noFill/>
              <a:ln>
                <a:noFill/>
              </a:ln>
              <a:effectLst/>
            </c:spPr>
            <c:txPr>
              <a:bodyPr/>
              <a:lstStyle/>
              <a:p>
                <a:pPr>
                  <a:defRPr sz="1200" b="1" baseline="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גיליון1!$B$2:$D$2</c:f>
              <c:strCache>
                <c:ptCount val="3"/>
                <c:pt idx="0">
                  <c:v>1995</c:v>
                </c:pt>
                <c:pt idx="1">
                  <c:v>2000</c:v>
                </c:pt>
                <c:pt idx="2">
                  <c:v> 2020*</c:v>
                </c:pt>
              </c:strCache>
            </c:strRef>
          </c:cat>
          <c:val>
            <c:numRef>
              <c:f>גיליון1!$B$3:$D$3</c:f>
              <c:numCache>
                <c:formatCode>0.0%</c:formatCode>
                <c:ptCount val="3"/>
                <c:pt idx="0" formatCode="0.00%">
                  <c:v>0.438</c:v>
                </c:pt>
                <c:pt idx="1">
                  <c:v>0.437</c:v>
                </c:pt>
                <c:pt idx="2">
                  <c:v>0.442</c:v>
                </c:pt>
              </c:numCache>
            </c:numRef>
          </c:val>
          <c:extLst>
            <c:ext xmlns:c16="http://schemas.microsoft.com/office/drawing/2014/chart" uri="{C3380CC4-5D6E-409C-BE32-E72D297353CC}">
              <c16:uniqueId val="{00000000-DFB0-4FD1-8D65-E7D1D8E16097}"/>
            </c:ext>
          </c:extLst>
        </c:ser>
        <c:dLbls>
          <c:dLblPos val="outEnd"/>
          <c:showLegendKey val="0"/>
          <c:showVal val="1"/>
          <c:showCatName val="0"/>
          <c:showSerName val="0"/>
          <c:showPercent val="0"/>
          <c:showBubbleSize val="0"/>
        </c:dLbls>
        <c:gapWidth val="98"/>
        <c:axId val="31658368"/>
        <c:axId val="31661056"/>
      </c:barChart>
      <c:catAx>
        <c:axId val="31658368"/>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31661056"/>
        <c:crosses val="autoZero"/>
        <c:auto val="1"/>
        <c:lblAlgn val="ctr"/>
        <c:lblOffset val="100"/>
        <c:noMultiLvlLbl val="0"/>
      </c:catAx>
      <c:valAx>
        <c:axId val="31661056"/>
        <c:scaling>
          <c:orientation val="minMax"/>
          <c:max val="1"/>
          <c:min val="0"/>
        </c:scaling>
        <c:delete val="1"/>
        <c:axPos val="l"/>
        <c:numFmt formatCode="0.00%" sourceLinked="1"/>
        <c:majorTickMark val="out"/>
        <c:minorTickMark val="none"/>
        <c:tickLblPos val="nextTo"/>
        <c:crossAx val="31658368"/>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598010481987734E-2"/>
          <c:y val="2.0746720150002826E-2"/>
          <c:w val="0.92263347027276876"/>
          <c:h val="0.83550706841540023"/>
        </c:manualLayout>
      </c:layout>
      <c:lineChart>
        <c:grouping val="standard"/>
        <c:varyColors val="0"/>
        <c:ser>
          <c:idx val="0"/>
          <c:order val="0"/>
          <c:tx>
            <c:strRef>
              <c:f>גיליון1!$B$1</c:f>
              <c:strCache>
                <c:ptCount val="1"/>
                <c:pt idx="0">
                  <c:v>גנים עירוניים  -  MUN. KINDERGARTENS</c:v>
                </c:pt>
              </c:strCache>
            </c:strRef>
          </c:tx>
          <c:spPr>
            <a:ln>
              <a:solidFill>
                <a:schemeClr val="accent6">
                  <a:lumMod val="75000"/>
                </a:schemeClr>
              </a:solidFill>
            </a:ln>
          </c:spPr>
          <c:marker>
            <c:symbol val="none"/>
          </c:marker>
          <c:dLbls>
            <c:dLbl>
              <c:idx val="18"/>
              <c:layout>
                <c:manualLayout>
                  <c:x val="-1.8749554354618395E-2"/>
                  <c:y val="-3.218757857314099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4237919406434165E-2"/>
                      <c:h val="5.5092319177011517E-2"/>
                    </c:manualLayout>
                  </c15:layout>
                </c:ext>
                <c:ext xmlns:c16="http://schemas.microsoft.com/office/drawing/2014/chart" uri="{C3380CC4-5D6E-409C-BE32-E72D297353CC}">
                  <c16:uniqueId val="{00000000-4688-4E26-8E7F-334E61BB5720}"/>
                </c:ext>
              </c:extLst>
            </c:dLbl>
            <c:dLbl>
              <c:idx val="19"/>
              <c:layout>
                <c:manualLayout>
                  <c:x val="-1.9832984271639671E-2"/>
                  <c:y val="-2.7546159588505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19-427B-A480-DA76E4F8B7EA}"/>
                </c:ext>
              </c:extLst>
            </c:dLbl>
            <c:dLbl>
              <c:idx val="20"/>
              <c:layout>
                <c:manualLayout>
                  <c:x val="-4.5202233725920469E-3"/>
                  <c:y val="-1.362190263460016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3112268704856344E-2"/>
                      <c:h val="6.7469111619176805E-2"/>
                    </c:manualLayout>
                  </c15:layout>
                </c:ext>
                <c:ext xmlns:c16="http://schemas.microsoft.com/office/drawing/2014/chart" uri="{C3380CC4-5D6E-409C-BE32-E72D297353CC}">
                  <c16:uniqueId val="{00000000-29A3-4AA6-A447-715996D7B602}"/>
                </c:ext>
              </c:extLst>
            </c:dLbl>
            <c:spPr>
              <a:noFill/>
              <a:ln>
                <a:noFill/>
              </a:ln>
              <a:effectLst/>
            </c:spPr>
            <c:txPr>
              <a:bodyPr/>
              <a:lstStyle/>
              <a:p>
                <a:pPr>
                  <a:defRPr>
                    <a:solidFill>
                      <a:schemeClr val="accent6">
                        <a:lumMod val="75000"/>
                      </a:schemeClr>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גיליון1!$A$2:$A$22</c:f>
              <c:strCache>
                <c:ptCount val="21"/>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pt idx="18">
                  <c:v>תשע"ט
2018/19</c:v>
                </c:pt>
                <c:pt idx="19">
                  <c:v>תש"ף
2019/20</c:v>
                </c:pt>
                <c:pt idx="20">
                  <c:v>תשפ"א
2020/21</c:v>
                </c:pt>
              </c:strCache>
            </c:strRef>
          </c:cat>
          <c:val>
            <c:numRef>
              <c:f>גיליון1!$B$2:$B$22</c:f>
              <c:numCache>
                <c:formatCode>0.0</c:formatCode>
                <c:ptCount val="21"/>
                <c:pt idx="0">
                  <c:v>8.2260000000000009</c:v>
                </c:pt>
                <c:pt idx="1">
                  <c:v>8.6039999999999992</c:v>
                </c:pt>
                <c:pt idx="2">
                  <c:v>8.9700000000000006</c:v>
                </c:pt>
                <c:pt idx="3">
                  <c:v>8.8859999999999992</c:v>
                </c:pt>
                <c:pt idx="4">
                  <c:v>8.7309999999999999</c:v>
                </c:pt>
                <c:pt idx="5">
                  <c:v>8.9770000000000003</c:v>
                </c:pt>
                <c:pt idx="6">
                  <c:v>9.1579999999999995</c:v>
                </c:pt>
                <c:pt idx="7">
                  <c:v>9.1590000000000007</c:v>
                </c:pt>
                <c:pt idx="8">
                  <c:v>9.4390000000000001</c:v>
                </c:pt>
                <c:pt idx="9">
                  <c:v>10.563000000000001</c:v>
                </c:pt>
                <c:pt idx="10">
                  <c:v>11.212</c:v>
                </c:pt>
                <c:pt idx="11">
                  <c:v>12.074999999999999</c:v>
                </c:pt>
                <c:pt idx="12">
                  <c:v>12.875</c:v>
                </c:pt>
                <c:pt idx="13">
                  <c:v>13.673999999999999</c:v>
                </c:pt>
                <c:pt idx="14">
                  <c:v>13.923999999999999</c:v>
                </c:pt>
                <c:pt idx="15">
                  <c:v>14.6</c:v>
                </c:pt>
                <c:pt idx="16">
                  <c:v>15.6</c:v>
                </c:pt>
                <c:pt idx="17">
                  <c:v>16.2</c:v>
                </c:pt>
                <c:pt idx="18">
                  <c:v>17.2</c:v>
                </c:pt>
                <c:pt idx="19">
                  <c:v>17.600000000000001</c:v>
                </c:pt>
                <c:pt idx="20">
                  <c:v>17.248999999999999</c:v>
                </c:pt>
              </c:numCache>
            </c:numRef>
          </c:val>
          <c:smooth val="0"/>
          <c:extLst>
            <c:ext xmlns:c16="http://schemas.microsoft.com/office/drawing/2014/chart" uri="{C3380CC4-5D6E-409C-BE32-E72D297353CC}">
              <c16:uniqueId val="{00000000-0746-4015-86BD-3E7D470BA447}"/>
            </c:ext>
          </c:extLst>
        </c:ser>
        <c:ser>
          <c:idx val="1"/>
          <c:order val="1"/>
          <c:tx>
            <c:strRef>
              <c:f>גיליון1!$C$1</c:f>
              <c:strCache>
                <c:ptCount val="1"/>
                <c:pt idx="0">
                  <c:v>בתי"ס יסודיים -   PRIMARY </c:v>
                </c:pt>
              </c:strCache>
            </c:strRef>
          </c:tx>
          <c:spPr>
            <a:ln>
              <a:solidFill>
                <a:srgbClr val="A4598F"/>
              </a:solidFill>
            </a:ln>
          </c:spPr>
          <c:marker>
            <c:symbol val="none"/>
          </c:marker>
          <c:dLbls>
            <c:dLbl>
              <c:idx val="0"/>
              <c:layout>
                <c:manualLayout>
                  <c:x val="-3.0496760259179266E-2"/>
                  <c:y val="3.1225300484895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46-4015-86BD-3E7D470BA447}"/>
                </c:ext>
              </c:extLst>
            </c:dLbl>
            <c:dLbl>
              <c:idx val="1"/>
              <c:layout>
                <c:manualLayout>
                  <c:x val="-3.1936645068394526E-2"/>
                  <c:y val="4.9779612755432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46-4015-86BD-3E7D470BA447}"/>
                </c:ext>
              </c:extLst>
            </c:dLbl>
            <c:dLbl>
              <c:idx val="18"/>
              <c:layout>
                <c:manualLayout>
                  <c:x val="-2.9251933136972497E-2"/>
                  <c:y val="-3.890527758124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88-4E26-8E7F-334E61BB5720}"/>
                </c:ext>
              </c:extLst>
            </c:dLbl>
            <c:dLbl>
              <c:idx val="20"/>
              <c:layout>
                <c:manualLayout>
                  <c:x val="-1.0818401271736965E-2"/>
                  <c:y val="-3.9922952030671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A3-4AA6-A447-715996D7B602}"/>
                </c:ext>
              </c:extLst>
            </c:dLbl>
            <c:spPr>
              <a:noFill/>
              <a:ln>
                <a:noFill/>
              </a:ln>
              <a:effectLst/>
            </c:spPr>
            <c:txPr>
              <a:bodyPr/>
              <a:lstStyle/>
              <a:p>
                <a:pPr>
                  <a:defRPr>
                    <a:solidFill>
                      <a:srgbClr val="A4598F"/>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גיליון1!$A$2:$A$22</c:f>
              <c:strCache>
                <c:ptCount val="21"/>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pt idx="18">
                  <c:v>תשע"ט
2018/19</c:v>
                </c:pt>
                <c:pt idx="19">
                  <c:v>תש"ף
2019/20</c:v>
                </c:pt>
                <c:pt idx="20">
                  <c:v>תשפ"א
2020/21</c:v>
                </c:pt>
              </c:strCache>
            </c:strRef>
          </c:cat>
          <c:val>
            <c:numRef>
              <c:f>גיליון1!$C$2:$C$22</c:f>
              <c:numCache>
                <c:formatCode>0.0</c:formatCode>
                <c:ptCount val="21"/>
                <c:pt idx="0">
                  <c:v>24.030999999999999</c:v>
                </c:pt>
                <c:pt idx="1">
                  <c:v>23.417999999999999</c:v>
                </c:pt>
                <c:pt idx="2">
                  <c:v>22.954000000000001</c:v>
                </c:pt>
                <c:pt idx="3">
                  <c:v>23.079000000000001</c:v>
                </c:pt>
                <c:pt idx="4">
                  <c:v>23.076000000000001</c:v>
                </c:pt>
                <c:pt idx="5">
                  <c:v>23.573</c:v>
                </c:pt>
                <c:pt idx="6">
                  <c:v>23.957000000000001</c:v>
                </c:pt>
                <c:pt idx="7">
                  <c:v>24.277000000000001</c:v>
                </c:pt>
                <c:pt idx="8">
                  <c:v>24.585999999999999</c:v>
                </c:pt>
                <c:pt idx="9">
                  <c:v>26.135000000000002</c:v>
                </c:pt>
                <c:pt idx="10">
                  <c:v>26.544</c:v>
                </c:pt>
                <c:pt idx="11">
                  <c:v>27.126000000000001</c:v>
                </c:pt>
                <c:pt idx="12">
                  <c:v>27.523</c:v>
                </c:pt>
                <c:pt idx="13">
                  <c:v>28.29</c:v>
                </c:pt>
                <c:pt idx="14">
                  <c:v>29.274000000000001</c:v>
                </c:pt>
                <c:pt idx="15">
                  <c:v>30.2</c:v>
                </c:pt>
                <c:pt idx="16">
                  <c:v>31.1</c:v>
                </c:pt>
                <c:pt idx="17">
                  <c:v>31.7</c:v>
                </c:pt>
                <c:pt idx="18">
                  <c:v>33</c:v>
                </c:pt>
                <c:pt idx="19">
                  <c:v>34.4</c:v>
                </c:pt>
                <c:pt idx="20">
                  <c:v>35.655999999999999</c:v>
                </c:pt>
              </c:numCache>
            </c:numRef>
          </c:val>
          <c:smooth val="0"/>
          <c:extLst>
            <c:ext xmlns:c16="http://schemas.microsoft.com/office/drawing/2014/chart" uri="{C3380CC4-5D6E-409C-BE32-E72D297353CC}">
              <c16:uniqueId val="{00000003-0746-4015-86BD-3E7D470BA447}"/>
            </c:ext>
          </c:extLst>
        </c:ser>
        <c:ser>
          <c:idx val="2"/>
          <c:order val="2"/>
          <c:tx>
            <c:strRef>
              <c:f>גיליון1!$D$1</c:f>
              <c:strCache>
                <c:ptCount val="1"/>
                <c:pt idx="0">
                  <c:v>בתי ספר על יסודיים -   POST-PRIMARY SCHOOLS</c:v>
                </c:pt>
              </c:strCache>
            </c:strRef>
          </c:tx>
          <c:spPr>
            <a:ln>
              <a:solidFill>
                <a:srgbClr val="0070C0"/>
              </a:solidFill>
            </a:ln>
          </c:spPr>
          <c:marker>
            <c:symbol val="none"/>
          </c:marker>
          <c:dLbls>
            <c:dLbl>
              <c:idx val="18"/>
              <c:layout>
                <c:manualLayout>
                  <c:x val="-1.7197966919795332E-2"/>
                  <c:y val="-3.9922952030671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88-4E26-8E7F-334E61BB5720}"/>
                </c:ext>
              </c:extLst>
            </c:dLbl>
            <c:dLbl>
              <c:idx val="19"/>
              <c:layout>
                <c:manualLayout>
                  <c:x val="-6.2723641037665014E-3"/>
                  <c:y val="-4.6111348251753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19-427B-A480-DA76E4F8B7EA}"/>
                </c:ext>
              </c:extLst>
            </c:dLbl>
            <c:dLbl>
              <c:idx val="20"/>
              <c:layout>
                <c:manualLayout>
                  <c:x val="-4.7914367749476803E-3"/>
                  <c:y val="-2.7546159588505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A3-4AA6-A447-715996D7B602}"/>
                </c:ext>
              </c:extLst>
            </c:dLbl>
            <c:spPr>
              <a:noFill/>
              <a:ln>
                <a:noFill/>
              </a:ln>
              <a:effectLst/>
            </c:spPr>
            <c:txPr>
              <a:bodyPr/>
              <a:lstStyle/>
              <a:p>
                <a:pPr>
                  <a:defRPr>
                    <a:solidFill>
                      <a:srgbClr val="0070C0"/>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גיליון1!$A$2:$A$22</c:f>
              <c:strCache>
                <c:ptCount val="21"/>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pt idx="18">
                  <c:v>תשע"ט
2018/19</c:v>
                </c:pt>
                <c:pt idx="19">
                  <c:v>תש"ף
2019/20</c:v>
                </c:pt>
                <c:pt idx="20">
                  <c:v>תשפ"א
2020/21</c:v>
                </c:pt>
              </c:strCache>
            </c:strRef>
          </c:cat>
          <c:val>
            <c:numRef>
              <c:f>גיליון1!$D$2:$D$22</c:f>
              <c:numCache>
                <c:formatCode>0.0</c:formatCode>
                <c:ptCount val="21"/>
                <c:pt idx="0">
                  <c:v>25.2</c:v>
                </c:pt>
                <c:pt idx="1">
                  <c:v>25.3</c:v>
                </c:pt>
                <c:pt idx="2">
                  <c:v>20.5</c:v>
                </c:pt>
                <c:pt idx="3">
                  <c:v>20</c:v>
                </c:pt>
                <c:pt idx="4">
                  <c:v>19.466000000000001</c:v>
                </c:pt>
                <c:pt idx="5">
                  <c:v>18.809000000000001</c:v>
                </c:pt>
                <c:pt idx="6">
                  <c:v>18.259</c:v>
                </c:pt>
                <c:pt idx="7">
                  <c:v>17.902000000000001</c:v>
                </c:pt>
                <c:pt idx="8">
                  <c:v>17.600000000000001</c:v>
                </c:pt>
                <c:pt idx="9">
                  <c:v>17.856000000000002</c:v>
                </c:pt>
                <c:pt idx="10">
                  <c:v>17.8</c:v>
                </c:pt>
                <c:pt idx="11">
                  <c:v>17.591999999999999</c:v>
                </c:pt>
                <c:pt idx="12">
                  <c:v>17.626999999999999</c:v>
                </c:pt>
                <c:pt idx="13">
                  <c:v>18.006</c:v>
                </c:pt>
                <c:pt idx="14">
                  <c:v>18.353000000000002</c:v>
                </c:pt>
                <c:pt idx="15">
                  <c:v>19.100000000000001</c:v>
                </c:pt>
                <c:pt idx="16">
                  <c:v>19.3</c:v>
                </c:pt>
                <c:pt idx="17">
                  <c:v>19.600000000000001</c:v>
                </c:pt>
                <c:pt idx="18">
                  <c:v>20</c:v>
                </c:pt>
                <c:pt idx="19">
                  <c:v>20.7</c:v>
                </c:pt>
                <c:pt idx="20">
                  <c:v>21.902000000000001</c:v>
                </c:pt>
              </c:numCache>
            </c:numRef>
          </c:val>
          <c:smooth val="0"/>
          <c:extLst>
            <c:ext xmlns:c16="http://schemas.microsoft.com/office/drawing/2014/chart" uri="{C3380CC4-5D6E-409C-BE32-E72D297353CC}">
              <c16:uniqueId val="{00000004-0746-4015-86BD-3E7D470BA447}"/>
            </c:ext>
          </c:extLst>
        </c:ser>
        <c:dLbls>
          <c:dLblPos val="t"/>
          <c:showLegendKey val="0"/>
          <c:showVal val="1"/>
          <c:showCatName val="0"/>
          <c:showSerName val="0"/>
          <c:showPercent val="0"/>
          <c:showBubbleSize val="0"/>
        </c:dLbls>
        <c:smooth val="0"/>
        <c:axId val="115200384"/>
        <c:axId val="115201920"/>
      </c:lineChart>
      <c:catAx>
        <c:axId val="115200384"/>
        <c:scaling>
          <c:orientation val="minMax"/>
        </c:scaling>
        <c:delete val="0"/>
        <c:axPos val="b"/>
        <c:numFmt formatCode="@" sourceLinked="0"/>
        <c:majorTickMark val="out"/>
        <c:minorTickMark val="none"/>
        <c:tickLblPos val="nextTo"/>
        <c:txPr>
          <a:bodyPr rot="-5400000" vert="horz"/>
          <a:lstStyle/>
          <a:p>
            <a:pPr>
              <a:defRPr sz="1000"/>
            </a:pPr>
            <a:endParaRPr lang="he-IL"/>
          </a:p>
        </c:txPr>
        <c:crossAx val="115201920"/>
        <c:crosses val="autoZero"/>
        <c:auto val="1"/>
        <c:lblAlgn val="ctr"/>
        <c:lblOffset val="100"/>
        <c:noMultiLvlLbl val="0"/>
      </c:catAx>
      <c:valAx>
        <c:axId val="115201920"/>
        <c:scaling>
          <c:orientation val="minMax"/>
        </c:scaling>
        <c:delete val="0"/>
        <c:axPos val="l"/>
        <c:majorGridlines/>
        <c:numFmt formatCode="0" sourceLinked="0"/>
        <c:majorTickMark val="out"/>
        <c:minorTickMark val="none"/>
        <c:tickLblPos val="nextTo"/>
        <c:txPr>
          <a:bodyPr/>
          <a:lstStyle/>
          <a:p>
            <a:pPr>
              <a:defRPr>
                <a:solidFill>
                  <a:srgbClr val="5E5E5E"/>
                </a:solidFill>
              </a:defRPr>
            </a:pPr>
            <a:endParaRPr lang="he-IL"/>
          </a:p>
        </c:txPr>
        <c:crossAx val="115200384"/>
        <c:crosses val="autoZero"/>
        <c:crossBetween val="between"/>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65359431329648E-2"/>
          <c:y val="0.18414618689462242"/>
          <c:w val="0.95966320273473216"/>
          <c:h val="0.6744214177290061"/>
        </c:manualLayout>
      </c:layout>
      <c:barChart>
        <c:barDir val="col"/>
        <c:grouping val="clustered"/>
        <c:varyColors val="0"/>
        <c:ser>
          <c:idx val="0"/>
          <c:order val="0"/>
          <c:tx>
            <c:strRef>
              <c:f>'אוניברסיטת תל-אביב'!$F$3</c:f>
              <c:strCache>
                <c:ptCount val="1"/>
                <c:pt idx="0">
                  <c:v>סטודנטים</c:v>
                </c:pt>
              </c:strCache>
            </c:strRef>
          </c:tx>
          <c:spPr>
            <a:solidFill>
              <a:schemeClr val="accent6">
                <a:lumMod val="75000"/>
              </a:schemeClr>
            </a:solidFill>
            <a:ln w="25400">
              <a:noFill/>
            </a:ln>
          </c:spPr>
          <c:invertIfNegative val="0"/>
          <c:dLbls>
            <c:numFmt formatCode="#,##0.0" sourceLinked="0"/>
            <c:spPr>
              <a:noFill/>
              <a:ln w="25400">
                <a:noFill/>
              </a:ln>
            </c:spPr>
            <c:txPr>
              <a:bodyPr rot="0" vert="horz"/>
              <a:lstStyle/>
              <a:p>
                <a:pPr algn="ctr">
                  <a:defRPr sz="1400" b="0"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'אוניברסיטת תל-אביב'!$E$4:$E$13</c:f>
              <c:strCache>
                <c:ptCount val="10"/>
                <c:pt idx="0">
                  <c:v>תש"ל             1969/70</c:v>
                </c:pt>
                <c:pt idx="1">
                  <c:v>תש"ם              1979/80</c:v>
                </c:pt>
                <c:pt idx="2">
                  <c:v>תש"ן              1989/90</c:v>
                </c:pt>
                <c:pt idx="3">
                  <c:v>תש"ס            1999/00</c:v>
                </c:pt>
                <c:pt idx="4">
                  <c:v>תש"ע            2009/10</c:v>
                </c:pt>
                <c:pt idx="5">
                  <c:v>תשע"ו          2015/16</c:v>
                </c:pt>
                <c:pt idx="6">
                  <c:v>תשע"ז          2016/17</c:v>
                </c:pt>
                <c:pt idx="7">
                  <c:v>תשע"ח          2017/18</c:v>
                </c:pt>
                <c:pt idx="8">
                  <c:v>תשע"ט         2018/19</c:v>
                </c:pt>
                <c:pt idx="9">
                  <c:v>תש"ף          2019/20</c:v>
                </c:pt>
              </c:strCache>
            </c:strRef>
          </c:cat>
          <c:val>
            <c:numRef>
              <c:f>'אוניברסיטת תל-אביב'!$F$4:$F$13</c:f>
              <c:numCache>
                <c:formatCode>0.0</c:formatCode>
                <c:ptCount val="10"/>
                <c:pt idx="0">
                  <c:v>10.685</c:v>
                </c:pt>
                <c:pt idx="1">
                  <c:v>14.159000000000001</c:v>
                </c:pt>
                <c:pt idx="2">
                  <c:v>19.161999999999999</c:v>
                </c:pt>
                <c:pt idx="3">
                  <c:v>26.466000000000001</c:v>
                </c:pt>
                <c:pt idx="4">
                  <c:v>26.344999999999999</c:v>
                </c:pt>
                <c:pt idx="5">
                  <c:v>26.643000000000001</c:v>
                </c:pt>
                <c:pt idx="6">
                  <c:v>26.34</c:v>
                </c:pt>
                <c:pt idx="7">
                  <c:v>26</c:v>
                </c:pt>
                <c:pt idx="8">
                  <c:v>26.4</c:v>
                </c:pt>
                <c:pt idx="9">
                  <c:v>26.57</c:v>
                </c:pt>
              </c:numCache>
            </c:numRef>
          </c:val>
          <c:extLst>
            <c:ext xmlns:c16="http://schemas.microsoft.com/office/drawing/2014/chart" uri="{C3380CC4-5D6E-409C-BE32-E72D297353CC}">
              <c16:uniqueId val="{00000000-DD14-434E-B92A-FC5B2AA534DD}"/>
            </c:ext>
          </c:extLst>
        </c:ser>
        <c:dLbls>
          <c:showLegendKey val="0"/>
          <c:showVal val="0"/>
          <c:showCatName val="0"/>
          <c:showSerName val="0"/>
          <c:showPercent val="0"/>
          <c:showBubbleSize val="0"/>
        </c:dLbls>
        <c:gapWidth val="55"/>
        <c:axId val="134252416"/>
        <c:axId val="134253952"/>
      </c:barChart>
      <c:catAx>
        <c:axId val="1342524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134253952"/>
        <c:crosses val="autoZero"/>
        <c:auto val="1"/>
        <c:lblAlgn val="ctr"/>
        <c:lblOffset val="100"/>
        <c:tickLblSkip val="1"/>
        <c:tickMarkSkip val="1"/>
        <c:noMultiLvlLbl val="0"/>
      </c:catAx>
      <c:valAx>
        <c:axId val="134253952"/>
        <c:scaling>
          <c:orientation val="minMax"/>
          <c:max val="32"/>
          <c:min val="0"/>
        </c:scaling>
        <c:delete val="0"/>
        <c:axPos val="l"/>
        <c:majorGridlines>
          <c:spPr>
            <a:ln w="3175">
              <a:solidFill>
                <a:srgbClr val="969696"/>
              </a:solidFill>
              <a:prstDash val="solid"/>
            </a:ln>
          </c:spPr>
        </c:majorGridlines>
        <c:title>
          <c:tx>
            <c:rich>
              <a:bodyPr rot="0" vert="horz"/>
              <a:lstStyle/>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סטודנטים</a:t>
                </a:r>
              </a:p>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(אלפים)</a:t>
                </a:r>
              </a:p>
            </c:rich>
          </c:tx>
          <c:layout>
            <c:manualLayout>
              <c:xMode val="edge"/>
              <c:yMode val="edge"/>
              <c:x val="1.7208033432793181E-2"/>
              <c:y val="4.740391163562218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34252416"/>
        <c:crosses val="autoZero"/>
        <c:crossBetween val="between"/>
        <c:majorUnit val="8"/>
      </c:valAx>
      <c:spPr>
        <a:noFill/>
        <a:ln w="25400">
          <a:noFill/>
        </a:ln>
      </c:spPr>
    </c:plotArea>
    <c:plotVisOnly val="1"/>
    <c:dispBlanksAs val="gap"/>
    <c:showDLblsOverMax val="0"/>
  </c:chart>
  <c:spPr>
    <a:noFill/>
    <a:ln w="12700">
      <a:noFill/>
      <a:prstDash val="solid"/>
      <a:miter lim="800000"/>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03358029089519E-2"/>
          <c:y val="5.0535324195958388E-2"/>
          <c:w val="0.88548391317401842"/>
          <c:h val="0.79942243215409092"/>
        </c:manualLayout>
      </c:layout>
      <c:barChart>
        <c:barDir val="col"/>
        <c:grouping val="clustered"/>
        <c:varyColors val="0"/>
        <c:ser>
          <c:idx val="0"/>
          <c:order val="0"/>
          <c:tx>
            <c:strRef>
              <c:f>גיליון1!$B$1</c:f>
              <c:strCache>
                <c:ptCount val="1"/>
                <c:pt idx="0">
                  <c:v>עמודה1</c:v>
                </c:pt>
              </c:strCache>
            </c:strRef>
          </c:tx>
          <c:spPr>
            <a:solidFill>
              <a:srgbClr val="30C2FF"/>
            </a:solidFill>
          </c:spPr>
          <c:invertIfNegative val="0"/>
          <c:dPt>
            <c:idx val="0"/>
            <c:invertIfNegative val="0"/>
            <c:bubble3D val="0"/>
            <c:spPr>
              <a:solidFill>
                <a:srgbClr val="C00000"/>
              </a:solidFill>
            </c:spPr>
            <c:extLst>
              <c:ext xmlns:c16="http://schemas.microsoft.com/office/drawing/2014/chart" uri="{C3380CC4-5D6E-409C-BE32-E72D297353CC}">
                <c16:uniqueId val="{00000001-8C68-47BE-A879-8BA71BDF7160}"/>
              </c:ext>
            </c:extLst>
          </c:dPt>
          <c:dPt>
            <c:idx val="1"/>
            <c:invertIfNegative val="0"/>
            <c:bubble3D val="0"/>
            <c:spPr>
              <a:solidFill>
                <a:srgbClr val="427F7F"/>
              </a:solidFill>
            </c:spPr>
            <c:extLst>
              <c:ext xmlns:c16="http://schemas.microsoft.com/office/drawing/2014/chart" uri="{C3380CC4-5D6E-409C-BE32-E72D297353CC}">
                <c16:uniqueId val="{00000003-8C68-47BE-A879-8BA71BDF7160}"/>
              </c:ext>
            </c:extLst>
          </c:dPt>
          <c:dPt>
            <c:idx val="2"/>
            <c:invertIfNegative val="0"/>
            <c:bubble3D val="0"/>
            <c:spPr>
              <a:solidFill>
                <a:srgbClr val="5B2E76"/>
              </a:solidFill>
            </c:spPr>
            <c:extLst>
              <c:ext xmlns:c16="http://schemas.microsoft.com/office/drawing/2014/chart" uri="{C3380CC4-5D6E-409C-BE32-E72D297353CC}">
                <c16:uniqueId val="{00000005-8C68-47BE-A879-8BA71BDF7160}"/>
              </c:ext>
            </c:extLst>
          </c:dPt>
          <c:dLbls>
            <c:dLbl>
              <c:idx val="0"/>
              <c:tx>
                <c:rich>
                  <a:bodyPr/>
                  <a:lstStyle/>
                  <a:p>
                    <a:r>
                      <a:rPr lang="en-US" sz="1600">
                        <a:solidFill>
                          <a:schemeClr val="bg1"/>
                        </a:solidFill>
                      </a:rPr>
                      <a:t>11%</a:t>
                    </a:r>
                    <a:endParaRPr lang="en-US"/>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68-47BE-A879-8BA71BDF7160}"/>
                </c:ext>
              </c:extLst>
            </c:dLbl>
            <c:spPr>
              <a:noFill/>
              <a:ln>
                <a:noFill/>
              </a:ln>
              <a:effectLst/>
            </c:spPr>
            <c:txPr>
              <a:bodyPr/>
              <a:lstStyle/>
              <a:p>
                <a:pPr>
                  <a:defRPr sz="16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גיליון1!$A$2:$A$4</c:f>
              <c:strCache>
                <c:ptCount val="3"/>
                <c:pt idx="0">
                  <c:v>תל-אביב-יפו</c:v>
                </c:pt>
                <c:pt idx="1">
                  <c:v>ירושלים</c:v>
                </c:pt>
                <c:pt idx="2">
                  <c:v>חיפה</c:v>
                </c:pt>
              </c:strCache>
            </c:strRef>
          </c:cat>
          <c:val>
            <c:numRef>
              <c:f>גיליון1!$B$2:$B$4</c:f>
              <c:numCache>
                <c:formatCode>0%</c:formatCode>
                <c:ptCount val="3"/>
                <c:pt idx="0">
                  <c:v>0.11</c:v>
                </c:pt>
                <c:pt idx="1">
                  <c:v>8.7999999999999995E-2</c:v>
                </c:pt>
                <c:pt idx="2">
                  <c:v>4.7E-2</c:v>
                </c:pt>
              </c:numCache>
            </c:numRef>
          </c:val>
          <c:extLst>
            <c:ext xmlns:c16="http://schemas.microsoft.com/office/drawing/2014/chart" uri="{C3380CC4-5D6E-409C-BE32-E72D297353CC}">
              <c16:uniqueId val="{00000006-8C68-47BE-A879-8BA71BDF7160}"/>
            </c:ext>
          </c:extLst>
        </c:ser>
        <c:dLbls>
          <c:dLblPos val="outEnd"/>
          <c:showLegendKey val="0"/>
          <c:showVal val="1"/>
          <c:showCatName val="0"/>
          <c:showSerName val="0"/>
          <c:showPercent val="0"/>
          <c:showBubbleSize val="0"/>
        </c:dLbls>
        <c:gapWidth val="150"/>
        <c:axId val="134600576"/>
        <c:axId val="134616960"/>
      </c:barChart>
      <c:catAx>
        <c:axId val="134600576"/>
        <c:scaling>
          <c:orientation val="minMax"/>
        </c:scaling>
        <c:delete val="0"/>
        <c:axPos val="b"/>
        <c:numFmt formatCode="General" sourceLinked="0"/>
        <c:majorTickMark val="out"/>
        <c:minorTickMark val="none"/>
        <c:tickLblPos val="nextTo"/>
        <c:crossAx val="134616960"/>
        <c:crosses val="autoZero"/>
        <c:auto val="1"/>
        <c:lblAlgn val="ctr"/>
        <c:lblOffset val="100"/>
        <c:noMultiLvlLbl val="0"/>
      </c:catAx>
      <c:valAx>
        <c:axId val="134616960"/>
        <c:scaling>
          <c:orientation val="minMax"/>
          <c:max val="0.12000000000000001"/>
          <c:min val="0"/>
        </c:scaling>
        <c:delete val="0"/>
        <c:axPos val="l"/>
        <c:majorGridlines/>
        <c:numFmt formatCode="0%" sourceLinked="1"/>
        <c:majorTickMark val="out"/>
        <c:minorTickMark val="none"/>
        <c:tickLblPos val="nextTo"/>
        <c:txPr>
          <a:bodyPr/>
          <a:lstStyle/>
          <a:p>
            <a:pPr>
              <a:defRPr sz="1400">
                <a:solidFill>
                  <a:srgbClr val="5E5E5E"/>
                </a:solidFill>
              </a:defRPr>
            </a:pPr>
            <a:endParaRPr lang="he-IL"/>
          </a:p>
        </c:txPr>
        <c:crossAx val="134600576"/>
        <c:crosses val="autoZero"/>
        <c:crossBetween val="between"/>
        <c:majorUnit val="4.0000000000000008E-2"/>
      </c:valAx>
    </c:plotArea>
    <c:plotVisOnly val="1"/>
    <c:dispBlanksAs val="gap"/>
    <c:showDLblsOverMax val="0"/>
  </c:chart>
  <c:txPr>
    <a:bodyPr/>
    <a:lstStyle/>
    <a:p>
      <a:pPr>
        <a:defRPr sz="1800"/>
      </a:pPr>
      <a:endParaRPr lang="he-IL"/>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85154250797389E-2"/>
          <c:y val="0.10960314925325756"/>
          <c:w val="0.96832253419726422"/>
          <c:h val="0.70143530510642915"/>
        </c:manualLayout>
      </c:layout>
      <c:barChart>
        <c:barDir val="col"/>
        <c:grouping val="clustered"/>
        <c:varyColors val="0"/>
        <c:ser>
          <c:idx val="0"/>
          <c:order val="0"/>
          <c:tx>
            <c:strRef>
              <c:f>גיליון1!$A$1:$Y$1</c:f>
              <c:strCache>
                <c:ptCount val="25"/>
                <c:pt idx="0">
                  <c:v>1961</c:v>
                </c:pt>
                <c:pt idx="1">
                  <c:v>1970</c:v>
                </c:pt>
                <c:pt idx="2">
                  <c:v>1980</c:v>
                </c:pt>
                <c:pt idx="3">
                  <c:v>1990</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strCache>
            </c:strRef>
          </c:tx>
          <c:spPr>
            <a:solidFill>
              <a:srgbClr val="C00000"/>
            </a:solidFill>
          </c:spPr>
          <c:invertIfNegative val="0"/>
          <c:dLbls>
            <c:numFmt formatCode="#,##0.0" sourceLinked="0"/>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גיליון1!$A$1:$Y$1</c:f>
              <c:numCache>
                <c:formatCode>General</c:formatCode>
                <c:ptCount val="25"/>
                <c:pt idx="0">
                  <c:v>1961</c:v>
                </c:pt>
                <c:pt idx="1">
                  <c:v>1970</c:v>
                </c:pt>
                <c:pt idx="2">
                  <c:v>1980</c:v>
                </c:pt>
                <c:pt idx="3">
                  <c:v>1990</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numCache>
            </c:numRef>
          </c:cat>
          <c:val>
            <c:numRef>
              <c:f>גיליון1!$A$2:$Y$2</c:f>
              <c:numCache>
                <c:formatCode>General</c:formatCode>
                <c:ptCount val="25"/>
                <c:pt idx="0">
                  <c:v>173.1</c:v>
                </c:pt>
                <c:pt idx="1">
                  <c:v>237.1</c:v>
                </c:pt>
                <c:pt idx="2">
                  <c:v>232.9</c:v>
                </c:pt>
                <c:pt idx="3">
                  <c:v>266.3</c:v>
                </c:pt>
                <c:pt idx="4">
                  <c:v>336.9</c:v>
                </c:pt>
                <c:pt idx="5">
                  <c:v>331</c:v>
                </c:pt>
                <c:pt idx="6">
                  <c:v>318.2</c:v>
                </c:pt>
                <c:pt idx="7">
                  <c:v>329.6</c:v>
                </c:pt>
                <c:pt idx="8">
                  <c:v>324.7</c:v>
                </c:pt>
                <c:pt idx="9">
                  <c:v>337.8</c:v>
                </c:pt>
                <c:pt idx="10">
                  <c:v>352.3</c:v>
                </c:pt>
                <c:pt idx="11">
                  <c:v>366.2</c:v>
                </c:pt>
                <c:pt idx="12">
                  <c:v>374.5</c:v>
                </c:pt>
                <c:pt idx="13">
                  <c:v>371.7</c:v>
                </c:pt>
                <c:pt idx="14">
                  <c:v>397.8</c:v>
                </c:pt>
                <c:pt idx="15">
                  <c:v>392.2</c:v>
                </c:pt>
                <c:pt idx="16">
                  <c:v>394.7</c:v>
                </c:pt>
                <c:pt idx="17">
                  <c:v>387.8</c:v>
                </c:pt>
                <c:pt idx="18">
                  <c:v>407.3</c:v>
                </c:pt>
                <c:pt idx="19">
                  <c:v>406.7</c:v>
                </c:pt>
                <c:pt idx="20">
                  <c:v>420</c:v>
                </c:pt>
                <c:pt idx="21">
                  <c:v>420.1</c:v>
                </c:pt>
                <c:pt idx="22">
                  <c:v>424.8</c:v>
                </c:pt>
                <c:pt idx="23">
                  <c:v>437.1</c:v>
                </c:pt>
                <c:pt idx="24">
                  <c:v>424.8</c:v>
                </c:pt>
              </c:numCache>
            </c:numRef>
          </c:val>
          <c:extLst>
            <c:ext xmlns:c16="http://schemas.microsoft.com/office/drawing/2014/chart" uri="{C3380CC4-5D6E-409C-BE32-E72D297353CC}">
              <c16:uniqueId val="{00000000-1049-4801-B607-1BC5B2E48523}"/>
            </c:ext>
          </c:extLst>
        </c:ser>
        <c:dLbls>
          <c:dLblPos val="inEnd"/>
          <c:showLegendKey val="0"/>
          <c:showVal val="1"/>
          <c:showCatName val="0"/>
          <c:showSerName val="0"/>
          <c:showPercent val="0"/>
          <c:showBubbleSize val="0"/>
        </c:dLbls>
        <c:gapWidth val="30"/>
        <c:axId val="134295936"/>
        <c:axId val="134298624"/>
      </c:barChart>
      <c:catAx>
        <c:axId val="134295936"/>
        <c:scaling>
          <c:orientation val="minMax"/>
        </c:scaling>
        <c:delete val="0"/>
        <c:axPos val="b"/>
        <c:numFmt formatCode="General" sourceLinked="1"/>
        <c:majorTickMark val="out"/>
        <c:minorTickMark val="none"/>
        <c:tickLblPos val="nextTo"/>
        <c:txPr>
          <a:bodyPr rot="-5400000" vert="horz"/>
          <a:lstStyle/>
          <a:p>
            <a:pPr>
              <a:defRPr sz="1400"/>
            </a:pPr>
            <a:endParaRPr lang="he-IL"/>
          </a:p>
        </c:txPr>
        <c:crossAx val="134298624"/>
        <c:crosses val="autoZero"/>
        <c:auto val="1"/>
        <c:lblAlgn val="ctr"/>
        <c:lblOffset val="100"/>
        <c:noMultiLvlLbl val="0"/>
      </c:catAx>
      <c:valAx>
        <c:axId val="134298624"/>
        <c:scaling>
          <c:orientation val="minMax"/>
        </c:scaling>
        <c:delete val="0"/>
        <c:axPos val="l"/>
        <c:majorGridlines/>
        <c:title>
          <c:tx>
            <c:rich>
              <a:bodyPr rot="0" vert="horz"/>
              <a:lstStyle/>
              <a:p>
                <a:pPr>
                  <a:defRPr/>
                </a:pPr>
                <a:r>
                  <a:rPr lang="he-IL" sz="1200" kern="1200" dirty="0">
                    <a:solidFill>
                      <a:srgbClr val="5E5E5E"/>
                    </a:solidFill>
                    <a:latin typeface="+mn-lt"/>
                    <a:ea typeface="+mn-ea"/>
                    <a:cs typeface="+mn-cs"/>
                  </a:rPr>
                  <a:t>אלפים</a:t>
                </a:r>
              </a:p>
            </c:rich>
          </c:tx>
          <c:layout>
            <c:manualLayout>
              <c:xMode val="edge"/>
              <c:yMode val="edge"/>
              <c:x val="0"/>
              <c:y val="1.8129682019458165E-2"/>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134295936"/>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109211345993E-2"/>
          <c:y val="0.10482854125423917"/>
          <c:w val="0.96832253419726422"/>
          <c:h val="0.6800207215908789"/>
        </c:manualLayout>
      </c:layout>
      <c:barChart>
        <c:barDir val="col"/>
        <c:grouping val="clustered"/>
        <c:varyColors val="0"/>
        <c:ser>
          <c:idx val="0"/>
          <c:order val="0"/>
          <c:tx>
            <c:strRef>
              <c:f>גיליון1!$A$2</c:f>
              <c:strCache>
                <c:ptCount val="1"/>
                <c:pt idx="0">
                  <c:v>מועסקים תושבי ת"א-יפו</c:v>
                </c:pt>
              </c:strCache>
            </c:strRef>
          </c:tx>
          <c:spPr>
            <a:solidFill>
              <a:srgbClr val="C00000"/>
            </a:solidFill>
          </c:spPr>
          <c:invertIfNegative val="0"/>
          <c:dLbls>
            <c:numFmt formatCode="#,##0.0" sourceLinked="0"/>
            <c:spPr>
              <a:noFill/>
              <a:ln>
                <a:noFill/>
              </a:ln>
              <a:effectLst/>
            </c:spPr>
            <c:txPr>
              <a:bodyPr rot="-5400000" vert="horz"/>
              <a:lstStyle/>
              <a:p>
                <a:pPr>
                  <a:defRPr sz="12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גיליון1!$B$1:$Q$1</c:f>
              <c:numCache>
                <c:formatCode>General</c:formatCode>
                <c:ptCount val="16"/>
                <c:pt idx="0">
                  <c:v>1961</c:v>
                </c:pt>
                <c:pt idx="1">
                  <c:v>1970</c:v>
                </c:pt>
                <c:pt idx="2">
                  <c:v>1980</c:v>
                </c:pt>
                <c:pt idx="3">
                  <c:v>1990</c:v>
                </c:pt>
                <c:pt idx="4">
                  <c:v>2000</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גיליון1!$B$2:$Q$2</c:f>
              <c:numCache>
                <c:formatCode>General</c:formatCode>
                <c:ptCount val="16"/>
                <c:pt idx="0">
                  <c:v>66.599999999999994</c:v>
                </c:pt>
                <c:pt idx="1">
                  <c:v>53.9</c:v>
                </c:pt>
                <c:pt idx="2">
                  <c:v>40.6</c:v>
                </c:pt>
                <c:pt idx="3">
                  <c:v>36.1</c:v>
                </c:pt>
                <c:pt idx="4">
                  <c:v>34.5</c:v>
                </c:pt>
                <c:pt idx="5">
                  <c:v>36.1</c:v>
                </c:pt>
                <c:pt idx="6">
                  <c:v>34.299999999999997</c:v>
                </c:pt>
                <c:pt idx="7">
                  <c:v>35.799999999999997</c:v>
                </c:pt>
                <c:pt idx="8">
                  <c:v>36.1</c:v>
                </c:pt>
                <c:pt idx="9">
                  <c:v>37.200000000000003</c:v>
                </c:pt>
                <c:pt idx="10">
                  <c:v>38.1</c:v>
                </c:pt>
                <c:pt idx="11">
                  <c:v>38.799999999999997</c:v>
                </c:pt>
                <c:pt idx="12">
                  <c:v>39.1</c:v>
                </c:pt>
                <c:pt idx="13">
                  <c:v>39.1</c:v>
                </c:pt>
                <c:pt idx="14">
                  <c:v>38</c:v>
                </c:pt>
                <c:pt idx="15">
                  <c:v>39.4</c:v>
                </c:pt>
              </c:numCache>
            </c:numRef>
          </c:val>
          <c:extLst>
            <c:ext xmlns:c16="http://schemas.microsoft.com/office/drawing/2014/chart" uri="{C3380CC4-5D6E-409C-BE32-E72D297353CC}">
              <c16:uniqueId val="{00000000-5E28-4FCD-ACEB-101AF6DE9189}"/>
            </c:ext>
          </c:extLst>
        </c:ser>
        <c:ser>
          <c:idx val="1"/>
          <c:order val="1"/>
          <c:tx>
            <c:strRef>
              <c:f>גיליון1!$A$3</c:f>
              <c:strCache>
                <c:ptCount val="1"/>
                <c:pt idx="0">
                  <c:v>מועסקים שאינם תושבי ת"א-יפו</c:v>
                </c:pt>
              </c:strCache>
            </c:strRef>
          </c:tx>
          <c:spPr>
            <a:solidFill>
              <a:srgbClr val="427F7F"/>
            </a:solidFill>
          </c:spPr>
          <c:invertIfNegative val="0"/>
          <c:dLbls>
            <c:dLbl>
              <c:idx val="14"/>
              <c:numFmt formatCode="#,##0.0" sourceLinked="0"/>
              <c:spPr>
                <a:noFill/>
                <a:ln>
                  <a:noFill/>
                </a:ln>
                <a:effectLst/>
              </c:spPr>
              <c:txPr>
                <a:bodyPr rot="-5400000" vert="horz"/>
                <a:lstStyle/>
                <a:p>
                  <a:pPr>
                    <a:defRPr sz="1200">
                      <a:solidFill>
                        <a:schemeClr val="bg1"/>
                      </a:solidFil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00-C9EA-4326-A99C-830318936BE2}"/>
                </c:ext>
              </c:extLst>
            </c:dLbl>
            <c:spPr>
              <a:noFill/>
              <a:ln>
                <a:noFill/>
              </a:ln>
              <a:effectLst/>
            </c:spPr>
            <c:txPr>
              <a:bodyPr rot="-5400000" vert="horz"/>
              <a:lstStyle/>
              <a:p>
                <a:pPr>
                  <a:defRPr sz="12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גיליון1!$B$1:$Q$1</c:f>
              <c:numCache>
                <c:formatCode>General</c:formatCode>
                <c:ptCount val="16"/>
                <c:pt idx="0">
                  <c:v>1961</c:v>
                </c:pt>
                <c:pt idx="1">
                  <c:v>1970</c:v>
                </c:pt>
                <c:pt idx="2">
                  <c:v>1980</c:v>
                </c:pt>
                <c:pt idx="3">
                  <c:v>1990</c:v>
                </c:pt>
                <c:pt idx="4">
                  <c:v>2000</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גיליון1!$B$3:$Q$3</c:f>
              <c:numCache>
                <c:formatCode>General</c:formatCode>
                <c:ptCount val="16"/>
                <c:pt idx="0">
                  <c:v>33.4</c:v>
                </c:pt>
                <c:pt idx="1">
                  <c:v>46.1</c:v>
                </c:pt>
                <c:pt idx="2">
                  <c:v>59.4</c:v>
                </c:pt>
                <c:pt idx="3">
                  <c:v>63.9</c:v>
                </c:pt>
                <c:pt idx="4">
                  <c:v>65.5</c:v>
                </c:pt>
                <c:pt idx="5">
                  <c:v>63.9</c:v>
                </c:pt>
                <c:pt idx="6">
                  <c:v>65.7</c:v>
                </c:pt>
                <c:pt idx="7">
                  <c:v>64.2</c:v>
                </c:pt>
                <c:pt idx="8">
                  <c:v>63.9</c:v>
                </c:pt>
                <c:pt idx="9">
                  <c:v>62.8</c:v>
                </c:pt>
                <c:pt idx="10">
                  <c:v>61.9</c:v>
                </c:pt>
                <c:pt idx="11">
                  <c:v>61.2</c:v>
                </c:pt>
                <c:pt idx="12">
                  <c:v>60.9</c:v>
                </c:pt>
                <c:pt idx="13">
                  <c:v>60.9</c:v>
                </c:pt>
                <c:pt idx="14">
                  <c:v>62</c:v>
                </c:pt>
                <c:pt idx="15">
                  <c:v>60.6</c:v>
                </c:pt>
              </c:numCache>
            </c:numRef>
          </c:val>
          <c:extLst>
            <c:ext xmlns:c16="http://schemas.microsoft.com/office/drawing/2014/chart" uri="{C3380CC4-5D6E-409C-BE32-E72D297353CC}">
              <c16:uniqueId val="{00000001-5E28-4FCD-ACEB-101AF6DE9189}"/>
            </c:ext>
          </c:extLst>
        </c:ser>
        <c:dLbls>
          <c:dLblPos val="inEnd"/>
          <c:showLegendKey val="0"/>
          <c:showVal val="1"/>
          <c:showCatName val="0"/>
          <c:showSerName val="0"/>
          <c:showPercent val="0"/>
          <c:showBubbleSize val="0"/>
        </c:dLbls>
        <c:gapWidth val="50"/>
        <c:axId val="134392448"/>
        <c:axId val="134398336"/>
      </c:barChart>
      <c:catAx>
        <c:axId val="134392448"/>
        <c:scaling>
          <c:orientation val="minMax"/>
        </c:scaling>
        <c:delete val="0"/>
        <c:axPos val="b"/>
        <c:numFmt formatCode="General" sourceLinked="1"/>
        <c:majorTickMark val="out"/>
        <c:minorTickMark val="none"/>
        <c:tickLblPos val="nextTo"/>
        <c:txPr>
          <a:bodyPr/>
          <a:lstStyle/>
          <a:p>
            <a:pPr>
              <a:defRPr sz="1400"/>
            </a:pPr>
            <a:endParaRPr lang="he-IL"/>
          </a:p>
        </c:txPr>
        <c:crossAx val="134398336"/>
        <c:crosses val="autoZero"/>
        <c:auto val="1"/>
        <c:lblAlgn val="ctr"/>
        <c:lblOffset val="100"/>
        <c:noMultiLvlLbl val="0"/>
      </c:catAx>
      <c:valAx>
        <c:axId val="134398336"/>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אחוזים</a:t>
                </a:r>
              </a:p>
            </c:rich>
          </c:tx>
          <c:layout>
            <c:manualLayout>
              <c:xMode val="edge"/>
              <c:yMode val="edge"/>
              <c:x val="0"/>
              <c:y val="0"/>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134392448"/>
        <c:crosses val="autoZero"/>
        <c:crossBetween val="between"/>
      </c:valAx>
    </c:plotArea>
    <c:legend>
      <c:legendPos val="b"/>
      <c:layout>
        <c:manualLayout>
          <c:xMode val="edge"/>
          <c:yMode val="edge"/>
          <c:x val="0.15333259014281644"/>
          <c:y val="0.91475609932272128"/>
          <c:w val="0.65519934399040303"/>
          <c:h val="6.9150199346469002E-2"/>
        </c:manualLayout>
      </c:layout>
      <c:overlay val="0"/>
      <c:spPr>
        <a:ln>
          <a:noFill/>
        </a:ln>
      </c:spPr>
      <c:txPr>
        <a:bodyPr/>
        <a:lstStyle/>
        <a:p>
          <a:pPr>
            <a:defRPr sz="14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58884222411629E-2"/>
          <c:y val="0.15284894648893887"/>
          <c:w val="0.92629705844004917"/>
          <c:h val="0.66234250616144708"/>
        </c:manualLayout>
      </c:layout>
      <c:lineChart>
        <c:grouping val="standard"/>
        <c:varyColors val="0"/>
        <c:ser>
          <c:idx val="0"/>
          <c:order val="0"/>
          <c:tx>
            <c:strRef>
              <c:f>גיליון1!$B$1</c:f>
              <c:strCache>
                <c:ptCount val="1"/>
                <c:pt idx="0">
                  <c:v>ת"א-יפו</c:v>
                </c:pt>
              </c:strCache>
            </c:strRef>
          </c:tx>
          <c:spPr>
            <a:ln w="69850">
              <a:solidFill>
                <a:srgbClr val="C00000"/>
              </a:solidFill>
            </a:ln>
          </c:spPr>
          <c:marker>
            <c:symbol val="circle"/>
            <c:size val="6"/>
            <c:spPr>
              <a:solidFill>
                <a:schemeClr val="bg1"/>
              </a:solidFill>
              <a:ln>
                <a:solidFill>
                  <a:srgbClr val="C00000"/>
                </a:solidFill>
              </a:ln>
            </c:spPr>
          </c:marker>
          <c:dLbls>
            <c:dLbl>
              <c:idx val="0"/>
              <c:layout>
                <c:manualLayout>
                  <c:x val="-2.3095328769739052E-2"/>
                  <c:y val="3.8979099788132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40-4329-83C6-9E572019D958}"/>
                </c:ext>
              </c:extLst>
            </c:dLbl>
            <c:dLbl>
              <c:idx val="1"/>
              <c:layout>
                <c:manualLayout>
                  <c:x val="-3.5137850725117464E-2"/>
                  <c:y val="-4.1470051085941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40-4329-83C6-9E572019D958}"/>
                </c:ext>
              </c:extLst>
            </c:dLbl>
            <c:dLbl>
              <c:idx val="2"/>
              <c:layout>
                <c:manualLayout>
                  <c:x val="-2.8363932125217099E-2"/>
                  <c:y val="4.05261988434033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60-45F0-9310-FEE6F2AB5E76}"/>
                </c:ext>
              </c:extLst>
            </c:dLbl>
            <c:dLbl>
              <c:idx val="3"/>
              <c:layout>
                <c:manualLayout>
                  <c:x val="-3.2127220236272916E-2"/>
                  <c:y val="3.5884901677591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40-4329-83C6-9E572019D958}"/>
                </c:ext>
              </c:extLst>
            </c:dLbl>
            <c:dLbl>
              <c:idx val="4"/>
              <c:layout>
                <c:manualLayout>
                  <c:x val="-2.7611274503006003E-2"/>
                  <c:y val="3.5884901677591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40-4329-83C6-9E572019D958}"/>
                </c:ext>
              </c:extLst>
            </c:dLbl>
            <c:dLbl>
              <c:idx val="5"/>
              <c:layout>
                <c:manualLayout>
                  <c:x val="-2.7611274503005948E-2"/>
                  <c:y val="2.96965054565087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40-4329-83C6-9E572019D958}"/>
                </c:ext>
              </c:extLst>
            </c:dLbl>
            <c:dLbl>
              <c:idx val="13"/>
              <c:layout>
                <c:manualLayout>
                  <c:x val="-3.8901138836173334E-2"/>
                  <c:y val="-5.5393942583377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60-45F0-9310-FEE6F2AB5E76}"/>
                </c:ext>
              </c:extLst>
            </c:dLbl>
            <c:spPr>
              <a:noFill/>
              <a:ln>
                <a:noFill/>
              </a:ln>
              <a:effectLst/>
            </c:spPr>
            <c:txPr>
              <a:bodyPr/>
              <a:lstStyle/>
              <a:p>
                <a:pPr>
                  <a:defRPr sz="1000" b="0">
                    <a:solidFill>
                      <a:srgbClr val="C00000"/>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גיליון1!$A$2:$A$16</c:f>
              <c:numCache>
                <c:formatCode>General</c:formatCode>
                <c:ptCount val="15"/>
                <c:pt idx="0">
                  <c:v>1985</c:v>
                </c:pt>
                <c:pt idx="1">
                  <c:v>1990</c:v>
                </c:pt>
                <c:pt idx="2">
                  <c:v>1995</c:v>
                </c:pt>
                <c:pt idx="3">
                  <c:v>2000</c:v>
                </c:pt>
                <c:pt idx="4">
                  <c:v>2005</c:v>
                </c:pt>
                <c:pt idx="5">
                  <c:v>2010</c:v>
                </c:pt>
                <c:pt idx="6">
                  <c:v>2012</c:v>
                </c:pt>
                <c:pt idx="7">
                  <c:v>2013</c:v>
                </c:pt>
                <c:pt idx="8">
                  <c:v>2014</c:v>
                </c:pt>
                <c:pt idx="9">
                  <c:v>2015</c:v>
                </c:pt>
                <c:pt idx="10">
                  <c:v>2016</c:v>
                </c:pt>
                <c:pt idx="11">
                  <c:v>2017</c:v>
                </c:pt>
                <c:pt idx="12">
                  <c:v>2018</c:v>
                </c:pt>
                <c:pt idx="13">
                  <c:v>2019</c:v>
                </c:pt>
                <c:pt idx="14">
                  <c:v>2020</c:v>
                </c:pt>
              </c:numCache>
            </c:numRef>
          </c:cat>
          <c:val>
            <c:numRef>
              <c:f>גיליון1!$B$2:$B$16</c:f>
              <c:numCache>
                <c:formatCode>General</c:formatCode>
                <c:ptCount val="15"/>
                <c:pt idx="0">
                  <c:v>5.8</c:v>
                </c:pt>
                <c:pt idx="1">
                  <c:v>6.5</c:v>
                </c:pt>
                <c:pt idx="2">
                  <c:v>4.5</c:v>
                </c:pt>
                <c:pt idx="3">
                  <c:v>4.7</c:v>
                </c:pt>
                <c:pt idx="4">
                  <c:v>4.0999999999999996</c:v>
                </c:pt>
                <c:pt idx="5">
                  <c:v>3.9</c:v>
                </c:pt>
                <c:pt idx="6">
                  <c:v>3.9</c:v>
                </c:pt>
                <c:pt idx="7">
                  <c:v>3.9</c:v>
                </c:pt>
                <c:pt idx="8">
                  <c:v>3.6</c:v>
                </c:pt>
                <c:pt idx="9">
                  <c:v>3.6</c:v>
                </c:pt>
                <c:pt idx="10">
                  <c:v>3.9</c:v>
                </c:pt>
                <c:pt idx="11">
                  <c:v>4.2</c:v>
                </c:pt>
                <c:pt idx="12">
                  <c:v>4.3</c:v>
                </c:pt>
                <c:pt idx="13">
                  <c:v>4.3</c:v>
                </c:pt>
                <c:pt idx="14">
                  <c:v>5.9</c:v>
                </c:pt>
              </c:numCache>
            </c:numRef>
          </c:val>
          <c:smooth val="0"/>
          <c:extLst>
            <c:ext xmlns:c16="http://schemas.microsoft.com/office/drawing/2014/chart" uri="{C3380CC4-5D6E-409C-BE32-E72D297353CC}">
              <c16:uniqueId val="{00000002-475F-48CE-BAA3-323E6D8FEBDC}"/>
            </c:ext>
          </c:extLst>
        </c:ser>
        <c:ser>
          <c:idx val="1"/>
          <c:order val="1"/>
          <c:tx>
            <c:strRef>
              <c:f>גיליון1!$C$1</c:f>
              <c:strCache>
                <c:ptCount val="1"/>
                <c:pt idx="0">
                  <c:v>ירושלים</c:v>
                </c:pt>
              </c:strCache>
            </c:strRef>
          </c:tx>
          <c:spPr>
            <a:ln w="53975">
              <a:solidFill>
                <a:srgbClr val="1C6B75"/>
              </a:solidFill>
            </a:ln>
          </c:spPr>
          <c:marker>
            <c:symbol val="circle"/>
            <c:size val="5"/>
            <c:spPr>
              <a:solidFill>
                <a:schemeClr val="bg1"/>
              </a:solidFill>
              <a:ln w="9525">
                <a:solidFill>
                  <a:srgbClr val="1C6B75"/>
                </a:solidFill>
              </a:ln>
            </c:spPr>
          </c:marker>
          <c:dLbls>
            <c:numFmt formatCode="#,##0.0" sourceLinked="0"/>
            <c:spPr>
              <a:noFill/>
              <a:ln>
                <a:noFill/>
              </a:ln>
              <a:effectLst/>
            </c:spPr>
            <c:txPr>
              <a:bodyPr wrap="square" lIns="38100" tIns="19050" rIns="38100" bIns="19050" anchor="ctr">
                <a:spAutoFit/>
              </a:bodyPr>
              <a:lstStyle/>
              <a:p>
                <a:pPr>
                  <a:defRPr sz="1000">
                    <a:solidFill>
                      <a:srgbClr val="1C6B7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גיליון1!$A$2:$A$16</c:f>
              <c:numCache>
                <c:formatCode>General</c:formatCode>
                <c:ptCount val="15"/>
                <c:pt idx="0">
                  <c:v>1985</c:v>
                </c:pt>
                <c:pt idx="1">
                  <c:v>1990</c:v>
                </c:pt>
                <c:pt idx="2">
                  <c:v>1995</c:v>
                </c:pt>
                <c:pt idx="3">
                  <c:v>2000</c:v>
                </c:pt>
                <c:pt idx="4">
                  <c:v>2005</c:v>
                </c:pt>
                <c:pt idx="5">
                  <c:v>2010</c:v>
                </c:pt>
                <c:pt idx="6">
                  <c:v>2012</c:v>
                </c:pt>
                <c:pt idx="7">
                  <c:v>2013</c:v>
                </c:pt>
                <c:pt idx="8">
                  <c:v>2014</c:v>
                </c:pt>
                <c:pt idx="9">
                  <c:v>2015</c:v>
                </c:pt>
                <c:pt idx="10">
                  <c:v>2016</c:v>
                </c:pt>
                <c:pt idx="11">
                  <c:v>2017</c:v>
                </c:pt>
                <c:pt idx="12">
                  <c:v>2018</c:v>
                </c:pt>
                <c:pt idx="13">
                  <c:v>2019</c:v>
                </c:pt>
                <c:pt idx="14">
                  <c:v>2020</c:v>
                </c:pt>
              </c:numCache>
            </c:numRef>
          </c:cat>
          <c:val>
            <c:numRef>
              <c:f>גיליון1!$C$2:$C$16</c:f>
              <c:numCache>
                <c:formatCode>General</c:formatCode>
                <c:ptCount val="15"/>
                <c:pt idx="0">
                  <c:v>7.6</c:v>
                </c:pt>
                <c:pt idx="1">
                  <c:v>7.4</c:v>
                </c:pt>
                <c:pt idx="2">
                  <c:v>5.2</c:v>
                </c:pt>
                <c:pt idx="3">
                  <c:v>4.8</c:v>
                </c:pt>
                <c:pt idx="4">
                  <c:v>5.8</c:v>
                </c:pt>
                <c:pt idx="5">
                  <c:v>4.8</c:v>
                </c:pt>
                <c:pt idx="6">
                  <c:v>5.2</c:v>
                </c:pt>
                <c:pt idx="7">
                  <c:v>5.6</c:v>
                </c:pt>
                <c:pt idx="8">
                  <c:v>6</c:v>
                </c:pt>
                <c:pt idx="9">
                  <c:v>6.4</c:v>
                </c:pt>
                <c:pt idx="10">
                  <c:v>6.6</c:v>
                </c:pt>
                <c:pt idx="11">
                  <c:v>6.7</c:v>
                </c:pt>
                <c:pt idx="12" formatCode="0">
                  <c:v>6.7</c:v>
                </c:pt>
                <c:pt idx="13" formatCode="0">
                  <c:v>6.8</c:v>
                </c:pt>
                <c:pt idx="14" formatCode="0">
                  <c:v>8.9</c:v>
                </c:pt>
              </c:numCache>
            </c:numRef>
          </c:val>
          <c:smooth val="0"/>
          <c:extLst>
            <c:ext xmlns:c16="http://schemas.microsoft.com/office/drawing/2014/chart" uri="{C3380CC4-5D6E-409C-BE32-E72D297353CC}">
              <c16:uniqueId val="{00000000-E640-4329-83C6-9E572019D958}"/>
            </c:ext>
          </c:extLst>
        </c:ser>
        <c:ser>
          <c:idx val="2"/>
          <c:order val="2"/>
          <c:tx>
            <c:strRef>
              <c:f>גיליון1!$D$1</c:f>
              <c:strCache>
                <c:ptCount val="1"/>
                <c:pt idx="0">
                  <c:v>חיפה</c:v>
                </c:pt>
              </c:strCache>
            </c:strRef>
          </c:tx>
          <c:spPr>
            <a:ln w="53975">
              <a:solidFill>
                <a:srgbClr val="7030A0"/>
              </a:solidFill>
            </a:ln>
          </c:spPr>
          <c:marker>
            <c:symbol val="circle"/>
            <c:size val="5"/>
            <c:spPr>
              <a:solidFill>
                <a:schemeClr val="bg1"/>
              </a:solidFill>
              <a:ln>
                <a:solidFill>
                  <a:srgbClr val="7030A0"/>
                </a:solidFill>
              </a:ln>
            </c:spPr>
          </c:marker>
          <c:dLbls>
            <c:dLbl>
              <c:idx val="0"/>
              <c:layout>
                <c:manualLayout>
                  <c:x val="-2.9869247369639418E-2"/>
                  <c:y val="-2.81494064012380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40-4329-83C6-9E572019D958}"/>
                </c:ext>
              </c:extLst>
            </c:dLbl>
            <c:dLbl>
              <c:idx val="2"/>
              <c:layout>
                <c:manualLayout>
                  <c:x val="-6.2986182746930075E-2"/>
                  <c:y val="1.82635652568817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40-4329-83C6-9E572019D958}"/>
                </c:ext>
              </c:extLst>
            </c:dLbl>
            <c:dLbl>
              <c:idx val="3"/>
              <c:layout>
                <c:manualLayout>
                  <c:x val="-2.2342671147527943E-2"/>
                  <c:y val="-4.3620396953944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40-4329-83C6-9E572019D958}"/>
                </c:ext>
              </c:extLst>
            </c:dLbl>
            <c:dLbl>
              <c:idx val="4"/>
              <c:layout>
                <c:manualLayout>
                  <c:x val="-2.0837355903105585E-2"/>
                  <c:y val="-2.81494064012380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40-4329-83C6-9E572019D958}"/>
                </c:ext>
              </c:extLst>
            </c:dLbl>
            <c:dLbl>
              <c:idx val="5"/>
              <c:layout>
                <c:manualLayout>
                  <c:x val="-2.5353301636372495E-2"/>
                  <c:y val="-2.6602185527144159E-2"/>
                </c:manualLayout>
              </c:layout>
              <c:numFmt formatCode="#,##0.0" sourceLinked="0"/>
              <c:spPr>
                <a:noFill/>
                <a:ln>
                  <a:noFill/>
                </a:ln>
                <a:effectLst/>
              </c:spPr>
              <c:txPr>
                <a:bodyPr wrap="square" lIns="38100" tIns="19050" rIns="38100" bIns="19050" anchor="ctr">
                  <a:noAutofit/>
                </a:bodyPr>
                <a:lstStyle/>
                <a:p>
                  <a:pPr>
                    <a:defRPr sz="1000">
                      <a:solidFill>
                        <a:srgbClr val="7030A0"/>
                      </a:solidFill>
                    </a:defRPr>
                  </a:pPr>
                  <a:endParaRPr lang="he-IL"/>
                </a:p>
              </c:txPr>
              <c:dLblPos val="r"/>
              <c:showLegendKey val="0"/>
              <c:showVal val="1"/>
              <c:showCatName val="0"/>
              <c:showSerName val="0"/>
              <c:showPercent val="0"/>
              <c:showBubbleSize val="0"/>
              <c:extLst>
                <c:ext xmlns:c15="http://schemas.microsoft.com/office/drawing/2012/chart" uri="{CE6537A1-D6FC-4f65-9D91-7224C49458BB}">
                  <c15:layout>
                    <c:manualLayout>
                      <c:w val="4.3180027050633472E-2"/>
                      <c:h val="6.7469111619176805E-2"/>
                    </c:manualLayout>
                  </c15:layout>
                </c:ext>
                <c:ext xmlns:c16="http://schemas.microsoft.com/office/drawing/2014/chart" uri="{C3380CC4-5D6E-409C-BE32-E72D297353CC}">
                  <c16:uniqueId val="{0000000B-E640-4329-83C6-9E572019D958}"/>
                </c:ext>
              </c:extLst>
            </c:dLbl>
            <c:numFmt formatCode="#,##0.0" sourceLinked="0"/>
            <c:spPr>
              <a:noFill/>
              <a:ln>
                <a:noFill/>
              </a:ln>
              <a:effectLst/>
            </c:spPr>
            <c:txPr>
              <a:bodyPr wrap="square" lIns="38100" tIns="19050" rIns="38100" bIns="19050" anchor="ctr">
                <a:spAutoFit/>
              </a:bodyPr>
              <a:lstStyle/>
              <a:p>
                <a:pPr>
                  <a:defRPr sz="1000">
                    <a:solidFill>
                      <a:srgbClr val="7030A0"/>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גיליון1!$A$2:$A$16</c:f>
              <c:numCache>
                <c:formatCode>General</c:formatCode>
                <c:ptCount val="15"/>
                <c:pt idx="0">
                  <c:v>1985</c:v>
                </c:pt>
                <c:pt idx="1">
                  <c:v>1990</c:v>
                </c:pt>
                <c:pt idx="2">
                  <c:v>1995</c:v>
                </c:pt>
                <c:pt idx="3">
                  <c:v>2000</c:v>
                </c:pt>
                <c:pt idx="4">
                  <c:v>2005</c:v>
                </c:pt>
                <c:pt idx="5">
                  <c:v>2010</c:v>
                </c:pt>
                <c:pt idx="6">
                  <c:v>2012</c:v>
                </c:pt>
                <c:pt idx="7">
                  <c:v>2013</c:v>
                </c:pt>
                <c:pt idx="8">
                  <c:v>2014</c:v>
                </c:pt>
                <c:pt idx="9">
                  <c:v>2015</c:v>
                </c:pt>
                <c:pt idx="10">
                  <c:v>2016</c:v>
                </c:pt>
                <c:pt idx="11">
                  <c:v>2017</c:v>
                </c:pt>
                <c:pt idx="12">
                  <c:v>2018</c:v>
                </c:pt>
                <c:pt idx="13">
                  <c:v>2019</c:v>
                </c:pt>
                <c:pt idx="14">
                  <c:v>2020</c:v>
                </c:pt>
              </c:numCache>
            </c:numRef>
          </c:cat>
          <c:val>
            <c:numRef>
              <c:f>גיליון1!$D$2:$D$16</c:f>
              <c:numCache>
                <c:formatCode>General</c:formatCode>
                <c:ptCount val="15"/>
                <c:pt idx="0">
                  <c:v>5.9</c:v>
                </c:pt>
                <c:pt idx="1">
                  <c:v>6</c:v>
                </c:pt>
                <c:pt idx="2">
                  <c:v>5</c:v>
                </c:pt>
                <c:pt idx="3">
                  <c:v>5.3</c:v>
                </c:pt>
                <c:pt idx="4">
                  <c:v>4.5</c:v>
                </c:pt>
                <c:pt idx="5">
                  <c:v>4.2</c:v>
                </c:pt>
                <c:pt idx="6">
                  <c:v>3.4</c:v>
                </c:pt>
                <c:pt idx="7">
                  <c:v>3.2</c:v>
                </c:pt>
                <c:pt idx="8">
                  <c:v>3.2</c:v>
                </c:pt>
                <c:pt idx="9">
                  <c:v>3.2</c:v>
                </c:pt>
                <c:pt idx="10">
                  <c:v>3.1</c:v>
                </c:pt>
                <c:pt idx="11">
                  <c:v>3.1</c:v>
                </c:pt>
                <c:pt idx="12">
                  <c:v>3.1</c:v>
                </c:pt>
                <c:pt idx="13">
                  <c:v>3.1</c:v>
                </c:pt>
                <c:pt idx="14">
                  <c:v>3.1</c:v>
                </c:pt>
              </c:numCache>
            </c:numRef>
          </c:val>
          <c:smooth val="0"/>
          <c:extLst>
            <c:ext xmlns:c16="http://schemas.microsoft.com/office/drawing/2014/chart" uri="{C3380CC4-5D6E-409C-BE32-E72D297353CC}">
              <c16:uniqueId val="{00000001-E640-4329-83C6-9E572019D958}"/>
            </c:ext>
          </c:extLst>
        </c:ser>
        <c:dLbls>
          <c:showLegendKey val="0"/>
          <c:showVal val="0"/>
          <c:showCatName val="0"/>
          <c:showSerName val="0"/>
          <c:showPercent val="0"/>
          <c:showBubbleSize val="0"/>
        </c:dLbls>
        <c:marker val="1"/>
        <c:smooth val="0"/>
        <c:axId val="134976256"/>
        <c:axId val="134977792"/>
      </c:lineChart>
      <c:catAx>
        <c:axId val="134976256"/>
        <c:scaling>
          <c:orientation val="minMax"/>
        </c:scaling>
        <c:delete val="0"/>
        <c:axPos val="b"/>
        <c:numFmt formatCode="General" sourceLinked="1"/>
        <c:majorTickMark val="out"/>
        <c:minorTickMark val="none"/>
        <c:tickLblPos val="nextTo"/>
        <c:txPr>
          <a:bodyPr/>
          <a:lstStyle/>
          <a:p>
            <a:pPr>
              <a:defRPr sz="1050"/>
            </a:pPr>
            <a:endParaRPr lang="he-IL"/>
          </a:p>
        </c:txPr>
        <c:crossAx val="134977792"/>
        <c:crosses val="autoZero"/>
        <c:auto val="1"/>
        <c:lblAlgn val="ctr"/>
        <c:lblOffset val="100"/>
        <c:noMultiLvlLbl val="0"/>
      </c:catAx>
      <c:valAx>
        <c:axId val="134977792"/>
        <c:scaling>
          <c:orientation val="minMax"/>
          <c:min val="2"/>
        </c:scaling>
        <c:delete val="0"/>
        <c:axPos val="l"/>
        <c:title>
          <c:tx>
            <c:rich>
              <a:bodyPr rot="0" vert="horz"/>
              <a:lstStyle/>
              <a:p>
                <a:pPr>
                  <a:defRPr sz="1000"/>
                </a:pPr>
                <a:r>
                  <a:rPr lang="he-IL" sz="1000" b="1" i="0" u="none" strike="noStrike" kern="1200" baseline="0" dirty="0">
                    <a:solidFill>
                      <a:srgbClr val="5E5E5E"/>
                    </a:solidFill>
                    <a:latin typeface="+mn-lt"/>
                    <a:ea typeface="+mn-ea"/>
                    <a:cs typeface="+mn-cs"/>
                  </a:rPr>
                  <a:t>אחוזים</a:t>
                </a:r>
              </a:p>
            </c:rich>
          </c:tx>
          <c:layout>
            <c:manualLayout>
              <c:xMode val="edge"/>
              <c:yMode val="edge"/>
              <c:x val="0"/>
              <c:y val="7.501714402270461E-2"/>
            </c:manualLayout>
          </c:layout>
          <c:overlay val="0"/>
        </c:title>
        <c:numFmt formatCode="0" sourceLinked="0"/>
        <c:majorTickMark val="out"/>
        <c:minorTickMark val="none"/>
        <c:tickLblPos val="nextTo"/>
        <c:txPr>
          <a:bodyPr/>
          <a:lstStyle/>
          <a:p>
            <a:pPr>
              <a:defRPr sz="1000">
                <a:solidFill>
                  <a:srgbClr val="5E5E5E"/>
                </a:solidFill>
              </a:defRPr>
            </a:pPr>
            <a:endParaRPr lang="he-IL"/>
          </a:p>
        </c:txPr>
        <c:crossAx val="134976256"/>
        <c:crosses val="autoZero"/>
        <c:crossBetween val="between"/>
        <c:majorUnit val="2"/>
      </c:valAx>
    </c:plotArea>
    <c:plotVisOnly val="1"/>
    <c:dispBlanksAs val="gap"/>
    <c:showDLblsOverMax val="0"/>
  </c:chart>
  <c:txPr>
    <a:bodyPr/>
    <a:lstStyle/>
    <a:p>
      <a:pPr>
        <a:defRPr sz="1400"/>
      </a:pPr>
      <a:endParaRPr lang="he-I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6339116309526"/>
          <c:y val="0.13205850283121931"/>
          <c:w val="0.74177772351125171"/>
          <c:h val="0.72045331823905678"/>
        </c:manualLayout>
      </c:layout>
      <c:barChart>
        <c:barDir val="bar"/>
        <c:grouping val="clustered"/>
        <c:varyColors val="0"/>
        <c:ser>
          <c:idx val="0"/>
          <c:order val="0"/>
          <c:tx>
            <c:strRef>
              <c:f>'תרשים 1'!$C$1</c:f>
              <c:strCache>
                <c:ptCount val="1"/>
                <c:pt idx="0">
                  <c:v>נשים</c:v>
                </c:pt>
              </c:strCache>
            </c:strRef>
          </c:tx>
          <c:spPr>
            <a:solidFill>
              <a:srgbClr val="700000"/>
            </a:solidFill>
          </c:spPr>
          <c:invertIfNegative val="0"/>
          <c:dLbls>
            <c:numFmt formatCode="0.0%" sourceLinked="0"/>
            <c:spPr>
              <a:noFill/>
              <a:ln>
                <a:noFill/>
              </a:ln>
              <a:effectLst/>
            </c:spPr>
            <c:txPr>
              <a:bodyPr wrap="square" lIns="38100" tIns="19050" rIns="38100" bIns="19050" anchor="ctr">
                <a:spAutoFit/>
              </a:bodyPr>
              <a:lstStyle/>
              <a:p>
                <a:pPr>
                  <a:defRPr sz="1200">
                    <a:solidFill>
                      <a:srgbClr val="700000"/>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'תרשים 1'!$B$2:$B$3</c:f>
              <c:numCache>
                <c:formatCode>General</c:formatCode>
                <c:ptCount val="2"/>
                <c:pt idx="0">
                  <c:v>2019</c:v>
                </c:pt>
                <c:pt idx="1">
                  <c:v>2020</c:v>
                </c:pt>
              </c:numCache>
            </c:numRef>
          </c:cat>
          <c:val>
            <c:numRef>
              <c:f>'תרשים 1'!$C$2:$C$3</c:f>
              <c:numCache>
                <c:formatCode>0.0</c:formatCode>
                <c:ptCount val="2"/>
                <c:pt idx="0">
                  <c:v>0.50700000000000001</c:v>
                </c:pt>
                <c:pt idx="1">
                  <c:v>0.54400000000000004</c:v>
                </c:pt>
              </c:numCache>
            </c:numRef>
          </c:val>
          <c:extLst>
            <c:ext xmlns:c16="http://schemas.microsoft.com/office/drawing/2014/chart" uri="{C3380CC4-5D6E-409C-BE32-E72D297353CC}">
              <c16:uniqueId val="{00000000-79CC-4975-8111-94EE03ACD17C}"/>
            </c:ext>
          </c:extLst>
        </c:ser>
        <c:ser>
          <c:idx val="1"/>
          <c:order val="1"/>
          <c:tx>
            <c:strRef>
              <c:f>'תרשים 1'!$D$1</c:f>
              <c:strCache>
                <c:ptCount val="1"/>
                <c:pt idx="0">
                  <c:v>גברים</c:v>
                </c:pt>
              </c:strCache>
            </c:strRef>
          </c:tx>
          <c:spPr>
            <a:solidFill>
              <a:srgbClr val="C00000"/>
            </a:solidFill>
            <a:ln>
              <a:noFill/>
            </a:ln>
          </c:spPr>
          <c:invertIfNegative val="0"/>
          <c:dLbls>
            <c:numFmt formatCode="0.0%" sourceLinked="0"/>
            <c:spPr>
              <a:noFill/>
              <a:ln>
                <a:noFill/>
              </a:ln>
              <a:effectLst/>
            </c:spPr>
            <c:txPr>
              <a:bodyPr wrap="square" lIns="38100" tIns="19050" rIns="38100" bIns="19050" anchor="ctr">
                <a:spAutoFit/>
              </a:bodyPr>
              <a:lstStyle/>
              <a:p>
                <a:pPr>
                  <a:defRPr sz="1200">
                    <a:solidFill>
                      <a:srgbClr val="C00000"/>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'תרשים 1'!$B$2:$B$3</c:f>
              <c:numCache>
                <c:formatCode>General</c:formatCode>
                <c:ptCount val="2"/>
                <c:pt idx="0">
                  <c:v>2019</c:v>
                </c:pt>
                <c:pt idx="1">
                  <c:v>2020</c:v>
                </c:pt>
              </c:numCache>
            </c:numRef>
          </c:cat>
          <c:val>
            <c:numRef>
              <c:f>'תרשים 1'!$D$2:$D$3</c:f>
              <c:numCache>
                <c:formatCode>0.0</c:formatCode>
                <c:ptCount val="2"/>
                <c:pt idx="0">
                  <c:v>0.49299999999999999</c:v>
                </c:pt>
                <c:pt idx="1">
                  <c:v>0.45600000000000002</c:v>
                </c:pt>
              </c:numCache>
            </c:numRef>
          </c:val>
          <c:extLst>
            <c:ext xmlns:c16="http://schemas.microsoft.com/office/drawing/2014/chart" uri="{C3380CC4-5D6E-409C-BE32-E72D297353CC}">
              <c16:uniqueId val="{00000001-79CC-4975-8111-94EE03ACD17C}"/>
            </c:ext>
          </c:extLst>
        </c:ser>
        <c:dLbls>
          <c:showLegendKey val="0"/>
          <c:showVal val="0"/>
          <c:showCatName val="0"/>
          <c:showSerName val="0"/>
          <c:showPercent val="0"/>
          <c:showBubbleSize val="0"/>
        </c:dLbls>
        <c:gapWidth val="146"/>
        <c:overlap val="-6"/>
        <c:axId val="142542959"/>
        <c:axId val="1"/>
      </c:barChart>
      <c:catAx>
        <c:axId val="142542959"/>
        <c:scaling>
          <c:orientation val="minMax"/>
        </c:scaling>
        <c:delete val="0"/>
        <c:axPos val="l"/>
        <c:numFmt formatCode="General" sourceLinked="1"/>
        <c:majorTickMark val="out"/>
        <c:minorTickMark val="none"/>
        <c:tickLblPos val="nextTo"/>
        <c:spPr>
          <a:ln w="22225">
            <a:solidFill>
              <a:schemeClr val="bg1">
                <a:lumMod val="65000"/>
              </a:schemeClr>
            </a:solidFill>
          </a:ln>
        </c:spPr>
        <c:txPr>
          <a:bodyPr rot="0" vert="horz"/>
          <a:lstStyle/>
          <a:p>
            <a:pPr>
              <a:defRPr sz="1400" b="0" i="0" u="none" strike="noStrike" baseline="0">
                <a:solidFill>
                  <a:srgbClr val="000000"/>
                </a:solidFill>
                <a:latin typeface="Blender"/>
                <a:ea typeface="Blender"/>
                <a:cs typeface="Blender"/>
              </a:defRPr>
            </a:pPr>
            <a:endParaRPr lang="he-IL"/>
          </a:p>
        </c:txPr>
        <c:crossAx val="1"/>
        <c:crossesAt val="0"/>
        <c:auto val="1"/>
        <c:lblAlgn val="ctr"/>
        <c:lblOffset val="100"/>
        <c:noMultiLvlLbl val="0"/>
      </c:catAx>
      <c:valAx>
        <c:axId val="1"/>
        <c:scaling>
          <c:orientation val="minMax"/>
          <c:max val="1"/>
          <c:min val="0"/>
        </c:scaling>
        <c:delete val="1"/>
        <c:axPos val="b"/>
        <c:majorGridlines>
          <c:spPr>
            <a:ln>
              <a:solidFill>
                <a:schemeClr val="bg1">
                  <a:lumMod val="85000"/>
                </a:schemeClr>
              </a:solidFill>
            </a:ln>
          </c:spPr>
        </c:majorGridlines>
        <c:numFmt formatCode="0" sourceLinked="0"/>
        <c:majorTickMark val="out"/>
        <c:minorTickMark val="none"/>
        <c:tickLblPos val="nextTo"/>
        <c:crossAx val="142542959"/>
        <c:crosses val="autoZero"/>
        <c:crossBetween val="between"/>
        <c:majorUnit val="20"/>
      </c:valAx>
      <c:spPr>
        <a:ln w="22225">
          <a:noFill/>
        </a:ln>
      </c:spPr>
    </c:plotArea>
    <c:plotVisOnly val="1"/>
    <c:dispBlanksAs val="gap"/>
    <c:showDLblsOverMax val="0"/>
  </c:chart>
  <c:spPr>
    <a:ln>
      <a:noFill/>
    </a:ln>
  </c:spPr>
  <c:txPr>
    <a:bodyPr/>
    <a:lstStyle/>
    <a:p>
      <a:pPr>
        <a:defRPr sz="1000" b="0" i="0" u="none" strike="noStrike" baseline="0">
          <a:solidFill>
            <a:srgbClr val="000000"/>
          </a:solidFill>
          <a:latin typeface="Blender"/>
          <a:ea typeface="Blender"/>
          <a:cs typeface="Blender"/>
        </a:defRPr>
      </a:pPr>
      <a:endParaRPr lang="he-I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6339116309526"/>
          <c:y val="0.13205850283121931"/>
          <c:w val="0.74177772351125171"/>
          <c:h val="0.72045331823905678"/>
        </c:manualLayout>
      </c:layout>
      <c:barChart>
        <c:barDir val="bar"/>
        <c:grouping val="clustered"/>
        <c:varyColors val="0"/>
        <c:ser>
          <c:idx val="0"/>
          <c:order val="0"/>
          <c:tx>
            <c:strRef>
              <c:f>'תרשים 1'!$C$5</c:f>
              <c:strCache>
                <c:ptCount val="1"/>
                <c:pt idx="0">
                  <c:v>18-34</c:v>
                </c:pt>
              </c:strCache>
            </c:strRef>
          </c:tx>
          <c:spPr>
            <a:solidFill>
              <a:srgbClr val="C00000"/>
            </a:solidFill>
          </c:spPr>
          <c:invertIfNegative val="0"/>
          <c:dLbls>
            <c:numFmt formatCode="0.0%" sourceLinked="0"/>
            <c:spPr>
              <a:noFill/>
              <a:ln>
                <a:noFill/>
              </a:ln>
              <a:effectLst/>
            </c:spPr>
            <c:txPr>
              <a:bodyPr wrap="square" lIns="38100" tIns="19050" rIns="38100" bIns="19050" anchor="ctr">
                <a:spAutoFit/>
              </a:bodyPr>
              <a:lstStyle/>
              <a:p>
                <a:pPr>
                  <a:defRPr sz="1200">
                    <a:solidFill>
                      <a:srgbClr val="700000"/>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'תרשים 1'!$B$6:$B$7</c:f>
              <c:numCache>
                <c:formatCode>General</c:formatCode>
                <c:ptCount val="2"/>
                <c:pt idx="0">
                  <c:v>2019</c:v>
                </c:pt>
                <c:pt idx="1">
                  <c:v>2020</c:v>
                </c:pt>
              </c:numCache>
            </c:numRef>
          </c:cat>
          <c:val>
            <c:numRef>
              <c:f>'תרשים 1'!$C$6:$C$7</c:f>
              <c:numCache>
                <c:formatCode>0.0</c:formatCode>
                <c:ptCount val="2"/>
                <c:pt idx="0">
                  <c:v>0.34899999999999998</c:v>
                </c:pt>
                <c:pt idx="1">
                  <c:v>0.46100000000000002</c:v>
                </c:pt>
              </c:numCache>
            </c:numRef>
          </c:val>
          <c:extLst>
            <c:ext xmlns:c16="http://schemas.microsoft.com/office/drawing/2014/chart" uri="{C3380CC4-5D6E-409C-BE32-E72D297353CC}">
              <c16:uniqueId val="{00000000-79CC-4975-8111-94EE03ACD17C}"/>
            </c:ext>
          </c:extLst>
        </c:ser>
        <c:ser>
          <c:idx val="1"/>
          <c:order val="1"/>
          <c:tx>
            <c:strRef>
              <c:f>'תרשים 1'!$D$5</c:f>
              <c:strCache>
                <c:ptCount val="1"/>
                <c:pt idx="0">
                  <c:v>35-44</c:v>
                </c:pt>
              </c:strCache>
            </c:strRef>
          </c:tx>
          <c:spPr>
            <a:solidFill>
              <a:srgbClr val="FF0000"/>
            </a:solidFill>
            <a:ln>
              <a:noFill/>
            </a:ln>
          </c:spPr>
          <c:invertIfNegative val="0"/>
          <c:dLbls>
            <c:numFmt formatCode="0.0%" sourceLinked="0"/>
            <c:spPr>
              <a:noFill/>
              <a:ln>
                <a:noFill/>
              </a:ln>
              <a:effectLst/>
            </c:spPr>
            <c:txPr>
              <a:bodyPr wrap="square" lIns="38100" tIns="19050" rIns="38100" bIns="19050" anchor="ctr">
                <a:spAutoFit/>
              </a:bodyPr>
              <a:lstStyle/>
              <a:p>
                <a:pPr>
                  <a:defRPr sz="1200">
                    <a:solidFill>
                      <a:srgbClr val="FF0000"/>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'תרשים 1'!$B$6:$B$7</c:f>
              <c:numCache>
                <c:formatCode>General</c:formatCode>
                <c:ptCount val="2"/>
                <c:pt idx="0">
                  <c:v>2019</c:v>
                </c:pt>
                <c:pt idx="1">
                  <c:v>2020</c:v>
                </c:pt>
              </c:numCache>
            </c:numRef>
          </c:cat>
          <c:val>
            <c:numRef>
              <c:f>'תרשים 1'!$D$6:$D$7</c:f>
              <c:numCache>
                <c:formatCode>0.0</c:formatCode>
                <c:ptCount val="2"/>
                <c:pt idx="0">
                  <c:v>0.26899999999999996</c:v>
                </c:pt>
                <c:pt idx="1">
                  <c:v>0.23300000000000001</c:v>
                </c:pt>
              </c:numCache>
            </c:numRef>
          </c:val>
          <c:extLst>
            <c:ext xmlns:c16="http://schemas.microsoft.com/office/drawing/2014/chart" uri="{C3380CC4-5D6E-409C-BE32-E72D297353CC}">
              <c16:uniqueId val="{00000001-79CC-4975-8111-94EE03ACD17C}"/>
            </c:ext>
          </c:extLst>
        </c:ser>
        <c:ser>
          <c:idx val="2"/>
          <c:order val="2"/>
          <c:tx>
            <c:strRef>
              <c:f>'תרשים 1'!$E$5</c:f>
              <c:strCache>
                <c:ptCount val="1"/>
                <c:pt idx="0">
                  <c:v>45+</c:v>
                </c:pt>
              </c:strCache>
            </c:strRef>
          </c:tx>
          <c:spPr>
            <a:solidFill>
              <a:srgbClr val="FF7171"/>
            </a:solidFill>
          </c:spPr>
          <c:invertIfNegative val="0"/>
          <c:dLbls>
            <c:numFmt formatCode="0.0%" sourceLinked="0"/>
            <c:spPr>
              <a:noFill/>
              <a:ln>
                <a:noFill/>
              </a:ln>
              <a:effectLst/>
            </c:spPr>
            <c:txPr>
              <a:bodyPr wrap="square" lIns="38100" tIns="19050" rIns="38100" bIns="19050" anchor="ctr">
                <a:spAutoFit/>
              </a:bodyPr>
              <a:lstStyle/>
              <a:p>
                <a:pPr>
                  <a:defRPr sz="1200">
                    <a:solidFill>
                      <a:srgbClr val="FF7171"/>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'תרשים 1'!$B$6:$B$7</c:f>
              <c:numCache>
                <c:formatCode>General</c:formatCode>
                <c:ptCount val="2"/>
                <c:pt idx="0">
                  <c:v>2019</c:v>
                </c:pt>
                <c:pt idx="1">
                  <c:v>2020</c:v>
                </c:pt>
              </c:numCache>
            </c:numRef>
          </c:cat>
          <c:val>
            <c:numRef>
              <c:f>'תרשים 1'!$E$6:$E$7</c:f>
              <c:numCache>
                <c:formatCode>0.0</c:formatCode>
                <c:ptCount val="2"/>
                <c:pt idx="0">
                  <c:v>0.38200000000000001</c:v>
                </c:pt>
                <c:pt idx="1">
                  <c:v>0.30599999999999999</c:v>
                </c:pt>
              </c:numCache>
            </c:numRef>
          </c:val>
          <c:extLst>
            <c:ext xmlns:c16="http://schemas.microsoft.com/office/drawing/2014/chart" uri="{C3380CC4-5D6E-409C-BE32-E72D297353CC}">
              <c16:uniqueId val="{00000000-A208-45D6-A253-2F41D31E8F47}"/>
            </c:ext>
          </c:extLst>
        </c:ser>
        <c:dLbls>
          <c:showLegendKey val="0"/>
          <c:showVal val="0"/>
          <c:showCatName val="0"/>
          <c:showSerName val="0"/>
          <c:showPercent val="0"/>
          <c:showBubbleSize val="0"/>
        </c:dLbls>
        <c:gapWidth val="62"/>
        <c:overlap val="-6"/>
        <c:axId val="142542959"/>
        <c:axId val="1"/>
      </c:barChart>
      <c:catAx>
        <c:axId val="142542959"/>
        <c:scaling>
          <c:orientation val="minMax"/>
        </c:scaling>
        <c:delete val="0"/>
        <c:axPos val="l"/>
        <c:numFmt formatCode="General" sourceLinked="1"/>
        <c:majorTickMark val="out"/>
        <c:minorTickMark val="none"/>
        <c:tickLblPos val="nextTo"/>
        <c:spPr>
          <a:ln w="22225">
            <a:solidFill>
              <a:schemeClr val="bg1">
                <a:lumMod val="65000"/>
              </a:schemeClr>
            </a:solidFill>
          </a:ln>
        </c:spPr>
        <c:txPr>
          <a:bodyPr rot="0" vert="horz"/>
          <a:lstStyle/>
          <a:p>
            <a:pPr>
              <a:defRPr sz="1400" b="0" i="0" u="none" strike="noStrike" baseline="0">
                <a:solidFill>
                  <a:srgbClr val="000000"/>
                </a:solidFill>
                <a:latin typeface="Blender"/>
                <a:ea typeface="Blender"/>
                <a:cs typeface="Blender"/>
              </a:defRPr>
            </a:pPr>
            <a:endParaRPr lang="he-IL"/>
          </a:p>
        </c:txPr>
        <c:crossAx val="1"/>
        <c:crossesAt val="0"/>
        <c:auto val="1"/>
        <c:lblAlgn val="ctr"/>
        <c:lblOffset val="100"/>
        <c:noMultiLvlLbl val="0"/>
      </c:catAx>
      <c:valAx>
        <c:axId val="1"/>
        <c:scaling>
          <c:orientation val="minMax"/>
          <c:max val="1"/>
          <c:min val="0"/>
        </c:scaling>
        <c:delete val="1"/>
        <c:axPos val="b"/>
        <c:majorGridlines>
          <c:spPr>
            <a:ln>
              <a:solidFill>
                <a:schemeClr val="bg1">
                  <a:lumMod val="85000"/>
                </a:schemeClr>
              </a:solidFill>
            </a:ln>
          </c:spPr>
        </c:majorGridlines>
        <c:numFmt formatCode="0" sourceLinked="0"/>
        <c:majorTickMark val="out"/>
        <c:minorTickMark val="none"/>
        <c:tickLblPos val="nextTo"/>
        <c:crossAx val="142542959"/>
        <c:crosses val="autoZero"/>
        <c:crossBetween val="between"/>
        <c:majorUnit val="20"/>
      </c:valAx>
      <c:spPr>
        <a:ln w="22225">
          <a:noFill/>
        </a:ln>
      </c:spPr>
    </c:plotArea>
    <c:plotVisOnly val="1"/>
    <c:dispBlanksAs val="gap"/>
    <c:showDLblsOverMax val="0"/>
  </c:chart>
  <c:spPr>
    <a:ln>
      <a:noFill/>
    </a:ln>
  </c:spPr>
  <c:txPr>
    <a:bodyPr/>
    <a:lstStyle/>
    <a:p>
      <a:pPr>
        <a:defRPr sz="1000" b="0" i="0" u="none" strike="noStrike" baseline="0">
          <a:solidFill>
            <a:srgbClr val="000000"/>
          </a:solidFill>
          <a:latin typeface="Blender"/>
          <a:ea typeface="Blender"/>
          <a:cs typeface="Blender"/>
        </a:defRPr>
      </a:pPr>
      <a:endParaRPr lang="he-I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6339116309526"/>
          <c:y val="0.11353492849485498"/>
          <c:w val="0.74177772351125171"/>
          <c:h val="0.81307074670186608"/>
        </c:manualLayout>
      </c:layout>
      <c:barChart>
        <c:barDir val="bar"/>
        <c:grouping val="clustered"/>
        <c:varyColors val="0"/>
        <c:ser>
          <c:idx val="0"/>
          <c:order val="0"/>
          <c:tx>
            <c:strRef>
              <c:f>'תרשים 1'!$C$9</c:f>
              <c:strCache>
                <c:ptCount val="1"/>
                <c:pt idx="0">
                  <c:v>6-0</c:v>
                </c:pt>
              </c:strCache>
            </c:strRef>
          </c:tx>
          <c:spPr>
            <a:solidFill>
              <a:srgbClr val="700000"/>
            </a:solidFill>
          </c:spPr>
          <c:invertIfNegative val="0"/>
          <c:dLbls>
            <c:numFmt formatCode="0.0%" sourceLinked="0"/>
            <c:spPr>
              <a:noFill/>
              <a:ln>
                <a:noFill/>
              </a:ln>
              <a:effectLst/>
            </c:spPr>
            <c:txPr>
              <a:bodyPr wrap="square" lIns="38100" tIns="19050" rIns="38100" bIns="19050" anchor="ctr">
                <a:spAutoFit/>
              </a:bodyPr>
              <a:lstStyle/>
              <a:p>
                <a:pPr>
                  <a:defRPr sz="1200">
                    <a:solidFill>
                      <a:srgbClr val="700000"/>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'תרשים 1'!$B$10:$B$11</c:f>
              <c:numCache>
                <c:formatCode>General</c:formatCode>
                <c:ptCount val="2"/>
                <c:pt idx="0">
                  <c:v>2019</c:v>
                </c:pt>
                <c:pt idx="1">
                  <c:v>2020</c:v>
                </c:pt>
              </c:numCache>
            </c:numRef>
          </c:cat>
          <c:val>
            <c:numRef>
              <c:f>'תרשים 1'!$C$10:$C$11</c:f>
              <c:numCache>
                <c:formatCode>0.0</c:formatCode>
                <c:ptCount val="2"/>
                <c:pt idx="0">
                  <c:v>1.7000000000000001E-2</c:v>
                </c:pt>
                <c:pt idx="1">
                  <c:v>0.33100000000000002</c:v>
                </c:pt>
              </c:numCache>
            </c:numRef>
          </c:val>
          <c:extLst>
            <c:ext xmlns:c16="http://schemas.microsoft.com/office/drawing/2014/chart" uri="{C3380CC4-5D6E-409C-BE32-E72D297353CC}">
              <c16:uniqueId val="{00000000-79CC-4975-8111-94EE03ACD17C}"/>
            </c:ext>
          </c:extLst>
        </c:ser>
        <c:ser>
          <c:idx val="1"/>
          <c:order val="1"/>
          <c:tx>
            <c:strRef>
              <c:f>'תרשים 1'!$D$9</c:f>
              <c:strCache>
                <c:ptCount val="1"/>
                <c:pt idx="0">
                  <c:v>9-7</c:v>
                </c:pt>
              </c:strCache>
            </c:strRef>
          </c:tx>
          <c:spPr>
            <a:solidFill>
              <a:srgbClr val="FF0000"/>
            </a:solidFill>
            <a:ln>
              <a:noFill/>
            </a:ln>
          </c:spPr>
          <c:invertIfNegative val="0"/>
          <c:dLbls>
            <c:numFmt formatCode="0.0%" sourceLinked="0"/>
            <c:spPr>
              <a:noFill/>
              <a:ln>
                <a:noFill/>
              </a:ln>
              <a:effectLst/>
            </c:spPr>
            <c:txPr>
              <a:bodyPr wrap="square" lIns="38100" tIns="19050" rIns="38100" bIns="19050" anchor="ctr">
                <a:spAutoFit/>
              </a:bodyPr>
              <a:lstStyle/>
              <a:p>
                <a:pPr>
                  <a:defRPr sz="1200">
                    <a:solidFill>
                      <a:srgbClr val="C00000"/>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'תרשים 1'!$B$10:$B$11</c:f>
              <c:numCache>
                <c:formatCode>General</c:formatCode>
                <c:ptCount val="2"/>
                <c:pt idx="0">
                  <c:v>2019</c:v>
                </c:pt>
                <c:pt idx="1">
                  <c:v>2020</c:v>
                </c:pt>
              </c:numCache>
            </c:numRef>
          </c:cat>
          <c:val>
            <c:numRef>
              <c:f>'תרשים 1'!$D$10:$D$11</c:f>
              <c:numCache>
                <c:formatCode>0.0</c:formatCode>
                <c:ptCount val="2"/>
                <c:pt idx="0">
                  <c:v>6.3E-2</c:v>
                </c:pt>
                <c:pt idx="1">
                  <c:v>3.6000000000000004E-2</c:v>
                </c:pt>
              </c:numCache>
            </c:numRef>
          </c:val>
          <c:extLst>
            <c:ext xmlns:c16="http://schemas.microsoft.com/office/drawing/2014/chart" uri="{C3380CC4-5D6E-409C-BE32-E72D297353CC}">
              <c16:uniqueId val="{00000001-79CC-4975-8111-94EE03ACD17C}"/>
            </c:ext>
          </c:extLst>
        </c:ser>
        <c:ser>
          <c:idx val="2"/>
          <c:order val="2"/>
          <c:tx>
            <c:strRef>
              <c:f>'תרשים 1'!$E$9</c:f>
              <c:strCache>
                <c:ptCount val="1"/>
                <c:pt idx="0">
                  <c:v>12-10</c:v>
                </c:pt>
              </c:strCache>
            </c:strRef>
          </c:tx>
          <c:spPr>
            <a:solidFill>
              <a:srgbClr val="FF7171"/>
            </a:solidFill>
          </c:spPr>
          <c:invertIfNegative val="0"/>
          <c:dLbls>
            <c:numFmt formatCode="0.0%" sourceLinked="0"/>
            <c:spPr>
              <a:noFill/>
              <a:ln>
                <a:noFill/>
              </a:ln>
              <a:effectLst/>
            </c:spPr>
            <c:txPr>
              <a:bodyPr wrap="square" lIns="38100" tIns="19050" rIns="38100" bIns="19050" anchor="ctr">
                <a:spAutoFit/>
              </a:bodyPr>
              <a:lstStyle/>
              <a:p>
                <a:pPr>
                  <a:defRPr sz="1200">
                    <a:solidFill>
                      <a:srgbClr val="FF7171"/>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'תרשים 1'!$B$10:$B$11</c:f>
              <c:numCache>
                <c:formatCode>General</c:formatCode>
                <c:ptCount val="2"/>
                <c:pt idx="0">
                  <c:v>2019</c:v>
                </c:pt>
                <c:pt idx="1">
                  <c:v>2020</c:v>
                </c:pt>
              </c:numCache>
            </c:numRef>
          </c:cat>
          <c:val>
            <c:numRef>
              <c:f>'תרשים 1'!$E$10:$E$11</c:f>
              <c:numCache>
                <c:formatCode>0.0</c:formatCode>
                <c:ptCount val="2"/>
                <c:pt idx="0">
                  <c:v>0.41299999999999998</c:v>
                </c:pt>
                <c:pt idx="1">
                  <c:v>0.371</c:v>
                </c:pt>
              </c:numCache>
            </c:numRef>
          </c:val>
          <c:extLst>
            <c:ext xmlns:c16="http://schemas.microsoft.com/office/drawing/2014/chart" uri="{C3380CC4-5D6E-409C-BE32-E72D297353CC}">
              <c16:uniqueId val="{00000000-A208-45D6-A253-2F41D31E8F47}"/>
            </c:ext>
          </c:extLst>
        </c:ser>
        <c:ser>
          <c:idx val="3"/>
          <c:order val="3"/>
          <c:tx>
            <c:strRef>
              <c:f>'תרשים 1'!$F$9</c:f>
              <c:strCache>
                <c:ptCount val="1"/>
                <c:pt idx="0">
                  <c:v>13+</c:v>
                </c:pt>
              </c:strCache>
            </c:strRef>
          </c:tx>
          <c:spPr>
            <a:solidFill>
              <a:srgbClr val="FFCCCC"/>
            </a:solidFill>
          </c:spPr>
          <c:invertIfNegative val="0"/>
          <c:dLbls>
            <c:numFmt formatCode="0.0%" sourceLinked="0"/>
            <c:spPr>
              <a:noFill/>
              <a:ln>
                <a:noFill/>
              </a:ln>
              <a:effectLst/>
            </c:spPr>
            <c:txPr>
              <a:bodyPr wrap="square" lIns="38100" tIns="19050" rIns="38100" bIns="19050" anchor="ctr">
                <a:spAutoFit/>
              </a:bodyPr>
              <a:lstStyle/>
              <a:p>
                <a:pPr>
                  <a:defRPr sz="1200">
                    <a:solidFill>
                      <a:srgbClr val="FF9999"/>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'תרשים 1'!$B$10:$B$11</c:f>
              <c:numCache>
                <c:formatCode>General</c:formatCode>
                <c:ptCount val="2"/>
                <c:pt idx="0">
                  <c:v>2019</c:v>
                </c:pt>
                <c:pt idx="1">
                  <c:v>2020</c:v>
                </c:pt>
              </c:numCache>
            </c:numRef>
          </c:cat>
          <c:val>
            <c:numRef>
              <c:f>'תרשים 1'!$F$10:$F$11</c:f>
              <c:numCache>
                <c:formatCode>0.0</c:formatCode>
                <c:ptCount val="2"/>
                <c:pt idx="0">
                  <c:v>0.50600000000000001</c:v>
                </c:pt>
                <c:pt idx="1">
                  <c:v>0.26100000000000001</c:v>
                </c:pt>
              </c:numCache>
            </c:numRef>
          </c:val>
          <c:extLst>
            <c:ext xmlns:c16="http://schemas.microsoft.com/office/drawing/2014/chart" uri="{C3380CC4-5D6E-409C-BE32-E72D297353CC}">
              <c16:uniqueId val="{00000000-C263-44AD-860A-8756AEA7C8F0}"/>
            </c:ext>
          </c:extLst>
        </c:ser>
        <c:dLbls>
          <c:showLegendKey val="0"/>
          <c:showVal val="0"/>
          <c:showCatName val="0"/>
          <c:showSerName val="0"/>
          <c:showPercent val="0"/>
          <c:showBubbleSize val="0"/>
        </c:dLbls>
        <c:gapWidth val="45"/>
        <c:overlap val="-5"/>
        <c:axId val="142542959"/>
        <c:axId val="1"/>
      </c:barChart>
      <c:catAx>
        <c:axId val="142542959"/>
        <c:scaling>
          <c:orientation val="minMax"/>
        </c:scaling>
        <c:delete val="0"/>
        <c:axPos val="l"/>
        <c:numFmt formatCode="General" sourceLinked="1"/>
        <c:majorTickMark val="out"/>
        <c:minorTickMark val="none"/>
        <c:tickLblPos val="nextTo"/>
        <c:spPr>
          <a:ln w="22225">
            <a:solidFill>
              <a:schemeClr val="bg1">
                <a:lumMod val="65000"/>
              </a:schemeClr>
            </a:solidFill>
          </a:ln>
        </c:spPr>
        <c:txPr>
          <a:bodyPr rot="0" vert="horz"/>
          <a:lstStyle/>
          <a:p>
            <a:pPr>
              <a:defRPr sz="1400" b="0" i="0" u="none" strike="noStrike" baseline="0">
                <a:solidFill>
                  <a:srgbClr val="000000"/>
                </a:solidFill>
                <a:latin typeface="Blender"/>
                <a:ea typeface="Blender"/>
                <a:cs typeface="Blender"/>
              </a:defRPr>
            </a:pPr>
            <a:endParaRPr lang="he-IL"/>
          </a:p>
        </c:txPr>
        <c:crossAx val="1"/>
        <c:crossesAt val="0"/>
        <c:auto val="1"/>
        <c:lblAlgn val="ctr"/>
        <c:lblOffset val="100"/>
        <c:noMultiLvlLbl val="0"/>
      </c:catAx>
      <c:valAx>
        <c:axId val="1"/>
        <c:scaling>
          <c:orientation val="minMax"/>
          <c:max val="1"/>
          <c:min val="0"/>
        </c:scaling>
        <c:delete val="1"/>
        <c:axPos val="b"/>
        <c:majorGridlines>
          <c:spPr>
            <a:ln>
              <a:solidFill>
                <a:schemeClr val="bg1">
                  <a:lumMod val="85000"/>
                </a:schemeClr>
              </a:solidFill>
            </a:ln>
          </c:spPr>
        </c:majorGridlines>
        <c:numFmt formatCode="0" sourceLinked="0"/>
        <c:majorTickMark val="out"/>
        <c:minorTickMark val="none"/>
        <c:tickLblPos val="nextTo"/>
        <c:crossAx val="142542959"/>
        <c:crosses val="autoZero"/>
        <c:crossBetween val="between"/>
        <c:majorUnit val="20"/>
      </c:valAx>
      <c:spPr>
        <a:ln w="22225">
          <a:noFill/>
        </a:ln>
      </c:spPr>
    </c:plotArea>
    <c:plotVisOnly val="1"/>
    <c:dispBlanksAs val="gap"/>
    <c:showDLblsOverMax val="0"/>
  </c:chart>
  <c:spPr>
    <a:ln>
      <a:noFill/>
    </a:ln>
  </c:spPr>
  <c:txPr>
    <a:bodyPr/>
    <a:lstStyle/>
    <a:p>
      <a:pPr>
        <a:defRPr sz="1000" b="0" i="0" u="none" strike="noStrike" baseline="0">
          <a:solidFill>
            <a:srgbClr val="000000"/>
          </a:solidFill>
          <a:latin typeface="Blender"/>
          <a:ea typeface="Blender"/>
          <a:cs typeface="Blender"/>
        </a:defRPr>
      </a:pPr>
      <a:endParaRPr lang="he-I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93654302931355E-2"/>
          <c:y val="0.10085471905166776"/>
          <c:w val="0.9243676127957009"/>
          <c:h val="0.63417496955696884"/>
        </c:manualLayout>
      </c:layout>
      <c:barChart>
        <c:barDir val="col"/>
        <c:grouping val="stacked"/>
        <c:varyColors val="0"/>
        <c:ser>
          <c:idx val="0"/>
          <c:order val="0"/>
          <c:tx>
            <c:strRef>
              <c:f>גיליון1!$B$1</c:f>
              <c:strCache>
                <c:ptCount val="1"/>
                <c:pt idx="0">
                  <c:v>תיירים</c:v>
                </c:pt>
              </c:strCache>
            </c:strRef>
          </c:tx>
          <c:spPr>
            <a:solidFill>
              <a:schemeClr val="tx2">
                <a:lumMod val="60000"/>
                <a:lumOff val="40000"/>
              </a:schemeClr>
            </a:solidFill>
          </c:spPr>
          <c:invertIfNegative val="0"/>
          <c:dLbls>
            <c:dLbl>
              <c:idx val="0"/>
              <c:layout>
                <c:manualLayout>
                  <c:x val="-1.3917353495729085E-17"/>
                  <c:y val="-1.515509862338719E-2"/>
                </c:manualLayout>
              </c:layout>
              <c:tx>
                <c:rich>
                  <a:bodyPr rot="-5400000" vert="horz"/>
                  <a:lstStyle/>
                  <a:p>
                    <a:pPr>
                      <a:defRPr sz="1100" b="0">
                        <a:solidFill>
                          <a:schemeClr val="bg1">
                            <a:lumMod val="95000"/>
                          </a:schemeClr>
                        </a:solidFill>
                        <a:latin typeface="Arial" panose="020B0604020202020204" pitchFamily="34" charset="0"/>
                        <a:cs typeface="Arial" panose="020B0604020202020204" pitchFamily="34" charset="0"/>
                      </a:defRPr>
                    </a:pPr>
                    <a:r>
                      <a:rPr lang="en-US" b="0" dirty="0"/>
                      <a:t>87.</a:t>
                    </a:r>
                    <a:r>
                      <a:rPr lang="en-US" b="0" dirty="0">
                        <a:solidFill>
                          <a:schemeClr val="tx2">
                            <a:lumMod val="60000"/>
                            <a:lumOff val="40000"/>
                          </a:schemeClr>
                        </a:solidFill>
                      </a:rPr>
                      <a:t>1</a:t>
                    </a:r>
                    <a:endParaRPr lang="en-US" dirty="0">
                      <a:solidFill>
                        <a:schemeClr val="tx2">
                          <a:lumMod val="60000"/>
                          <a:lumOff val="40000"/>
                        </a:schemeClr>
                      </a:solidFill>
                    </a:endParaRPr>
                  </a:p>
                </c:rich>
              </c:tx>
              <c:numFmt formatCode="#,##0.0" sourceLinked="0"/>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07-4D86-AE8D-0C90B18C7CDE}"/>
                </c:ext>
              </c:extLst>
            </c:dLbl>
            <c:dLbl>
              <c:idx val="1"/>
              <c:layout>
                <c:manualLayout>
                  <c:x val="0"/>
                  <c:y val="-1.4695039741404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07-4D86-AE8D-0C90B18C7CDE}"/>
                </c:ext>
              </c:extLst>
            </c:dLbl>
            <c:dLbl>
              <c:idx val="11"/>
              <c:layout>
                <c:manualLayout>
                  <c:x val="0"/>
                  <c:y val="-1.1756031793123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43-4A2C-B15A-534E59041C51}"/>
                </c:ext>
              </c:extLst>
            </c:dLbl>
            <c:dLbl>
              <c:idx val="29"/>
              <c:layout>
                <c:manualLayout>
                  <c:x val="-1.1133882796583268E-16"/>
                  <c:y val="-2.9390079482808653E-3"/>
                </c:manualLayout>
              </c:layout>
              <c:numFmt formatCode="#,##0.0" sourceLinked="0"/>
              <c:spPr>
                <a:noFill/>
                <a:ln>
                  <a:noFill/>
                </a:ln>
                <a:effectLst/>
              </c:spPr>
              <c:txPr>
                <a:bodyPr rot="-5400000" vert="horz"/>
                <a:lstStyle/>
                <a:p>
                  <a:pPr>
                    <a:defRPr sz="1100" b="0" spc="-30" baseline="0">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7F-4AD6-B5DD-2B464B2CD9E6}"/>
                </c:ext>
              </c:extLst>
            </c:dLbl>
            <c:numFmt formatCode="#,##0.0" sourceLinked="0"/>
            <c:spPr>
              <a:noFill/>
              <a:ln>
                <a:noFill/>
              </a:ln>
              <a:effectLst/>
            </c:spPr>
            <c:txPr>
              <a:bodyPr rot="-5400000" vert="horz"/>
              <a:lstStyle/>
              <a:p>
                <a:pPr>
                  <a:defRPr sz="1100" b="0">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גיליון1!$A$2:$A$31</c:f>
              <c:numCache>
                <c:formatCode>General</c:formatCode>
                <c:ptCount val="30"/>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numCache>
            </c:numRef>
          </c:cat>
          <c:val>
            <c:numRef>
              <c:f>גיליון1!$B$2:$B$31</c:f>
              <c:numCache>
                <c:formatCode>General</c:formatCode>
                <c:ptCount val="30"/>
                <c:pt idx="0">
                  <c:v>87.1</c:v>
                </c:pt>
                <c:pt idx="1">
                  <c:v>241.8</c:v>
                </c:pt>
                <c:pt idx="2">
                  <c:v>512.70000000000005</c:v>
                </c:pt>
                <c:pt idx="3">
                  <c:v>381.1</c:v>
                </c:pt>
                <c:pt idx="4">
                  <c:v>527.29999999999995</c:v>
                </c:pt>
                <c:pt idx="5">
                  <c:v>485.4</c:v>
                </c:pt>
                <c:pt idx="6">
                  <c:v>460.9</c:v>
                </c:pt>
                <c:pt idx="7">
                  <c:v>451.2</c:v>
                </c:pt>
                <c:pt idx="8">
                  <c:v>527.9</c:v>
                </c:pt>
                <c:pt idx="9">
                  <c:v>569.29999999999995</c:v>
                </c:pt>
                <c:pt idx="10">
                  <c:v>254.3</c:v>
                </c:pt>
                <c:pt idx="11" formatCode="0.0">
                  <c:v>164.9</c:v>
                </c:pt>
                <c:pt idx="12" formatCode="0.0">
                  <c:v>217.2</c:v>
                </c:pt>
                <c:pt idx="13" formatCode="0.0">
                  <c:v>321.89999999999998</c:v>
                </c:pt>
                <c:pt idx="14" formatCode="0.0">
                  <c:v>455.1</c:v>
                </c:pt>
                <c:pt idx="15" formatCode="0.0">
                  <c:v>478.6</c:v>
                </c:pt>
                <c:pt idx="16" formatCode="0.0">
                  <c:v>602.79999999999995</c:v>
                </c:pt>
                <c:pt idx="17" formatCode="0.0">
                  <c:v>689.7</c:v>
                </c:pt>
                <c:pt idx="18" formatCode="0.0">
                  <c:v>593.5</c:v>
                </c:pt>
                <c:pt idx="19" formatCode="0.0">
                  <c:v>724.3</c:v>
                </c:pt>
                <c:pt idx="20" formatCode="0.0">
                  <c:v>740.8</c:v>
                </c:pt>
                <c:pt idx="21" formatCode="0.0">
                  <c:v>715.5</c:v>
                </c:pt>
                <c:pt idx="22" formatCode="0.0">
                  <c:v>741.1</c:v>
                </c:pt>
                <c:pt idx="23">
                  <c:v>708.8</c:v>
                </c:pt>
                <c:pt idx="24">
                  <c:v>705</c:v>
                </c:pt>
                <c:pt idx="25">
                  <c:v>730</c:v>
                </c:pt>
                <c:pt idx="26">
                  <c:v>897.2</c:v>
                </c:pt>
                <c:pt idx="27">
                  <c:v>1005.7</c:v>
                </c:pt>
                <c:pt idx="28" formatCode="#,##0.0">
                  <c:v>1078.5</c:v>
                </c:pt>
                <c:pt idx="29">
                  <c:v>184.5</c:v>
                </c:pt>
              </c:numCache>
            </c:numRef>
          </c:val>
          <c:extLst>
            <c:ext xmlns:c16="http://schemas.microsoft.com/office/drawing/2014/chart" uri="{C3380CC4-5D6E-409C-BE32-E72D297353CC}">
              <c16:uniqueId val="{00000002-DA07-4D86-AE8D-0C90B18C7CDE}"/>
            </c:ext>
          </c:extLst>
        </c:ser>
        <c:ser>
          <c:idx val="1"/>
          <c:order val="1"/>
          <c:tx>
            <c:strRef>
              <c:f>גיליון1!$C$1</c:f>
              <c:strCache>
                <c:ptCount val="1"/>
                <c:pt idx="0">
                  <c:v>ישראלים</c:v>
                </c:pt>
              </c:strCache>
            </c:strRef>
          </c:tx>
          <c:spPr>
            <a:solidFill>
              <a:srgbClr val="A75A98"/>
            </a:solidFill>
          </c:spPr>
          <c:invertIfNegative val="0"/>
          <c:dLbls>
            <c:dLbl>
              <c:idx val="0"/>
              <c:layout>
                <c:manualLayout>
                  <c:x val="-1.4398500375384351E-3"/>
                  <c:y val="-6.4940041923675584E-2"/>
                </c:manualLayout>
              </c:layout>
              <c:numFmt formatCode="#,##0.0" sourceLinked="0"/>
              <c:spPr/>
              <c:txPr>
                <a:bodyPr rot="-5400000" vert="horz"/>
                <a:lstStyle/>
                <a:p>
                  <a:pPr>
                    <a:defRPr sz="1100" b="0">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07-4D86-AE8D-0C90B18C7CDE}"/>
                </c:ext>
              </c:extLst>
            </c:dLbl>
            <c:dLbl>
              <c:idx val="1"/>
              <c:layout>
                <c:manualLayout>
                  <c:x val="0"/>
                  <c:y val="-5.5969587978855803E-2"/>
                </c:manualLayout>
              </c:layout>
              <c:numFmt formatCode="#,##0.0" sourceLinked="0"/>
              <c:spPr/>
              <c:txPr>
                <a:bodyPr rot="-5400000" vert="horz"/>
                <a:lstStyle/>
                <a:p>
                  <a:pPr>
                    <a:defRPr sz="1100" b="0">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07-4D86-AE8D-0C90B18C7CDE}"/>
                </c:ext>
              </c:extLst>
            </c:dLbl>
            <c:dLbl>
              <c:idx val="2"/>
              <c:layout>
                <c:manualLayout>
                  <c:x val="-1.4398500375384351E-3"/>
                  <c:y val="2.5248855291116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07-4D86-AE8D-0C90B18C7CDE}"/>
                </c:ext>
              </c:extLst>
            </c:dLbl>
            <c:dLbl>
              <c:idx val="11"/>
              <c:layout>
                <c:manualLayout>
                  <c:x val="-1.5182742840201035E-3"/>
                  <c:y val="-3.2329087431089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43-4A2C-B15A-534E59041C51}"/>
                </c:ext>
              </c:extLst>
            </c:dLbl>
            <c:dLbl>
              <c:idx val="26"/>
              <c:layout>
                <c:manualLayout>
                  <c:x val="0"/>
                  <c:y val="-5.5841151017336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43-4A2C-B15A-534E59041C51}"/>
                </c:ext>
              </c:extLst>
            </c:dLbl>
            <c:dLbl>
              <c:idx val="28"/>
              <c:layout>
                <c:manualLayout>
                  <c:x val="0"/>
                  <c:y val="2.3512063586246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43-4A2C-B15A-534E59041C51}"/>
                </c:ext>
              </c:extLst>
            </c:dLbl>
            <c:dLbl>
              <c:idx val="29"/>
              <c:layout>
                <c:manualLayout>
                  <c:x val="-1.5182742840202147E-3"/>
                  <c:y val="-1.1756031793123461E-2"/>
                </c:manualLayout>
              </c:layout>
              <c:numFmt formatCode="#,##0.0" sourceLinked="0"/>
              <c:spPr>
                <a:noFill/>
                <a:ln>
                  <a:noFill/>
                </a:ln>
                <a:effectLst/>
              </c:spPr>
              <c:txPr>
                <a:bodyPr rot="-5400000" vert="horz"/>
                <a:lstStyle/>
                <a:p>
                  <a:pPr>
                    <a:defRPr sz="1100" b="0" spc="-30" baseline="0">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7F-4AD6-B5DD-2B464B2CD9E6}"/>
                </c:ext>
              </c:extLst>
            </c:dLbl>
            <c:numFmt formatCode="#,##0.0" sourceLinked="0"/>
            <c:spPr>
              <a:noFill/>
              <a:ln>
                <a:noFill/>
              </a:ln>
              <a:effectLst/>
            </c:spPr>
            <c:txPr>
              <a:bodyPr rot="-5400000" vert="horz"/>
              <a:lstStyle/>
              <a:p>
                <a:pPr>
                  <a:defRPr sz="1100" b="0">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גיליון1!$A$2:$A$31</c:f>
              <c:numCache>
                <c:formatCode>General</c:formatCode>
                <c:ptCount val="30"/>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numCache>
            </c:numRef>
          </c:cat>
          <c:val>
            <c:numRef>
              <c:f>גיליון1!$C$2:$C$31</c:f>
              <c:numCache>
                <c:formatCode>General</c:formatCode>
                <c:ptCount val="30"/>
                <c:pt idx="0">
                  <c:v>33.700000000000003</c:v>
                </c:pt>
                <c:pt idx="1">
                  <c:v>51.9</c:v>
                </c:pt>
                <c:pt idx="2">
                  <c:v>124.8</c:v>
                </c:pt>
                <c:pt idx="3">
                  <c:v>293.7</c:v>
                </c:pt>
                <c:pt idx="4">
                  <c:v>244.8</c:v>
                </c:pt>
                <c:pt idx="5">
                  <c:v>264</c:v>
                </c:pt>
                <c:pt idx="6">
                  <c:v>259.39999999999998</c:v>
                </c:pt>
                <c:pt idx="7">
                  <c:v>253.3</c:v>
                </c:pt>
                <c:pt idx="8">
                  <c:v>267.8</c:v>
                </c:pt>
                <c:pt idx="9">
                  <c:v>258.7</c:v>
                </c:pt>
                <c:pt idx="10">
                  <c:v>348.5</c:v>
                </c:pt>
                <c:pt idx="11" formatCode="0.0">
                  <c:v>384.1</c:v>
                </c:pt>
                <c:pt idx="12" formatCode="0.0">
                  <c:v>359.2</c:v>
                </c:pt>
                <c:pt idx="13" formatCode="0.0">
                  <c:v>354.8</c:v>
                </c:pt>
                <c:pt idx="14" formatCode="0.0">
                  <c:v>314.5</c:v>
                </c:pt>
                <c:pt idx="15" formatCode="0.0">
                  <c:v>326.10000000000002</c:v>
                </c:pt>
                <c:pt idx="16" formatCode="0.0">
                  <c:v>297</c:v>
                </c:pt>
                <c:pt idx="17" formatCode="0.0">
                  <c:v>255.3</c:v>
                </c:pt>
                <c:pt idx="18" formatCode="0.0">
                  <c:v>270.8</c:v>
                </c:pt>
                <c:pt idx="19" formatCode="0.0">
                  <c:v>274.7</c:v>
                </c:pt>
                <c:pt idx="20" formatCode="0.0">
                  <c:v>289.39999999999998</c:v>
                </c:pt>
                <c:pt idx="21" formatCode="0.0">
                  <c:v>310.8</c:v>
                </c:pt>
                <c:pt idx="22" formatCode="0.0">
                  <c:v>328.9</c:v>
                </c:pt>
                <c:pt idx="23">
                  <c:v>376.6</c:v>
                </c:pt>
                <c:pt idx="24">
                  <c:v>426.9</c:v>
                </c:pt>
                <c:pt idx="25">
                  <c:v>493.3</c:v>
                </c:pt>
                <c:pt idx="26">
                  <c:v>507.3</c:v>
                </c:pt>
                <c:pt idx="27">
                  <c:v>536.1</c:v>
                </c:pt>
                <c:pt idx="28" formatCode="#,##0.0">
                  <c:v>541.79999999999995</c:v>
                </c:pt>
                <c:pt idx="29">
                  <c:v>265.2</c:v>
                </c:pt>
              </c:numCache>
            </c:numRef>
          </c:val>
          <c:extLst>
            <c:ext xmlns:c16="http://schemas.microsoft.com/office/drawing/2014/chart" uri="{C3380CC4-5D6E-409C-BE32-E72D297353CC}">
              <c16:uniqueId val="{00000006-DA07-4D86-AE8D-0C90B18C7CDE}"/>
            </c:ext>
          </c:extLst>
        </c:ser>
        <c:dLbls>
          <c:showLegendKey val="0"/>
          <c:showVal val="0"/>
          <c:showCatName val="0"/>
          <c:showSerName val="0"/>
          <c:showPercent val="0"/>
          <c:showBubbleSize val="0"/>
        </c:dLbls>
        <c:gapWidth val="19"/>
        <c:overlap val="100"/>
        <c:axId val="132974080"/>
        <c:axId val="132975616"/>
      </c:barChart>
      <c:catAx>
        <c:axId val="132974080"/>
        <c:scaling>
          <c:orientation val="minMax"/>
        </c:scaling>
        <c:delete val="0"/>
        <c:axPos val="b"/>
        <c:numFmt formatCode="General" sourceLinked="1"/>
        <c:majorTickMark val="out"/>
        <c:minorTickMark val="none"/>
        <c:tickLblPos val="nextTo"/>
        <c:txPr>
          <a:bodyPr rot="-5400000" vert="horz"/>
          <a:lstStyle/>
          <a:p>
            <a:pPr>
              <a:defRPr sz="1200"/>
            </a:pPr>
            <a:endParaRPr lang="he-IL"/>
          </a:p>
        </c:txPr>
        <c:crossAx val="132975616"/>
        <c:crosses val="autoZero"/>
        <c:auto val="1"/>
        <c:lblAlgn val="ctr"/>
        <c:lblOffset val="100"/>
        <c:noMultiLvlLbl val="0"/>
      </c:catAx>
      <c:valAx>
        <c:axId val="132975616"/>
        <c:scaling>
          <c:orientation val="minMax"/>
          <c:max val="1450"/>
          <c:min val="0"/>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אלפים</a:t>
                </a:r>
              </a:p>
            </c:rich>
          </c:tx>
          <c:layout>
            <c:manualLayout>
              <c:xMode val="edge"/>
              <c:yMode val="edge"/>
              <c:x val="1.5182742840201035E-3"/>
              <c:y val="1.4115106362003419E-2"/>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32974080"/>
        <c:crosses val="autoZero"/>
        <c:crossBetween val="between"/>
      </c:valAx>
    </c:plotArea>
    <c:legend>
      <c:legendPos val="b"/>
      <c:layout>
        <c:manualLayout>
          <c:xMode val="edge"/>
          <c:yMode val="edge"/>
          <c:x val="0.39974153472424789"/>
          <c:y val="0.11746520515432569"/>
          <c:w val="0.21855869146275569"/>
          <c:h val="9.9838331421049697E-2"/>
        </c:manualLayout>
      </c:layout>
      <c:overlay val="0"/>
      <c:spPr>
        <a:noFill/>
        <a:ln>
          <a:noFill/>
        </a:ln>
      </c:spPr>
      <c:txPr>
        <a:bodyPr/>
        <a:lstStyle/>
        <a:p>
          <a:pPr>
            <a:defRPr sz="140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49541511842213E-2"/>
          <c:y val="0.17087410736689029"/>
          <c:w val="0.94363853907143347"/>
          <c:h val="0.61598919707450672"/>
        </c:manualLayout>
      </c:layout>
      <c:barChart>
        <c:barDir val="col"/>
        <c:grouping val="clustered"/>
        <c:varyColors val="0"/>
        <c:ser>
          <c:idx val="0"/>
          <c:order val="0"/>
          <c:tx>
            <c:strRef>
              <c:f>גיליון1!$A$3</c:f>
              <c:strCache>
                <c:ptCount val="1"/>
                <c:pt idx="0">
                  <c:v>אחוז מישראל</c:v>
                </c:pt>
              </c:strCache>
            </c:strRef>
          </c:tx>
          <c:spPr>
            <a:solidFill>
              <a:srgbClr val="234F77"/>
            </a:solidFill>
            <a:ln>
              <a:solidFill>
                <a:srgbClr val="234F77"/>
              </a:solidFill>
            </a:ln>
          </c:spPr>
          <c:invertIfNegative val="0"/>
          <c:dLbls>
            <c:dLbl>
              <c:idx val="0"/>
              <c:layout>
                <c:manualLayout>
                  <c:x val="0"/>
                  <c:y val="5.81505026584395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95-4CAA-9750-76A470196F1C}"/>
                </c:ext>
              </c:extLst>
            </c:dLbl>
            <c:dLbl>
              <c:idx val="1"/>
              <c:layout>
                <c:manualLayout>
                  <c:x val="3.5982087153714911E-3"/>
                  <c:y val="2.32602010633758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95-4CAA-9750-76A470196F1C}"/>
                </c:ext>
              </c:extLst>
            </c:dLbl>
            <c:dLbl>
              <c:idx val="2"/>
              <c:layout>
                <c:manualLayout>
                  <c:x val="3.5982087153714911E-3"/>
                  <c:y val="2.90752513292197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95-4CAA-9750-76A470196F1C}"/>
                </c:ext>
              </c:extLst>
            </c:dLbl>
            <c:spPr>
              <a:noFill/>
              <a:ln>
                <a:noFill/>
              </a:ln>
              <a:effectLst/>
            </c:spPr>
            <c:txPr>
              <a:bodyPr/>
              <a:lstStyle/>
              <a:p>
                <a:pPr>
                  <a:defRPr sz="1200" b="1" baseline="0">
                    <a:solidFill>
                      <a:srgbClr val="234F77"/>
                    </a:solidFill>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גיליון1!$B$2:$D$2</c:f>
              <c:strCache>
                <c:ptCount val="3"/>
                <c:pt idx="0">
                  <c:v>1995</c:v>
                </c:pt>
                <c:pt idx="1">
                  <c:v>2000</c:v>
                </c:pt>
                <c:pt idx="2">
                  <c:v> 2020*</c:v>
                </c:pt>
              </c:strCache>
            </c:strRef>
          </c:cat>
          <c:val>
            <c:numRef>
              <c:f>גיליון1!$B$3:$D$3</c:f>
              <c:numCache>
                <c:formatCode>0.0%</c:formatCode>
                <c:ptCount val="3"/>
                <c:pt idx="0">
                  <c:v>0.14199999999999999</c:v>
                </c:pt>
                <c:pt idx="1">
                  <c:v>0.127</c:v>
                </c:pt>
                <c:pt idx="2">
                  <c:v>0.113</c:v>
                </c:pt>
              </c:numCache>
            </c:numRef>
          </c:val>
          <c:extLst>
            <c:ext xmlns:c16="http://schemas.microsoft.com/office/drawing/2014/chart" uri="{C3380CC4-5D6E-409C-BE32-E72D297353CC}">
              <c16:uniqueId val="{00000003-AC95-4CAA-9750-76A470196F1C}"/>
            </c:ext>
          </c:extLst>
        </c:ser>
        <c:dLbls>
          <c:dLblPos val="outEnd"/>
          <c:showLegendKey val="0"/>
          <c:showVal val="1"/>
          <c:showCatName val="0"/>
          <c:showSerName val="0"/>
          <c:showPercent val="0"/>
          <c:showBubbleSize val="0"/>
        </c:dLbls>
        <c:gapWidth val="98"/>
        <c:axId val="31697920"/>
        <c:axId val="31700864"/>
      </c:barChart>
      <c:catAx>
        <c:axId val="31697920"/>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31700864"/>
        <c:crosses val="autoZero"/>
        <c:auto val="1"/>
        <c:lblAlgn val="ctr"/>
        <c:lblOffset val="100"/>
        <c:noMultiLvlLbl val="0"/>
      </c:catAx>
      <c:valAx>
        <c:axId val="31700864"/>
        <c:scaling>
          <c:orientation val="minMax"/>
          <c:max val="1"/>
          <c:min val="0"/>
        </c:scaling>
        <c:delete val="1"/>
        <c:axPos val="l"/>
        <c:numFmt formatCode="0.0%" sourceLinked="1"/>
        <c:majorTickMark val="out"/>
        <c:minorTickMark val="none"/>
        <c:tickLblPos val="nextTo"/>
        <c:crossAx val="31697920"/>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93654302931355E-2"/>
          <c:y val="0.15375686212072334"/>
          <c:w val="0.91373966497544468"/>
          <c:h val="0.52837068341885773"/>
        </c:manualLayout>
      </c:layout>
      <c:lineChart>
        <c:grouping val="standard"/>
        <c:varyColors val="0"/>
        <c:ser>
          <c:idx val="0"/>
          <c:order val="0"/>
          <c:tx>
            <c:strRef>
              <c:f>גיליון1!$B$1</c:f>
              <c:strCache>
                <c:ptCount val="1"/>
                <c:pt idx="0">
                  <c:v>תיירים</c:v>
                </c:pt>
              </c:strCache>
            </c:strRef>
          </c:tx>
          <c:spPr>
            <a:ln w="69850">
              <a:solidFill>
                <a:schemeClr val="tx2">
                  <a:lumMod val="60000"/>
                  <a:lumOff val="40000"/>
                </a:schemeClr>
              </a:solidFill>
            </a:ln>
          </c:spPr>
          <c:marker>
            <c:symbol val="circle"/>
            <c:size val="7"/>
            <c:spPr>
              <a:solidFill>
                <a:schemeClr val="bg1"/>
              </a:solidFill>
              <a:ln>
                <a:solidFill>
                  <a:schemeClr val="tx2">
                    <a:lumMod val="60000"/>
                    <a:lumOff val="40000"/>
                  </a:schemeClr>
                </a:solidFill>
              </a:ln>
            </c:spPr>
          </c:marker>
          <c:dLbls>
            <c:dLbl>
              <c:idx val="0"/>
              <c:layout>
                <c:manualLayout>
                  <c:x val="-1.3917353495729085E-17"/>
                  <c:y val="-1.515509862338719E-2"/>
                </c:manualLayout>
              </c:layout>
              <c:tx>
                <c:rich>
                  <a:bodyPr rot="0" vert="horz"/>
                  <a:lstStyle/>
                  <a:p>
                    <a:pPr>
                      <a:defRPr sz="1100" b="1">
                        <a:solidFill>
                          <a:schemeClr val="tx2">
                            <a:lumMod val="60000"/>
                            <a:lumOff val="40000"/>
                          </a:schemeClr>
                        </a:solidFill>
                        <a:latin typeface="Arial" panose="020B0604020202020204" pitchFamily="34" charset="0"/>
                        <a:cs typeface="Arial" panose="020B0604020202020204" pitchFamily="34" charset="0"/>
                      </a:defRPr>
                    </a:pPr>
                    <a:r>
                      <a:rPr lang="en-US" b="1" dirty="0">
                        <a:solidFill>
                          <a:schemeClr val="tx2">
                            <a:lumMod val="60000"/>
                            <a:lumOff val="40000"/>
                          </a:schemeClr>
                        </a:solidFill>
                      </a:rPr>
                      <a:t>87.1</a:t>
                    </a:r>
                  </a:p>
                </c:rich>
              </c:tx>
              <c:numFmt formatCode="#,##0.0" sourceLinked="0"/>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07-4D86-AE8D-0C90B18C7CDE}"/>
                </c:ext>
              </c:extLst>
            </c:dLbl>
            <c:dLbl>
              <c:idx val="1"/>
              <c:layout>
                <c:manualLayout>
                  <c:x val="-1.366446855618093E-2"/>
                  <c:y val="-3.5268095379370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07-4D86-AE8D-0C90B18C7CDE}"/>
                </c:ext>
              </c:extLst>
            </c:dLbl>
            <c:dLbl>
              <c:idx val="2"/>
              <c:layout>
                <c:manualLayout>
                  <c:x val="-2.5810662828341758E-2"/>
                  <c:y val="-2.645107153452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27-4C4B-A394-083D10BC56F9}"/>
                </c:ext>
              </c:extLst>
            </c:dLbl>
            <c:dLbl>
              <c:idx val="3"/>
              <c:layout>
                <c:manualLayout>
                  <c:x val="-6.0730971360804138E-3"/>
                  <c:y val="5.87801589656173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27-4C4B-A394-083D10BC56F9}"/>
                </c:ext>
              </c:extLst>
            </c:dLbl>
            <c:dLbl>
              <c:idx val="11"/>
              <c:layout>
                <c:manualLayout>
                  <c:x val="0"/>
                  <c:y val="-1.1756031793123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43-4A2C-B15A-534E59041C51}"/>
                </c:ext>
              </c:extLst>
            </c:dLbl>
            <c:dLbl>
              <c:idx val="29"/>
              <c:layout>
                <c:manualLayout>
                  <c:x val="-1.1133882796583268E-16"/>
                  <c:y val="-2.9390079482808653E-3"/>
                </c:manualLayout>
              </c:layout>
              <c:numFmt formatCode="#,##0.0" sourceLinked="0"/>
              <c:spPr>
                <a:noFill/>
                <a:ln>
                  <a:noFill/>
                </a:ln>
                <a:effectLst/>
              </c:spPr>
              <c:txPr>
                <a:bodyPr rot="0" vert="horz"/>
                <a:lstStyle/>
                <a:p>
                  <a:pPr>
                    <a:defRPr sz="1100" b="1" spc="-30" baseline="0">
                      <a:solidFill>
                        <a:schemeClr val="tx2">
                          <a:lumMod val="60000"/>
                          <a:lumOff val="40000"/>
                        </a:schemeClr>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7F-4AD6-B5DD-2B464B2CD9E6}"/>
                </c:ext>
              </c:extLst>
            </c:dLbl>
            <c:numFmt formatCode="#,##0.0" sourceLinked="0"/>
            <c:spPr>
              <a:noFill/>
              <a:ln>
                <a:noFill/>
              </a:ln>
              <a:effectLst/>
            </c:spPr>
            <c:txPr>
              <a:bodyPr rot="0" vert="horz"/>
              <a:lstStyle/>
              <a:p>
                <a:pPr>
                  <a:defRPr sz="1100" b="1">
                    <a:solidFill>
                      <a:schemeClr val="tx2">
                        <a:lumMod val="60000"/>
                        <a:lumOff val="40000"/>
                      </a:schemeClr>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גיליון1!$A$2:$A$5</c:f>
              <c:strCache>
                <c:ptCount val="4"/>
                <c:pt idx="0">
                  <c:v>I-III 
רבעון 1</c:v>
                </c:pt>
                <c:pt idx="1">
                  <c:v>IV-VI 
רבעון 2</c:v>
                </c:pt>
                <c:pt idx="2">
                  <c:v>VII-IX
רבעון 3</c:v>
                </c:pt>
                <c:pt idx="3">
                  <c:v>X-XII
רבעון 4</c:v>
                </c:pt>
              </c:strCache>
            </c:strRef>
          </c:cat>
          <c:val>
            <c:numRef>
              <c:f>גיליון1!$B$2:$B$5</c:f>
              <c:numCache>
                <c:formatCode>General</c:formatCode>
                <c:ptCount val="4"/>
                <c:pt idx="0">
                  <c:v>164.7</c:v>
                </c:pt>
                <c:pt idx="1">
                  <c:v>2.6</c:v>
                </c:pt>
                <c:pt idx="2">
                  <c:v>10.9</c:v>
                </c:pt>
                <c:pt idx="3">
                  <c:v>6.2</c:v>
                </c:pt>
              </c:numCache>
            </c:numRef>
          </c:val>
          <c:smooth val="0"/>
          <c:extLst>
            <c:ext xmlns:c16="http://schemas.microsoft.com/office/drawing/2014/chart" uri="{C3380CC4-5D6E-409C-BE32-E72D297353CC}">
              <c16:uniqueId val="{00000002-DA07-4D86-AE8D-0C90B18C7CDE}"/>
            </c:ext>
          </c:extLst>
        </c:ser>
        <c:ser>
          <c:idx val="1"/>
          <c:order val="1"/>
          <c:tx>
            <c:strRef>
              <c:f>גיליון1!$C$1</c:f>
              <c:strCache>
                <c:ptCount val="1"/>
                <c:pt idx="0">
                  <c:v>ישראלים</c:v>
                </c:pt>
              </c:strCache>
            </c:strRef>
          </c:tx>
          <c:spPr>
            <a:ln w="73025">
              <a:solidFill>
                <a:srgbClr val="A75A98"/>
              </a:solidFill>
            </a:ln>
          </c:spPr>
          <c:marker>
            <c:symbol val="circle"/>
            <c:size val="7"/>
            <c:spPr>
              <a:solidFill>
                <a:schemeClr val="bg1"/>
              </a:solidFill>
              <a:ln>
                <a:solidFill>
                  <a:srgbClr val="A75A98"/>
                </a:solidFill>
              </a:ln>
            </c:spPr>
          </c:marker>
          <c:dLbls>
            <c:dLbl>
              <c:idx val="0"/>
              <c:layout>
                <c:manualLayout>
                  <c:x val="-2.7250512865880219E-2"/>
                  <c:y val="-3.5549962440866931E-2"/>
                </c:manualLayout>
              </c:layout>
              <c:numFmt formatCode="#,##0.0" sourceLinked="0"/>
              <c:spPr>
                <a:ln>
                  <a:noFill/>
                </a:ln>
              </c:spPr>
              <c:txPr>
                <a:bodyPr rot="0" vert="horz"/>
                <a:lstStyle/>
                <a:p>
                  <a:pPr>
                    <a:defRPr sz="1100" b="1">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07-4D86-AE8D-0C90B18C7CDE}"/>
                </c:ext>
              </c:extLst>
            </c:dLbl>
            <c:dLbl>
              <c:idx val="1"/>
              <c:layout>
                <c:manualLayout>
                  <c:x val="-3.4920308532462432E-2"/>
                  <c:y val="-5.3030580030574939E-2"/>
                </c:manualLayout>
              </c:layout>
              <c:numFmt formatCode="#,##0.0" sourceLinked="0"/>
              <c:spPr>
                <a:ln>
                  <a:noFill/>
                </a:ln>
              </c:spPr>
              <c:txPr>
                <a:bodyPr rot="0" vert="horz"/>
                <a:lstStyle/>
                <a:p>
                  <a:pPr>
                    <a:defRPr sz="1100" b="1">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07-4D86-AE8D-0C90B18C7CDE}"/>
                </c:ext>
              </c:extLst>
            </c:dLbl>
            <c:dLbl>
              <c:idx val="2"/>
              <c:layout>
                <c:manualLayout>
                  <c:x val="-2.8768787149900409E-2"/>
                  <c:y val="-2.4714279829657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07-4D86-AE8D-0C90B18C7CDE}"/>
                </c:ext>
              </c:extLst>
            </c:dLbl>
            <c:dLbl>
              <c:idx val="3"/>
              <c:layout>
                <c:manualLayout>
                  <c:x val="-1.5182742840201146E-2"/>
                  <c:y val="-3.2329087431089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27-4C4B-A394-083D10BC56F9}"/>
                </c:ext>
              </c:extLst>
            </c:dLbl>
            <c:dLbl>
              <c:idx val="11"/>
              <c:layout>
                <c:manualLayout>
                  <c:x val="-1.5182742840201035E-3"/>
                  <c:y val="-3.2329087431089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43-4A2C-B15A-534E59041C51}"/>
                </c:ext>
              </c:extLst>
            </c:dLbl>
            <c:dLbl>
              <c:idx val="26"/>
              <c:layout>
                <c:manualLayout>
                  <c:x val="-6.0730971360804138E-3"/>
                  <c:y val="-5.2902143069055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43-4A2C-B15A-534E59041C51}"/>
                </c:ext>
              </c:extLst>
            </c:dLbl>
            <c:dLbl>
              <c:idx val="28"/>
              <c:layout>
                <c:manualLayout>
                  <c:x val="0"/>
                  <c:y val="2.3512063586246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43-4A2C-B15A-534E59041C51}"/>
                </c:ext>
              </c:extLst>
            </c:dLbl>
            <c:dLbl>
              <c:idx val="29"/>
              <c:layout>
                <c:manualLayout>
                  <c:x val="-1.5182742840202147E-3"/>
                  <c:y val="-1.1756031793123461E-2"/>
                </c:manualLayout>
              </c:layout>
              <c:numFmt formatCode="#,##0.0" sourceLinked="0"/>
              <c:spPr>
                <a:noFill/>
                <a:ln>
                  <a:noFill/>
                </a:ln>
                <a:effectLst/>
              </c:spPr>
              <c:txPr>
                <a:bodyPr rot="0" vert="horz"/>
                <a:lstStyle/>
                <a:p>
                  <a:pPr>
                    <a:defRPr sz="1100" b="1" spc="-30" baseline="0">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7F-4AD6-B5DD-2B464B2CD9E6}"/>
                </c:ext>
              </c:extLst>
            </c:dLbl>
            <c:numFmt formatCode="#,##0.0" sourceLinked="0"/>
            <c:spPr>
              <a:noFill/>
              <a:ln>
                <a:noFill/>
              </a:ln>
              <a:effectLst/>
            </c:spPr>
            <c:txPr>
              <a:bodyPr rot="0" vert="horz"/>
              <a:lstStyle/>
              <a:p>
                <a:pPr>
                  <a:defRPr sz="1100" b="1">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גיליון1!$A$2:$A$5</c:f>
              <c:strCache>
                <c:ptCount val="4"/>
                <c:pt idx="0">
                  <c:v>I-III 
רבעון 1</c:v>
                </c:pt>
                <c:pt idx="1">
                  <c:v>IV-VI 
רבעון 2</c:v>
                </c:pt>
                <c:pt idx="2">
                  <c:v>VII-IX
רבעון 3</c:v>
                </c:pt>
                <c:pt idx="3">
                  <c:v>X-XII
רבעון 4</c:v>
                </c:pt>
              </c:strCache>
            </c:strRef>
          </c:cat>
          <c:val>
            <c:numRef>
              <c:f>גיליון1!$C$2:$C$5</c:f>
              <c:numCache>
                <c:formatCode>General</c:formatCode>
                <c:ptCount val="4"/>
                <c:pt idx="0">
                  <c:v>98.1</c:v>
                </c:pt>
                <c:pt idx="1">
                  <c:v>26.2</c:v>
                </c:pt>
                <c:pt idx="2">
                  <c:v>126</c:v>
                </c:pt>
                <c:pt idx="3">
                  <c:v>14.8</c:v>
                </c:pt>
              </c:numCache>
            </c:numRef>
          </c:val>
          <c:smooth val="0"/>
          <c:extLst>
            <c:ext xmlns:c16="http://schemas.microsoft.com/office/drawing/2014/chart" uri="{C3380CC4-5D6E-409C-BE32-E72D297353CC}">
              <c16:uniqueId val="{00000006-DA07-4D86-AE8D-0C90B18C7CDE}"/>
            </c:ext>
          </c:extLst>
        </c:ser>
        <c:dLbls>
          <c:showLegendKey val="0"/>
          <c:showVal val="0"/>
          <c:showCatName val="0"/>
          <c:showSerName val="0"/>
          <c:showPercent val="0"/>
          <c:showBubbleSize val="0"/>
        </c:dLbls>
        <c:marker val="1"/>
        <c:smooth val="0"/>
        <c:axId val="132974080"/>
        <c:axId val="132975616"/>
      </c:lineChart>
      <c:catAx>
        <c:axId val="132974080"/>
        <c:scaling>
          <c:orientation val="minMax"/>
        </c:scaling>
        <c:delete val="0"/>
        <c:axPos val="b"/>
        <c:numFmt formatCode="General" sourceLinked="1"/>
        <c:majorTickMark val="out"/>
        <c:minorTickMark val="none"/>
        <c:tickLblPos val="nextTo"/>
        <c:txPr>
          <a:bodyPr rot="0" vert="horz"/>
          <a:lstStyle/>
          <a:p>
            <a:pPr>
              <a:defRPr sz="1200"/>
            </a:pPr>
            <a:endParaRPr lang="he-IL"/>
          </a:p>
        </c:txPr>
        <c:crossAx val="132975616"/>
        <c:crosses val="autoZero"/>
        <c:auto val="1"/>
        <c:lblAlgn val="ctr"/>
        <c:lblOffset val="100"/>
        <c:noMultiLvlLbl val="0"/>
      </c:catAx>
      <c:valAx>
        <c:axId val="132975616"/>
        <c:scaling>
          <c:orientation val="minMax"/>
          <c:max val="200"/>
          <c:min val="0"/>
        </c:scaling>
        <c:delete val="0"/>
        <c:axPos val="l"/>
        <c:majorGridlines/>
        <c:title>
          <c:tx>
            <c:rich>
              <a:bodyPr rot="0" vert="horz"/>
              <a:lstStyle/>
              <a:p>
                <a:pPr>
                  <a:defRPr/>
                </a:pPr>
                <a:r>
                  <a:rPr lang="he-IL" sz="1200" b="1" i="0" u="none" strike="noStrike" kern="1200" baseline="0" dirty="0" smtClean="0">
                    <a:solidFill>
                      <a:srgbClr val="5E5E5E"/>
                    </a:solidFill>
                    <a:latin typeface="+mn-lt"/>
                    <a:ea typeface="+mn-ea"/>
                    <a:cs typeface="+mn-cs"/>
                  </a:rPr>
                  <a:t>אורחים</a:t>
                </a:r>
              </a:p>
              <a:p>
                <a:pPr>
                  <a:defRPr/>
                </a:pPr>
                <a:r>
                  <a:rPr lang="he-IL" sz="1200" b="1" i="0" u="none" strike="noStrike" kern="1200" baseline="0" dirty="0" smtClean="0">
                    <a:solidFill>
                      <a:srgbClr val="5E5E5E"/>
                    </a:solidFill>
                    <a:latin typeface="+mn-lt"/>
                    <a:ea typeface="+mn-ea"/>
                    <a:cs typeface="+mn-cs"/>
                  </a:rPr>
                  <a:t>(אלפים)</a:t>
                </a:r>
                <a:endParaRPr lang="he-IL" sz="1200" b="1" i="0" u="none" strike="noStrike" kern="1200" baseline="0" dirty="0">
                  <a:solidFill>
                    <a:srgbClr val="5E5E5E"/>
                  </a:solidFill>
                  <a:latin typeface="+mn-lt"/>
                  <a:ea typeface="+mn-ea"/>
                  <a:cs typeface="+mn-cs"/>
                </a:endParaRPr>
              </a:p>
            </c:rich>
          </c:tx>
          <c:layout>
            <c:manualLayout>
              <c:xMode val="edge"/>
              <c:yMode val="edge"/>
              <c:x val="4.5548228520603104E-3"/>
              <c:y val="5.2980825171607959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32974080"/>
        <c:crosses val="autoZero"/>
        <c:crossBetween val="between"/>
        <c:majorUnit val="50"/>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24883850164324"/>
          <c:y val="0.13228421728548173"/>
          <c:w val="0.45581670387277418"/>
          <c:h val="0.68012777469234587"/>
        </c:manualLayout>
      </c:layout>
      <c:pieChart>
        <c:varyColors val="1"/>
        <c:ser>
          <c:idx val="0"/>
          <c:order val="0"/>
          <c:tx>
            <c:strRef>
              <c:f>גיליון1!$B$1</c:f>
              <c:strCache>
                <c:ptCount val="1"/>
                <c:pt idx="0">
                  <c:v>פדיון מתיירים</c:v>
                </c:pt>
              </c:strCache>
            </c:strRef>
          </c:tx>
          <c:dPt>
            <c:idx val="0"/>
            <c:bubble3D val="0"/>
            <c:spPr>
              <a:solidFill>
                <a:srgbClr val="A75A98"/>
              </a:solidFill>
            </c:spPr>
            <c:extLst>
              <c:ext xmlns:c16="http://schemas.microsoft.com/office/drawing/2014/chart" uri="{C3380CC4-5D6E-409C-BE32-E72D297353CC}">
                <c16:uniqueId val="{00000001-A0D3-485F-80D9-B8C6DB6AA35B}"/>
              </c:ext>
            </c:extLst>
          </c:dPt>
          <c:dPt>
            <c:idx val="1"/>
            <c:bubble3D val="0"/>
            <c:spPr>
              <a:solidFill>
                <a:schemeClr val="tx2">
                  <a:lumMod val="60000"/>
                  <a:lumOff val="40000"/>
                </a:schemeClr>
              </a:solidFill>
            </c:spPr>
            <c:extLst>
              <c:ext xmlns:c16="http://schemas.microsoft.com/office/drawing/2014/chart" uri="{C3380CC4-5D6E-409C-BE32-E72D297353CC}">
                <c16:uniqueId val="{00000003-A0D3-485F-80D9-B8C6DB6AA35B}"/>
              </c:ext>
            </c:extLst>
          </c:dPt>
          <c:dPt>
            <c:idx val="2"/>
            <c:bubble3D val="0"/>
            <c:spPr>
              <a:solidFill>
                <a:srgbClr val="5B2E76"/>
              </a:solidFill>
            </c:spPr>
            <c:extLst>
              <c:ext xmlns:c16="http://schemas.microsoft.com/office/drawing/2014/chart" uri="{C3380CC4-5D6E-409C-BE32-E72D297353CC}">
                <c16:uniqueId val="{00000005-A0D3-485F-80D9-B8C6DB6AA35B}"/>
              </c:ext>
            </c:extLst>
          </c:dPt>
          <c:dPt>
            <c:idx val="3"/>
            <c:bubble3D val="0"/>
            <c:spPr>
              <a:solidFill>
                <a:srgbClr val="00823B"/>
              </a:solidFill>
            </c:spPr>
            <c:extLst>
              <c:ext xmlns:c16="http://schemas.microsoft.com/office/drawing/2014/chart" uri="{C3380CC4-5D6E-409C-BE32-E72D297353CC}">
                <c16:uniqueId val="{00000007-A0D3-485F-80D9-B8C6DB6AA35B}"/>
              </c:ext>
            </c:extLst>
          </c:dPt>
          <c:dPt>
            <c:idx val="4"/>
            <c:bubble3D val="0"/>
            <c:spPr>
              <a:solidFill>
                <a:srgbClr val="28A7A1"/>
              </a:solidFill>
            </c:spPr>
            <c:extLst>
              <c:ext xmlns:c16="http://schemas.microsoft.com/office/drawing/2014/chart" uri="{C3380CC4-5D6E-409C-BE32-E72D297353CC}">
                <c16:uniqueId val="{00000009-A0D3-485F-80D9-B8C6DB6AA35B}"/>
              </c:ext>
            </c:extLst>
          </c:dPt>
          <c:dPt>
            <c:idx val="5"/>
            <c:bubble3D val="0"/>
            <c:spPr>
              <a:solidFill>
                <a:srgbClr val="30C2FF"/>
              </a:solidFill>
            </c:spPr>
            <c:extLst>
              <c:ext xmlns:c16="http://schemas.microsoft.com/office/drawing/2014/chart" uri="{C3380CC4-5D6E-409C-BE32-E72D297353CC}">
                <c16:uniqueId val="{0000000B-A0D3-485F-80D9-B8C6DB6AA35B}"/>
              </c:ext>
            </c:extLst>
          </c:dPt>
          <c:dPt>
            <c:idx val="6"/>
            <c:bubble3D val="0"/>
            <c:spPr>
              <a:solidFill>
                <a:srgbClr val="A295A5"/>
              </a:solidFill>
            </c:spPr>
            <c:extLst>
              <c:ext xmlns:c16="http://schemas.microsoft.com/office/drawing/2014/chart" uri="{C3380CC4-5D6E-409C-BE32-E72D297353CC}">
                <c16:uniqueId val="{0000000D-A0D3-485F-80D9-B8C6DB6AA35B}"/>
              </c:ext>
            </c:extLst>
          </c:dPt>
          <c:dLbls>
            <c:dLbl>
              <c:idx val="0"/>
              <c:layout>
                <c:manualLayout>
                  <c:x val="5.7307541868796004E-2"/>
                  <c:y val="-0.1400061253917059"/>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3-485F-80D9-B8C6DB6AA35B}"/>
                </c:ext>
              </c:extLst>
            </c:dLbl>
            <c:dLbl>
              <c:idx val="1"/>
              <c:layout>
                <c:manualLayout>
                  <c:x val="9.0664099206746701E-2"/>
                  <c:y val="4.42402746061588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D3-485F-80D9-B8C6DB6AA35B}"/>
                </c:ext>
              </c:extLst>
            </c:dLbl>
            <c:dLbl>
              <c:idx val="2"/>
              <c:layout>
                <c:manualLayout>
                  <c:x val="-0.10427026540356701"/>
                  <c:y val="0.1448626224105261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D3-485F-80D9-B8C6DB6AA35B}"/>
                </c:ext>
              </c:extLst>
            </c:dLbl>
            <c:dLbl>
              <c:idx val="3"/>
              <c:layout>
                <c:manualLayout>
                  <c:x val="-7.7287489923345887E-2"/>
                  <c:y val="5.819389022203766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D3-485F-80D9-B8C6DB6AA35B}"/>
                </c:ext>
              </c:extLst>
            </c:dLbl>
            <c:dLbl>
              <c:idx val="4"/>
              <c:layout>
                <c:manualLayout>
                  <c:x val="-5.7003900678772965E-2"/>
                  <c:y val="5.7819783146898342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D3-485F-80D9-B8C6DB6AA35B}"/>
                </c:ext>
              </c:extLst>
            </c:dLbl>
            <c:dLbl>
              <c:idx val="5"/>
              <c:layout>
                <c:manualLayout>
                  <c:x val="-5.5841209818596374E-2"/>
                  <c:y val="-0.14599806629791245"/>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0D3-485F-80D9-B8C6DB6AA35B}"/>
                </c:ext>
              </c:extLst>
            </c:dLbl>
            <c:dLbl>
              <c:idx val="6"/>
              <c:layout>
                <c:manualLayout>
                  <c:x val="-4.6425500732197117E-2"/>
                  <c:y val="-6.734260979497731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D3-485F-80D9-B8C6DB6AA35B}"/>
                </c:ext>
              </c:extLst>
            </c:dLbl>
            <c:numFmt formatCode="0.0%" sourceLinked="0"/>
            <c:spPr>
              <a:noFill/>
              <a:ln>
                <a:noFill/>
              </a:ln>
              <a:effectLst/>
            </c:spPr>
            <c:txPr>
              <a:bodyPr/>
              <a:lstStyle/>
              <a:p>
                <a:pPr>
                  <a:defRPr>
                    <a:solidFill>
                      <a:srgbClr val="5E5E5E"/>
                    </a:solidFill>
                  </a:defRPr>
                </a:pPr>
                <a:endParaRPr lang="he-IL"/>
              </a:p>
            </c:txPr>
            <c:dLblPos val="bestFit"/>
            <c:showLegendKey val="0"/>
            <c:showVal val="1"/>
            <c:showCatName val="1"/>
            <c:showSerName val="0"/>
            <c:showPercent val="0"/>
            <c:showBubbleSize val="0"/>
            <c:showLeaderLines val="1"/>
            <c:leaderLines>
              <c:spPr>
                <a:ln>
                  <a:solidFill>
                    <a:schemeClr val="bg1">
                      <a:lumMod val="50000"/>
                    </a:schemeClr>
                  </a:solidFill>
                </a:ln>
              </c:spPr>
            </c:leaderLines>
            <c:extLst>
              <c:ext xmlns:c15="http://schemas.microsoft.com/office/drawing/2012/chart" uri="{CE6537A1-D6FC-4f65-9D91-7224C49458BB}"/>
            </c:extLst>
          </c:dLbls>
          <c:cat>
            <c:strRef>
              <c:f>גיליון1!$A$2:$A$8</c:f>
              <c:strCache>
                <c:ptCount val="7"/>
                <c:pt idx="0">
                  <c:v>ת"א-יפו</c:v>
                </c:pt>
                <c:pt idx="1">
                  <c:v>ירושלים</c:v>
                </c:pt>
                <c:pt idx="2">
                  <c:v>חיפה</c:v>
                </c:pt>
                <c:pt idx="3">
                  <c:v>אילת</c:v>
                </c:pt>
                <c:pt idx="4">
                  <c:v>טבריה</c:v>
                </c:pt>
                <c:pt idx="5">
                  <c:v>ים המלח</c:v>
                </c:pt>
                <c:pt idx="6">
                  <c:v>אחר</c:v>
                </c:pt>
              </c:strCache>
            </c:strRef>
          </c:cat>
          <c:val>
            <c:numRef>
              <c:f>גיליון1!$C$2:$C$8</c:f>
              <c:numCache>
                <c:formatCode>0.00</c:formatCode>
                <c:ptCount val="7"/>
                <c:pt idx="0">
                  <c:v>0.31469999999999998</c:v>
                </c:pt>
                <c:pt idx="1">
                  <c:v>0.316</c:v>
                </c:pt>
                <c:pt idx="2">
                  <c:v>2.2000000000000002E-2</c:v>
                </c:pt>
                <c:pt idx="3">
                  <c:v>5.5999999999999994E-2</c:v>
                </c:pt>
                <c:pt idx="4">
                  <c:v>7.5999999999999998E-2</c:v>
                </c:pt>
                <c:pt idx="5">
                  <c:v>3.6000000000000004E-2</c:v>
                </c:pt>
                <c:pt idx="6">
                  <c:v>0.17929999999999993</c:v>
                </c:pt>
              </c:numCache>
            </c:numRef>
          </c:val>
          <c:extLst>
            <c:ext xmlns:c16="http://schemas.microsoft.com/office/drawing/2014/chart" uri="{C3380CC4-5D6E-409C-BE32-E72D297353CC}">
              <c16:uniqueId val="{0000000E-A0D3-485F-80D9-B8C6DB6AA35B}"/>
            </c:ext>
          </c:extLst>
        </c:ser>
        <c:dLbls>
          <c:dLblPos val="in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600">
          <a:solidFill>
            <a:schemeClr val="bg1">
              <a:lumMod val="65000"/>
            </a:schemeClr>
          </a:solidFill>
        </a:defRPr>
      </a:pPr>
      <a:endParaRPr lang="he-I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50213420292161E-2"/>
          <c:y val="0.1053996158510699"/>
          <c:w val="0.88885468861846817"/>
          <c:h val="0.79610133843910003"/>
        </c:manualLayout>
      </c:layout>
      <c:lineChart>
        <c:grouping val="standard"/>
        <c:varyColors val="0"/>
        <c:ser>
          <c:idx val="0"/>
          <c:order val="0"/>
          <c:tx>
            <c:strRef>
              <c:f>'מוסדות תרבות'!$B$2</c:f>
              <c:strCache>
                <c:ptCount val="1"/>
                <c:pt idx="0">
                  <c:v>ביקורים במוזיאונים</c:v>
                </c:pt>
              </c:strCache>
            </c:strRef>
          </c:tx>
          <c:spPr>
            <a:ln w="41275">
              <a:solidFill>
                <a:srgbClr val="1D7975"/>
              </a:solidFill>
            </a:ln>
          </c:spPr>
          <c:marker>
            <c:symbol val="square"/>
            <c:size val="5"/>
            <c:spPr>
              <a:solidFill>
                <a:srgbClr val="1D7975"/>
              </a:solidFill>
              <a:ln>
                <a:solidFill>
                  <a:srgbClr val="1D7975"/>
                </a:solidFill>
              </a:ln>
            </c:spPr>
          </c:marker>
          <c:dLbls>
            <c:dLbl>
              <c:idx val="5"/>
              <c:layout>
                <c:manualLayout>
                  <c:x val="-2.4441612968929379E-2"/>
                  <c:y val="-3.64452478295828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93-4D03-9AD3-2D5E52E5A513}"/>
                </c:ext>
              </c:extLst>
            </c:dLbl>
            <c:dLbl>
              <c:idx val="7"/>
              <c:layout>
                <c:manualLayout>
                  <c:x val="-2.8501609712579031E-2"/>
                  <c:y val="2.7697245675615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93-4D03-9AD3-2D5E52E5A513}"/>
                </c:ext>
              </c:extLst>
            </c:dLbl>
            <c:dLbl>
              <c:idx val="9"/>
              <c:layout>
                <c:manualLayout>
                  <c:x val="-1.4844415435322001E-3"/>
                  <c:y val="-3.862168628972711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79-4250-9E04-C0FB01E9D3B2}"/>
                </c:ext>
              </c:extLst>
            </c:dLbl>
            <c:dLbl>
              <c:idx val="10"/>
              <c:layout>
                <c:manualLayout>
                  <c:x val="-4.174073251120354E-3"/>
                  <c:y val="3.0124915305987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79-4250-9E04-C0FB01E9D3B2}"/>
                </c:ext>
              </c:extLst>
            </c:dLbl>
            <c:numFmt formatCode="#,##0" sourceLinked="0"/>
            <c:spPr>
              <a:noFill/>
              <a:ln>
                <a:noFill/>
              </a:ln>
              <a:effectLst/>
            </c:spPr>
            <c:txPr>
              <a:bodyPr/>
              <a:lstStyle/>
              <a:p>
                <a:pPr>
                  <a:defRPr b="1">
                    <a:solidFill>
                      <a:srgbClr val="1D7975"/>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'מוסדות תרבות'!$C$1:$W$1</c:f>
              <c:strCache>
                <c:ptCount val="11"/>
                <c:pt idx="0">
                  <c:v>2000</c:v>
                </c:pt>
                <c:pt idx="1">
                  <c:v>2002</c:v>
                </c:pt>
                <c:pt idx="2">
                  <c:v>2004</c:v>
                </c:pt>
                <c:pt idx="3">
                  <c:v>2006</c:v>
                </c:pt>
                <c:pt idx="4">
                  <c:v>2008</c:v>
                </c:pt>
                <c:pt idx="5">
                  <c:v>2010</c:v>
                </c:pt>
                <c:pt idx="6">
                  <c:v>2012</c:v>
                </c:pt>
                <c:pt idx="7">
                  <c:v>2014</c:v>
                </c:pt>
                <c:pt idx="8">
                  <c:v>2016</c:v>
                </c:pt>
                <c:pt idx="9">
                  <c:v>2018</c:v>
                </c:pt>
                <c:pt idx="10">
                  <c:v>*2020</c:v>
                </c:pt>
              </c:strCache>
            </c:strRef>
          </c:cat>
          <c:val>
            <c:numRef>
              <c:f>'מוסדות תרבות'!$C$2:$W$2</c:f>
              <c:numCache>
                <c:formatCode>General</c:formatCode>
                <c:ptCount val="11"/>
                <c:pt idx="0">
                  <c:v>1012.986</c:v>
                </c:pt>
                <c:pt idx="1">
                  <c:v>920.99400000000003</c:v>
                </c:pt>
                <c:pt idx="2">
                  <c:v>957.20399999999995</c:v>
                </c:pt>
                <c:pt idx="3">
                  <c:v>1123.2750000000001</c:v>
                </c:pt>
                <c:pt idx="4">
                  <c:v>1233.8019999999999</c:v>
                </c:pt>
                <c:pt idx="5">
                  <c:v>1442.3430000000001</c:v>
                </c:pt>
                <c:pt idx="6">
                  <c:v>1446.4490000000001</c:v>
                </c:pt>
                <c:pt idx="7">
                  <c:v>1538.038</c:v>
                </c:pt>
                <c:pt idx="8">
                  <c:v>1467.3109999999999</c:v>
                </c:pt>
                <c:pt idx="9" formatCode="0.0">
                  <c:v>2082.13</c:v>
                </c:pt>
                <c:pt idx="10">
                  <c:v>686.6</c:v>
                </c:pt>
              </c:numCache>
            </c:numRef>
          </c:val>
          <c:smooth val="0"/>
          <c:extLst>
            <c:ext xmlns:c16="http://schemas.microsoft.com/office/drawing/2014/chart" uri="{C3380CC4-5D6E-409C-BE32-E72D297353CC}">
              <c16:uniqueId val="{00000006-7093-4D03-9AD3-2D5E52E5A513}"/>
            </c:ext>
          </c:extLst>
        </c:ser>
        <c:ser>
          <c:idx val="1"/>
          <c:order val="1"/>
          <c:tx>
            <c:strRef>
              <c:f>'מוסדות תרבות'!$B$3</c:f>
              <c:strCache>
                <c:ptCount val="1"/>
                <c:pt idx="0">
                  <c:v>ביקורים בתיאטראות</c:v>
                </c:pt>
              </c:strCache>
            </c:strRef>
          </c:tx>
          <c:spPr>
            <a:ln w="41275">
              <a:solidFill>
                <a:srgbClr val="826300"/>
              </a:solidFill>
            </a:ln>
          </c:spPr>
          <c:marker>
            <c:symbol val="square"/>
            <c:size val="6"/>
            <c:spPr>
              <a:solidFill>
                <a:srgbClr val="826300"/>
              </a:solidFill>
              <a:ln w="0">
                <a:solidFill>
                  <a:srgbClr val="826300"/>
                </a:solidFill>
              </a:ln>
            </c:spPr>
          </c:marker>
          <c:dLbls>
            <c:dLbl>
              <c:idx val="5"/>
              <c:layout>
                <c:manualLayout>
                  <c:x val="-3.445496796652224E-2"/>
                  <c:y val="3.0139025906332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93-4D03-9AD3-2D5E52E5A513}"/>
                </c:ext>
              </c:extLst>
            </c:dLbl>
            <c:dLbl>
              <c:idx val="7"/>
              <c:layout>
                <c:manualLayout>
                  <c:x val="-3.4228135276193922E-2"/>
                  <c:y val="-4.46715997849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93-4D03-9AD3-2D5E52E5A513}"/>
                </c:ext>
              </c:extLst>
            </c:dLbl>
            <c:dLbl>
              <c:idx val="9"/>
              <c:layout>
                <c:manualLayout>
                  <c:x val="-5.6599845387549641E-2"/>
                  <c:y val="3.0124915305987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79-4250-9E04-C0FB01E9D3B2}"/>
                </c:ext>
              </c:extLst>
            </c:dLbl>
            <c:dLbl>
              <c:idx val="10"/>
              <c:layout>
                <c:manualLayout>
                  <c:x val="-4.9089453023739181E-3"/>
                  <c:y val="2.31730117738362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79-4250-9E04-C0FB01E9D3B2}"/>
                </c:ext>
              </c:extLst>
            </c:dLbl>
            <c:numFmt formatCode="#,##0" sourceLinked="0"/>
            <c:spPr>
              <a:noFill/>
              <a:ln>
                <a:noFill/>
              </a:ln>
              <a:effectLst/>
            </c:spPr>
            <c:txPr>
              <a:bodyPr/>
              <a:lstStyle/>
              <a:p>
                <a:pPr>
                  <a:defRPr b="1">
                    <a:solidFill>
                      <a:srgbClr val="826300"/>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'מוסדות תרבות'!$C$1:$W$1</c:f>
              <c:strCache>
                <c:ptCount val="11"/>
                <c:pt idx="0">
                  <c:v>2000</c:v>
                </c:pt>
                <c:pt idx="1">
                  <c:v>2002</c:v>
                </c:pt>
                <c:pt idx="2">
                  <c:v>2004</c:v>
                </c:pt>
                <c:pt idx="3">
                  <c:v>2006</c:v>
                </c:pt>
                <c:pt idx="4">
                  <c:v>2008</c:v>
                </c:pt>
                <c:pt idx="5">
                  <c:v>2010</c:v>
                </c:pt>
                <c:pt idx="6">
                  <c:v>2012</c:v>
                </c:pt>
                <c:pt idx="7">
                  <c:v>2014</c:v>
                </c:pt>
                <c:pt idx="8">
                  <c:v>2016</c:v>
                </c:pt>
                <c:pt idx="9">
                  <c:v>2018</c:v>
                </c:pt>
                <c:pt idx="10">
                  <c:v>*2020</c:v>
                </c:pt>
              </c:strCache>
            </c:strRef>
          </c:cat>
          <c:val>
            <c:numRef>
              <c:f>'מוסדות תרבות'!$C$3:$W$3</c:f>
              <c:numCache>
                <c:formatCode>General</c:formatCode>
                <c:ptCount val="11"/>
                <c:pt idx="0">
                  <c:v>1300.7139999999999</c:v>
                </c:pt>
                <c:pt idx="1">
                  <c:v>1298.6759999999999</c:v>
                </c:pt>
                <c:pt idx="2">
                  <c:v>1351.2139999999999</c:v>
                </c:pt>
                <c:pt idx="3">
                  <c:v>1409.05</c:v>
                </c:pt>
                <c:pt idx="4">
                  <c:v>1544.89</c:v>
                </c:pt>
                <c:pt idx="5">
                  <c:v>1131.933</c:v>
                </c:pt>
                <c:pt idx="6">
                  <c:v>1574.3620000000001</c:v>
                </c:pt>
                <c:pt idx="7">
                  <c:v>1541.222</c:v>
                </c:pt>
                <c:pt idx="8">
                  <c:v>1717.3920000000001</c:v>
                </c:pt>
                <c:pt idx="9" formatCode="0.0">
                  <c:v>1658.84</c:v>
                </c:pt>
                <c:pt idx="10">
                  <c:v>298.10000000000002</c:v>
                </c:pt>
              </c:numCache>
            </c:numRef>
          </c:val>
          <c:smooth val="0"/>
          <c:extLst>
            <c:ext xmlns:c16="http://schemas.microsoft.com/office/drawing/2014/chart" uri="{C3380CC4-5D6E-409C-BE32-E72D297353CC}">
              <c16:uniqueId val="{0000000E-7093-4D03-9AD3-2D5E52E5A513}"/>
            </c:ext>
          </c:extLst>
        </c:ser>
        <c:ser>
          <c:idx val="2"/>
          <c:order val="2"/>
          <c:tx>
            <c:strRef>
              <c:f>'מוסדות תרבות'!$B$4</c:f>
              <c:strCache>
                <c:ptCount val="1"/>
                <c:pt idx="0">
                  <c:v>ביקורים באופרה ובתזמורת</c:v>
                </c:pt>
              </c:strCache>
            </c:strRef>
          </c:tx>
          <c:spPr>
            <a:ln w="41275">
              <a:solidFill>
                <a:srgbClr val="92D050"/>
              </a:solidFill>
            </a:ln>
          </c:spPr>
          <c:marker>
            <c:symbol val="square"/>
            <c:size val="5"/>
            <c:spPr>
              <a:solidFill>
                <a:srgbClr val="92D050"/>
              </a:solidFill>
              <a:ln>
                <a:solidFill>
                  <a:srgbClr val="92D050"/>
                </a:solidFill>
              </a:ln>
            </c:spPr>
          </c:marker>
          <c:dLbls>
            <c:dLbl>
              <c:idx val="10"/>
              <c:layout>
                <c:manualLayout>
                  <c:x val="-4.174073251120354E-3"/>
                  <c:y val="5.407036080561796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79-4250-9E04-C0FB01E9D3B2}"/>
                </c:ext>
              </c:extLst>
            </c:dLbl>
            <c:numFmt formatCode="#,##0" sourceLinked="0"/>
            <c:spPr>
              <a:noFill/>
              <a:ln>
                <a:noFill/>
              </a:ln>
              <a:effectLst/>
            </c:spPr>
            <c:txPr>
              <a:bodyPr/>
              <a:lstStyle/>
              <a:p>
                <a:pPr>
                  <a:defRPr b="1">
                    <a:solidFill>
                      <a:srgbClr val="92D050"/>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'מוסדות תרבות'!$C$1:$W$1</c:f>
              <c:strCache>
                <c:ptCount val="11"/>
                <c:pt idx="0">
                  <c:v>2000</c:v>
                </c:pt>
                <c:pt idx="1">
                  <c:v>2002</c:v>
                </c:pt>
                <c:pt idx="2">
                  <c:v>2004</c:v>
                </c:pt>
                <c:pt idx="3">
                  <c:v>2006</c:v>
                </c:pt>
                <c:pt idx="4">
                  <c:v>2008</c:v>
                </c:pt>
                <c:pt idx="5">
                  <c:v>2010</c:v>
                </c:pt>
                <c:pt idx="6">
                  <c:v>2012</c:v>
                </c:pt>
                <c:pt idx="7">
                  <c:v>2014</c:v>
                </c:pt>
                <c:pt idx="8">
                  <c:v>2016</c:v>
                </c:pt>
                <c:pt idx="9">
                  <c:v>2018</c:v>
                </c:pt>
                <c:pt idx="10">
                  <c:v>*2020</c:v>
                </c:pt>
              </c:strCache>
            </c:strRef>
          </c:cat>
          <c:val>
            <c:numRef>
              <c:f>'מוסדות תרבות'!$C$4:$W$4</c:f>
              <c:numCache>
                <c:formatCode>General</c:formatCode>
                <c:ptCount val="11"/>
                <c:pt idx="0">
                  <c:v>480.00099999999998</c:v>
                </c:pt>
                <c:pt idx="1">
                  <c:v>455.93400000000003</c:v>
                </c:pt>
                <c:pt idx="2">
                  <c:v>567.96199999999999</c:v>
                </c:pt>
                <c:pt idx="3">
                  <c:v>543.09299999999996</c:v>
                </c:pt>
                <c:pt idx="4">
                  <c:v>609.16700000000003</c:v>
                </c:pt>
                <c:pt idx="5">
                  <c:v>421.24299999999999</c:v>
                </c:pt>
                <c:pt idx="6">
                  <c:v>383.99099999999999</c:v>
                </c:pt>
                <c:pt idx="7">
                  <c:v>381.77</c:v>
                </c:pt>
                <c:pt idx="8">
                  <c:v>384.48200000000003</c:v>
                </c:pt>
                <c:pt idx="9" formatCode="0.0">
                  <c:v>464.5</c:v>
                </c:pt>
                <c:pt idx="10">
                  <c:v>127.5</c:v>
                </c:pt>
              </c:numCache>
            </c:numRef>
          </c:val>
          <c:smooth val="0"/>
          <c:extLst>
            <c:ext xmlns:c16="http://schemas.microsoft.com/office/drawing/2014/chart" uri="{C3380CC4-5D6E-409C-BE32-E72D297353CC}">
              <c16:uniqueId val="{0000000F-7093-4D03-9AD3-2D5E52E5A513}"/>
            </c:ext>
          </c:extLst>
        </c:ser>
        <c:dLbls>
          <c:showLegendKey val="0"/>
          <c:showVal val="0"/>
          <c:showCatName val="0"/>
          <c:showSerName val="0"/>
          <c:showPercent val="0"/>
          <c:showBubbleSize val="0"/>
        </c:dLbls>
        <c:marker val="1"/>
        <c:smooth val="0"/>
        <c:axId val="160006144"/>
        <c:axId val="160007680"/>
      </c:lineChart>
      <c:catAx>
        <c:axId val="160006144"/>
        <c:scaling>
          <c:orientation val="minMax"/>
        </c:scaling>
        <c:delete val="0"/>
        <c:axPos val="b"/>
        <c:numFmt formatCode="General" sourceLinked="1"/>
        <c:majorTickMark val="out"/>
        <c:minorTickMark val="none"/>
        <c:tickLblPos val="nextTo"/>
        <c:crossAx val="160007680"/>
        <c:crosses val="autoZero"/>
        <c:auto val="1"/>
        <c:lblAlgn val="ctr"/>
        <c:lblOffset val="100"/>
        <c:noMultiLvlLbl val="0"/>
      </c:catAx>
      <c:valAx>
        <c:axId val="160007680"/>
        <c:scaling>
          <c:orientation val="minMax"/>
          <c:max val="2800"/>
        </c:scaling>
        <c:delete val="0"/>
        <c:axPos val="l"/>
        <c:majorGridlines/>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ביקורים (אלפים)</a:t>
                </a:r>
              </a:p>
            </c:rich>
          </c:tx>
          <c:layout>
            <c:manualLayout>
              <c:xMode val="edge"/>
              <c:yMode val="edge"/>
              <c:x val="1.6167185127578417E-2"/>
              <c:y val="8.3201451932118278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60006144"/>
        <c:crosses val="autoZero"/>
        <c:crossBetween val="between"/>
        <c:majorUnit val="700"/>
      </c:valAx>
    </c:plotArea>
    <c:plotVisOnly val="1"/>
    <c:dispBlanksAs val="gap"/>
    <c:showDLblsOverMax val="0"/>
  </c:chart>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16857816445172E-2"/>
          <c:y val="8.9368835409843556E-2"/>
          <c:w val="0.93109901759040381"/>
          <c:h val="0.71131244362679102"/>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5"/>
              <c:layout>
                <c:manualLayout>
                  <c:x val="-3.4942489640198859E-2"/>
                  <c:y val="-6.0757608853253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50-4ADF-8FD4-6807D682EAD0}"/>
                </c:ext>
              </c:extLst>
            </c:dLbl>
            <c:dLbl>
              <c:idx val="6"/>
              <c:layout>
                <c:manualLayout>
                  <c:x val="-3.7822259258629386E-2"/>
                  <c:y val="-5.178967873626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50-4ADF-8FD4-6807D682EAD0}"/>
                </c:ext>
              </c:extLst>
            </c:dLbl>
            <c:dLbl>
              <c:idx val="10"/>
              <c:layout>
                <c:manualLayout>
                  <c:x val="-4.2141913686275123E-2"/>
                  <c:y val="-3.3853818502275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50-4ADF-8FD4-6807D682EAD0}"/>
                </c:ext>
              </c:extLst>
            </c:dLbl>
            <c:dLbl>
              <c:idx val="12"/>
              <c:layout>
                <c:manualLayout>
                  <c:x val="-1.4784102311185184E-2"/>
                  <c:y val="-2.1896578346285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50-4ADF-8FD4-6807D682EAD0}"/>
                </c:ext>
              </c:extLst>
            </c:dLbl>
            <c:dLbl>
              <c:idx val="13"/>
              <c:layout>
                <c:manualLayout>
                  <c:x val="-2.8157763520885986E-2"/>
                  <c:y val="8.08140541713211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50-4ADF-8FD4-6807D682EAD0}"/>
                </c:ext>
              </c:extLst>
            </c:dLbl>
            <c:dLbl>
              <c:idx val="15"/>
              <c:layout>
                <c:manualLayout>
                  <c:x val="-1.7847319062488761E-2"/>
                  <c:y val="-4.4560364694441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50-4ADF-8FD4-6807D682EAD0}"/>
                </c:ext>
              </c:extLst>
            </c:dLbl>
            <c:dLbl>
              <c:idx val="17"/>
              <c:layout>
                <c:manualLayout>
                  <c:x val="-2.5457163426925847E-2"/>
                  <c:y val="1.6964452160682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50-4ADF-8FD4-6807D682EAD0}"/>
                </c:ext>
              </c:extLst>
            </c:dLbl>
            <c:dLbl>
              <c:idx val="21"/>
              <c:layout>
                <c:manualLayout>
                  <c:x val="-2.8336986838243122E-2"/>
                  <c:y val="1.6964457325764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50-4ADF-8FD4-6807D682EAD0}"/>
                </c:ext>
              </c:extLst>
            </c:dLbl>
            <c:dLbl>
              <c:idx val="23"/>
              <c:layout>
                <c:manualLayout>
                  <c:x val="-3.2921068270671837E-2"/>
                  <c:y val="-5.96655730654391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98-484C-9416-6952CCFA6355}"/>
                </c:ext>
              </c:extLst>
            </c:dLbl>
            <c:dLbl>
              <c:idx val="25"/>
              <c:layout>
                <c:manualLayout>
                  <c:x val="-3.6790757526799432E-4"/>
                  <c:y val="-3.0864508463278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F50-4ADF-8FD4-6807D682EAD0}"/>
                </c:ext>
              </c:extLst>
            </c:dLbl>
            <c:dLbl>
              <c:idx val="26"/>
              <c:layout>
                <c:manualLayout>
                  <c:x val="-2.0620888916794446E-2"/>
                  <c:y val="-6.1402553089455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F50-4ADF-8FD4-6807D682EAD0}"/>
                </c:ext>
              </c:extLst>
            </c:dLbl>
            <c:dLbl>
              <c:idx val="28"/>
              <c:layout>
                <c:manualLayout>
                  <c:x val="-2.9872491511520684E-2"/>
                  <c:y val="-8.0812864784835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F50-4ADF-8FD4-6807D682EAD0}"/>
                </c:ext>
              </c:extLst>
            </c:dLbl>
            <c:dLbl>
              <c:idx val="30"/>
              <c:layout>
                <c:manualLayout>
                  <c:x val="-2.8099582999686446E-2"/>
                  <c:y val="1.2839427115347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5B-4C1F-AB32-1C1327E082AF}"/>
                </c:ext>
              </c:extLst>
            </c:dLbl>
            <c:numFmt formatCode="#,##0" sourceLinked="0"/>
            <c:spPr>
              <a:noFill/>
              <a:ln>
                <a:noFill/>
              </a:ln>
              <a:effectLst/>
            </c:spPr>
            <c:txPr>
              <a:bodyPr/>
              <a:lstStyle/>
              <a:p>
                <a:pPr>
                  <a:defRPr sz="1000">
                    <a:solidFill>
                      <a:srgbClr val="157BB6"/>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גיליון1!$A$2:$A$34</c:f>
              <c:strCach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strCache>
            </c:strRef>
          </c:cat>
          <c:val>
            <c:numRef>
              <c:f>גיליון1!$B$2:$B$34</c:f>
              <c:numCache>
                <c:formatCode>General</c:formatCode>
                <c:ptCount val="33"/>
                <c:pt idx="0">
                  <c:v>176</c:v>
                </c:pt>
                <c:pt idx="1">
                  <c:v>246</c:v>
                </c:pt>
                <c:pt idx="2">
                  <c:v>280</c:v>
                </c:pt>
                <c:pt idx="3">
                  <c:v>409</c:v>
                </c:pt>
                <c:pt idx="4">
                  <c:v>304</c:v>
                </c:pt>
                <c:pt idx="5">
                  <c:v>321</c:v>
                </c:pt>
                <c:pt idx="6">
                  <c:v>461</c:v>
                </c:pt>
                <c:pt idx="7">
                  <c:v>617</c:v>
                </c:pt>
                <c:pt idx="8">
                  <c:v>674</c:v>
                </c:pt>
                <c:pt idx="9">
                  <c:v>679</c:v>
                </c:pt>
                <c:pt idx="10">
                  <c:v>810.1</c:v>
                </c:pt>
                <c:pt idx="11">
                  <c:v>813.6</c:v>
                </c:pt>
                <c:pt idx="12">
                  <c:v>802.5</c:v>
                </c:pt>
                <c:pt idx="13">
                  <c:v>317.3</c:v>
                </c:pt>
                <c:pt idx="14">
                  <c:v>550</c:v>
                </c:pt>
                <c:pt idx="15">
                  <c:v>427.3</c:v>
                </c:pt>
                <c:pt idx="16">
                  <c:v>466.9</c:v>
                </c:pt>
                <c:pt idx="17">
                  <c:v>338.7</c:v>
                </c:pt>
                <c:pt idx="18">
                  <c:v>558.20000000000005</c:v>
                </c:pt>
                <c:pt idx="19">
                  <c:v>505.4</c:v>
                </c:pt>
                <c:pt idx="20">
                  <c:v>404.5</c:v>
                </c:pt>
                <c:pt idx="21">
                  <c:v>379</c:v>
                </c:pt>
                <c:pt idx="22">
                  <c:v>612.9</c:v>
                </c:pt>
                <c:pt idx="23">
                  <c:v>670.5</c:v>
                </c:pt>
                <c:pt idx="24">
                  <c:v>850.3</c:v>
                </c:pt>
                <c:pt idx="25">
                  <c:v>726.2</c:v>
                </c:pt>
                <c:pt idx="26" formatCode="0.0">
                  <c:v>534.4</c:v>
                </c:pt>
                <c:pt idx="27" formatCode="0">
                  <c:v>671.6</c:v>
                </c:pt>
                <c:pt idx="28" formatCode="0">
                  <c:v>531.79999999999995</c:v>
                </c:pt>
                <c:pt idx="29" formatCode="0">
                  <c:v>766.9</c:v>
                </c:pt>
                <c:pt idx="30" formatCode="0.0">
                  <c:v>638.16800000000001</c:v>
                </c:pt>
                <c:pt idx="31" formatCode="0.0">
                  <c:v>780.947</c:v>
                </c:pt>
                <c:pt idx="32" formatCode="0.0">
                  <c:v>710.01300000000003</c:v>
                </c:pt>
              </c:numCache>
            </c:numRef>
          </c:val>
          <c:smooth val="0"/>
          <c:extLst>
            <c:ext xmlns:c16="http://schemas.microsoft.com/office/drawing/2014/chart" uri="{C3380CC4-5D6E-409C-BE32-E72D297353CC}">
              <c16:uniqueId val="{0000000B-BF50-4ADF-8FD4-6807D682EAD0}"/>
            </c:ext>
          </c:extLst>
        </c:ser>
        <c:ser>
          <c:idx val="1"/>
          <c:order val="1"/>
          <c:tx>
            <c:strRef>
              <c:f>גיליון1!$C$1</c:f>
              <c:strCache>
                <c:ptCount val="1"/>
                <c:pt idx="0">
                  <c:v>למגורים</c:v>
                </c:pt>
              </c:strCache>
            </c:strRef>
          </c:tx>
          <c:spPr>
            <a:ln>
              <a:solidFill>
                <a:srgbClr val="D14441"/>
              </a:solidFill>
            </a:ln>
          </c:spPr>
          <c:marker>
            <c:symbol val="triangle"/>
            <c:size val="10"/>
            <c:spPr>
              <a:solidFill>
                <a:srgbClr val="D14441"/>
              </a:solidFill>
              <a:ln>
                <a:noFill/>
              </a:ln>
            </c:spPr>
          </c:marker>
          <c:dLbls>
            <c:dLbl>
              <c:idx val="0"/>
              <c:layout>
                <c:manualLayout>
                  <c:x val="-2.6897102183476147E-2"/>
                  <c:y val="1.99538613194387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F50-4ADF-8FD4-6807D682EAD0}"/>
                </c:ext>
              </c:extLst>
            </c:dLbl>
            <c:dLbl>
              <c:idx val="1"/>
              <c:layout>
                <c:manualLayout>
                  <c:x val="-1.969762419006478E-2"/>
                  <c:y val="4.087893247266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F50-4ADF-8FD4-6807D682EAD0}"/>
                </c:ext>
              </c:extLst>
            </c:dLbl>
            <c:dLbl>
              <c:idx val="4"/>
              <c:layout>
                <c:manualLayout>
                  <c:x val="-2.5457163426925871E-2"/>
                  <c:y val="2.2943072238677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F50-4ADF-8FD4-6807D682EAD0}"/>
                </c:ext>
              </c:extLst>
            </c:dLbl>
            <c:dLbl>
              <c:idx val="5"/>
              <c:layout>
                <c:manualLayout>
                  <c:x val="-2.2417778845813606E-2"/>
                  <c:y val="5.2677451706151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F50-4ADF-8FD4-6807D682EAD0}"/>
                </c:ext>
              </c:extLst>
            </c:dLbl>
            <c:dLbl>
              <c:idx val="6"/>
              <c:layout>
                <c:manualLayout>
                  <c:x val="-2.257739380849532E-2"/>
                  <c:y val="2.2943072238677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F50-4ADF-8FD4-6807D682EAD0}"/>
                </c:ext>
              </c:extLst>
            </c:dLbl>
            <c:dLbl>
              <c:idx val="13"/>
              <c:layout>
                <c:manualLayout>
                  <c:x val="-2.7743065594122551E-2"/>
                  <c:y val="2.2943072238677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F50-4ADF-8FD4-6807D682EAD0}"/>
                </c:ext>
              </c:extLst>
            </c:dLbl>
            <c:dLbl>
              <c:idx val="14"/>
              <c:layout>
                <c:manualLayout>
                  <c:x val="-3.1216651232007904E-2"/>
                  <c:y val="-2.5044435479113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F50-4ADF-8FD4-6807D682EAD0}"/>
                </c:ext>
              </c:extLst>
            </c:dLbl>
            <c:dLbl>
              <c:idx val="15"/>
              <c:layout>
                <c:manualLayout>
                  <c:x val="-2.5457163426925847E-2"/>
                  <c:y val="2.29430722386777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F50-4ADF-8FD4-6807D682EAD0}"/>
                </c:ext>
              </c:extLst>
            </c:dLbl>
            <c:dLbl>
              <c:idx val="16"/>
              <c:layout>
                <c:manualLayout>
                  <c:x val="-3.5802490762424331E-2"/>
                  <c:y val="-1.8939076769664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F50-4ADF-8FD4-6807D682EAD0}"/>
                </c:ext>
              </c:extLst>
            </c:dLbl>
            <c:dLbl>
              <c:idx val="17"/>
              <c:layout>
                <c:manualLayout>
                  <c:x val="-3.206272002176834E-2"/>
                  <c:y val="2.2943072238677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F50-4ADF-8FD4-6807D682EAD0}"/>
                </c:ext>
              </c:extLst>
            </c:dLbl>
            <c:dLbl>
              <c:idx val="18"/>
              <c:layout>
                <c:manualLayout>
                  <c:x val="-1.9697624190064794E-2"/>
                  <c:y val="-2.48858883852829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F50-4ADF-8FD4-6807D682EAD0}"/>
                </c:ext>
              </c:extLst>
            </c:dLbl>
            <c:dLbl>
              <c:idx val="19"/>
              <c:layout>
                <c:manualLayout>
                  <c:x val="-4.6461568113920965E-2"/>
                  <c:y val="1.6964452160682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F50-4ADF-8FD4-6807D682EAD0}"/>
                </c:ext>
              </c:extLst>
            </c:dLbl>
            <c:dLbl>
              <c:idx val="20"/>
              <c:layout>
                <c:manualLayout>
                  <c:x val="-4.0702000494018807E-2"/>
                  <c:y val="3.5059069690435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F50-4ADF-8FD4-6807D682EAD0}"/>
                </c:ext>
              </c:extLst>
            </c:dLbl>
            <c:dLbl>
              <c:idx val="21"/>
              <c:layout>
                <c:manualLayout>
                  <c:x val="-2.1983526357261602E-2"/>
                  <c:y val="2.89216923166729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F50-4ADF-8FD4-6807D682EAD0}"/>
                </c:ext>
              </c:extLst>
            </c:dLbl>
            <c:dLbl>
              <c:idx val="22"/>
              <c:layout>
                <c:manualLayout>
                  <c:x val="-1.6223987120400553E-2"/>
                  <c:y val="2.2943072238677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F50-4ADF-8FD4-6807D682EAD0}"/>
                </c:ext>
              </c:extLst>
            </c:dLbl>
            <c:dLbl>
              <c:idx val="24"/>
              <c:layout>
                <c:manualLayout>
                  <c:x val="-2.3423411166476761E-2"/>
                  <c:y val="-2.48858883852829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F50-4ADF-8FD4-6807D682EAD0}"/>
                </c:ext>
              </c:extLst>
            </c:dLbl>
            <c:dLbl>
              <c:idx val="25"/>
              <c:layout>
                <c:manualLayout>
                  <c:x val="-9.6013106353065505E-3"/>
                  <c:y val="-4.880036869726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F50-4ADF-8FD4-6807D682EAD0}"/>
                </c:ext>
              </c:extLst>
            </c:dLbl>
            <c:dLbl>
              <c:idx val="30"/>
              <c:layout>
                <c:manualLayout>
                  <c:x val="-1.3476061896489068E-2"/>
                  <c:y val="2.5368900112468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5B-4C1F-AB32-1C1327E082AF}"/>
                </c:ext>
              </c:extLst>
            </c:dLbl>
            <c:dLbl>
              <c:idx val="31"/>
              <c:layout>
                <c:manualLayout>
                  <c:x val="-1.9436030853955476E-2"/>
                  <c:y val="-4.7135862191021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E6-4746-B564-9C605F9979FE}"/>
                </c:ext>
              </c:extLst>
            </c:dLbl>
            <c:dLbl>
              <c:idx val="32"/>
              <c:layout>
                <c:manualLayout>
                  <c:x val="-4.0640747804810444E-3"/>
                  <c:y val="2.990070050106473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2564680664806826E-2"/>
                      <c:h val="5.1236866794422638E-2"/>
                    </c:manualLayout>
                  </c15:layout>
                </c:ext>
                <c:ext xmlns:c16="http://schemas.microsoft.com/office/drawing/2014/chart" uri="{C3380CC4-5D6E-409C-BE32-E72D297353CC}">
                  <c16:uniqueId val="{00000000-FB4B-4278-AEA2-7182E94042EA}"/>
                </c:ext>
              </c:extLst>
            </c:dLbl>
            <c:numFmt formatCode="#,##0" sourceLinked="0"/>
            <c:spPr>
              <a:noFill/>
              <a:ln>
                <a:noFill/>
              </a:ln>
              <a:effectLst/>
            </c:spPr>
            <c:txPr>
              <a:bodyPr/>
              <a:lstStyle/>
              <a:p>
                <a:pPr>
                  <a:defRPr sz="1000">
                    <a:solidFill>
                      <a:srgbClr val="D14441"/>
                    </a:solidFill>
                    <a:latin typeface="Blender" panose="02020003050405020304" pitchFamily="18" charset="-79"/>
                    <a:cs typeface="Blender" panose="02020003050405020304" pitchFamily="18" charset="-79"/>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גיליון1!$A$2:$A$34</c:f>
              <c:strCach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strCache>
            </c:strRef>
          </c:cat>
          <c:val>
            <c:numRef>
              <c:f>גיליון1!$C$2:$C$34</c:f>
              <c:numCache>
                <c:formatCode>General</c:formatCode>
                <c:ptCount val="33"/>
                <c:pt idx="0">
                  <c:v>127</c:v>
                </c:pt>
                <c:pt idx="1">
                  <c:v>197</c:v>
                </c:pt>
                <c:pt idx="2">
                  <c:v>156</c:v>
                </c:pt>
                <c:pt idx="3">
                  <c:v>194</c:v>
                </c:pt>
                <c:pt idx="4">
                  <c:v>130</c:v>
                </c:pt>
                <c:pt idx="5">
                  <c:v>143</c:v>
                </c:pt>
                <c:pt idx="6">
                  <c:v>175</c:v>
                </c:pt>
                <c:pt idx="7">
                  <c:v>327</c:v>
                </c:pt>
                <c:pt idx="8">
                  <c:v>346</c:v>
                </c:pt>
                <c:pt idx="9">
                  <c:v>360</c:v>
                </c:pt>
                <c:pt idx="10">
                  <c:v>420.3</c:v>
                </c:pt>
                <c:pt idx="11">
                  <c:v>501.2</c:v>
                </c:pt>
                <c:pt idx="12">
                  <c:v>415.7</c:v>
                </c:pt>
                <c:pt idx="13">
                  <c:v>236.4</c:v>
                </c:pt>
                <c:pt idx="14">
                  <c:v>364</c:v>
                </c:pt>
                <c:pt idx="15">
                  <c:v>387.2</c:v>
                </c:pt>
                <c:pt idx="16">
                  <c:v>403.3</c:v>
                </c:pt>
                <c:pt idx="17">
                  <c:v>216.9</c:v>
                </c:pt>
                <c:pt idx="18">
                  <c:v>411.7</c:v>
                </c:pt>
                <c:pt idx="19">
                  <c:v>317.89999999999998</c:v>
                </c:pt>
                <c:pt idx="20">
                  <c:v>297.39999999999998</c:v>
                </c:pt>
                <c:pt idx="21">
                  <c:v>288.10000000000002</c:v>
                </c:pt>
                <c:pt idx="22">
                  <c:v>431.1</c:v>
                </c:pt>
                <c:pt idx="23">
                  <c:v>482.3</c:v>
                </c:pt>
                <c:pt idx="24">
                  <c:v>500</c:v>
                </c:pt>
                <c:pt idx="25">
                  <c:v>433.3</c:v>
                </c:pt>
                <c:pt idx="26" formatCode="0.0">
                  <c:v>370.4</c:v>
                </c:pt>
                <c:pt idx="27" formatCode="0">
                  <c:v>407</c:v>
                </c:pt>
                <c:pt idx="28" formatCode="0">
                  <c:v>297.3</c:v>
                </c:pt>
                <c:pt idx="29" formatCode="0">
                  <c:v>435.6</c:v>
                </c:pt>
                <c:pt idx="30" formatCode="0.0">
                  <c:v>428.36200000000002</c:v>
                </c:pt>
                <c:pt idx="31" formatCode="0.0">
                  <c:v>634.54700000000003</c:v>
                </c:pt>
                <c:pt idx="32" formatCode="0.0">
                  <c:v>470.00900000000001</c:v>
                </c:pt>
              </c:numCache>
            </c:numRef>
          </c:val>
          <c:smooth val="0"/>
          <c:extLst>
            <c:ext xmlns:c16="http://schemas.microsoft.com/office/drawing/2014/chart" uri="{C3380CC4-5D6E-409C-BE32-E72D297353CC}">
              <c16:uniqueId val="{0000001D-BF50-4ADF-8FD4-6807D682EAD0}"/>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w="25400">
                <a:solidFill>
                  <a:srgbClr val="002060"/>
                </a:solidFill>
              </a:ln>
            </c:spPr>
          </c:marker>
          <c:dLbls>
            <c:dLbl>
              <c:idx val="0"/>
              <c:layout>
                <c:manualLayout>
                  <c:x val="-2.7656672505569631E-2"/>
                  <c:y val="1.2928883608036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F50-4ADF-8FD4-6807D682EAD0}"/>
                </c:ext>
              </c:extLst>
            </c:dLbl>
            <c:dLbl>
              <c:idx val="1"/>
              <c:layout>
                <c:manualLayout>
                  <c:x val="-2.1897133268708582E-2"/>
                  <c:y val="2.7875433803023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F50-4ADF-8FD4-6807D682EAD0}"/>
                </c:ext>
              </c:extLst>
            </c:dLbl>
            <c:dLbl>
              <c:idx val="2"/>
              <c:layout>
                <c:manualLayout>
                  <c:x val="-2.6303180784907287E-2"/>
                  <c:y val="3.6843363920016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F50-4ADF-8FD4-6807D682EAD0}"/>
                </c:ext>
              </c:extLst>
            </c:dLbl>
            <c:dLbl>
              <c:idx val="4"/>
              <c:layout>
                <c:manualLayout>
                  <c:x val="-3.206272002176834E-2"/>
                  <c:y val="-2.5932146898932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F50-4ADF-8FD4-6807D682EAD0}"/>
                </c:ext>
              </c:extLst>
            </c:dLbl>
            <c:dLbl>
              <c:idx val="5"/>
              <c:layout>
                <c:manualLayout>
                  <c:x val="-2.7743065594122551E-2"/>
                  <c:y val="-3.7889387054922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F50-4ADF-8FD4-6807D682EAD0}"/>
                </c:ext>
              </c:extLst>
            </c:dLbl>
            <c:dLbl>
              <c:idx val="6"/>
              <c:layout>
                <c:manualLayout>
                  <c:x val="-3.7822259258629386E-2"/>
                  <c:y val="-1.99535268209370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F50-4ADF-8FD4-6807D682EAD0}"/>
                </c:ext>
              </c:extLst>
            </c:dLbl>
            <c:dLbl>
              <c:idx val="9"/>
              <c:layout>
                <c:manualLayout>
                  <c:x val="-2.4863295975692076E-2"/>
                  <c:y val="3.9832673959013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F50-4ADF-8FD4-6807D682EAD0}"/>
                </c:ext>
              </c:extLst>
            </c:dLbl>
            <c:dLbl>
              <c:idx val="14"/>
              <c:layout>
                <c:manualLayout>
                  <c:x val="-2.4017278617710584E-2"/>
                  <c:y val="-3.1910766976927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F50-4ADF-8FD4-6807D682EAD0}"/>
                </c:ext>
              </c:extLst>
            </c:dLbl>
            <c:dLbl>
              <c:idx val="15"/>
              <c:layout>
                <c:manualLayout>
                  <c:x val="-2.5370770338372931E-2"/>
                  <c:y val="2.189681372502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F50-4ADF-8FD4-6807D682EAD0}"/>
                </c:ext>
              </c:extLst>
            </c:dLbl>
            <c:dLbl>
              <c:idx val="16"/>
              <c:layout>
                <c:manualLayout>
                  <c:x val="-2.1051115910727142E-2"/>
                  <c:y val="2.4886123764026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F50-4ADF-8FD4-6807D682EAD0}"/>
                </c:ext>
              </c:extLst>
            </c:dLbl>
            <c:dLbl>
              <c:idx val="23"/>
              <c:layout>
                <c:manualLayout>
                  <c:x val="-1.9697624190064794E-2"/>
                  <c:y val="3.6843363920016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F50-4ADF-8FD4-6807D682EAD0}"/>
                </c:ext>
              </c:extLst>
            </c:dLbl>
            <c:dLbl>
              <c:idx val="24"/>
              <c:layout>
                <c:manualLayout>
                  <c:x val="-2.9776817854571529E-2"/>
                  <c:y val="-2.2942836859934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F50-4ADF-8FD4-6807D682EAD0}"/>
                </c:ext>
              </c:extLst>
            </c:dLbl>
            <c:dLbl>
              <c:idx val="25"/>
              <c:layout>
                <c:manualLayout>
                  <c:x val="-8.6393088552915772E-3"/>
                  <c:y val="-2.8921456937929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BF50-4ADF-8FD4-6807D682EAD0}"/>
                </c:ext>
              </c:extLst>
            </c:dLbl>
            <c:dLbl>
              <c:idx val="30"/>
              <c:layout>
                <c:manualLayout>
                  <c:x val="-3.0018990685006106E-2"/>
                  <c:y val="3.35411746571236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E6-4746-B564-9C605F9979FE}"/>
                </c:ext>
              </c:extLst>
            </c:dLbl>
            <c:numFmt formatCode="#,##0" sourceLinked="0"/>
            <c:spPr>
              <a:noFill/>
              <a:ln>
                <a:noFill/>
              </a:ln>
              <a:effectLst/>
            </c:spPr>
            <c:txPr>
              <a:bodyPr/>
              <a:lstStyle/>
              <a:p>
                <a:pPr>
                  <a:defRPr sz="1000">
                    <a:solidFill>
                      <a:srgbClr val="002060"/>
                    </a:solidFill>
                    <a:latin typeface="Blender" panose="02020003050405020304" pitchFamily="18" charset="-79"/>
                    <a:cs typeface="Blender" panose="02020003050405020304" pitchFamily="18" charset="-79"/>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גיליון1!$A$2:$A$34</c:f>
              <c:strCach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strCache>
            </c:strRef>
          </c:cat>
          <c:val>
            <c:numRef>
              <c:f>גיליון1!$D$2:$D$34</c:f>
              <c:numCache>
                <c:formatCode>General</c:formatCode>
                <c:ptCount val="33"/>
                <c:pt idx="0">
                  <c:v>49</c:v>
                </c:pt>
                <c:pt idx="1">
                  <c:v>49</c:v>
                </c:pt>
                <c:pt idx="2">
                  <c:v>124</c:v>
                </c:pt>
                <c:pt idx="3">
                  <c:v>215</c:v>
                </c:pt>
                <c:pt idx="4">
                  <c:v>174</c:v>
                </c:pt>
                <c:pt idx="5">
                  <c:v>178</c:v>
                </c:pt>
                <c:pt idx="6">
                  <c:v>286</c:v>
                </c:pt>
                <c:pt idx="7">
                  <c:v>290</c:v>
                </c:pt>
                <c:pt idx="8">
                  <c:v>328</c:v>
                </c:pt>
                <c:pt idx="9">
                  <c:v>319</c:v>
                </c:pt>
                <c:pt idx="10">
                  <c:v>390</c:v>
                </c:pt>
                <c:pt idx="11">
                  <c:v>312.40000000000003</c:v>
                </c:pt>
                <c:pt idx="12">
                  <c:v>386.8</c:v>
                </c:pt>
                <c:pt idx="13">
                  <c:v>80.900000000000006</c:v>
                </c:pt>
                <c:pt idx="14">
                  <c:v>186</c:v>
                </c:pt>
                <c:pt idx="15">
                  <c:v>40.100000000000023</c:v>
                </c:pt>
                <c:pt idx="16">
                  <c:v>63.599999999999966</c:v>
                </c:pt>
                <c:pt idx="17">
                  <c:v>121.79999999999998</c:v>
                </c:pt>
                <c:pt idx="18">
                  <c:v>146.50000000000006</c:v>
                </c:pt>
                <c:pt idx="19">
                  <c:v>187.5</c:v>
                </c:pt>
                <c:pt idx="20">
                  <c:v>107.1</c:v>
                </c:pt>
                <c:pt idx="21">
                  <c:v>90.899999999999977</c:v>
                </c:pt>
                <c:pt idx="22">
                  <c:v>181.79999999999995</c:v>
                </c:pt>
                <c:pt idx="23">
                  <c:v>188.2</c:v>
                </c:pt>
                <c:pt idx="24">
                  <c:v>350.29999999999995</c:v>
                </c:pt>
                <c:pt idx="25">
                  <c:v>293</c:v>
                </c:pt>
                <c:pt idx="26" formatCode="0.0">
                  <c:v>164</c:v>
                </c:pt>
                <c:pt idx="27" formatCode="0">
                  <c:v>264.60000000000002</c:v>
                </c:pt>
                <c:pt idx="28" formatCode="0">
                  <c:v>234.49999999999994</c:v>
                </c:pt>
                <c:pt idx="29" formatCode="0">
                  <c:v>331.29999999999995</c:v>
                </c:pt>
                <c:pt idx="30" formatCode="0">
                  <c:v>209.80599999999998</c:v>
                </c:pt>
                <c:pt idx="31" formatCode="0">
                  <c:v>146.39999999999998</c:v>
                </c:pt>
                <c:pt idx="32" formatCode="0">
                  <c:v>240.00400000000002</c:v>
                </c:pt>
              </c:numCache>
            </c:numRef>
          </c:val>
          <c:smooth val="0"/>
          <c:extLst>
            <c:ext xmlns:c16="http://schemas.microsoft.com/office/drawing/2014/chart" uri="{C3380CC4-5D6E-409C-BE32-E72D297353CC}">
              <c16:uniqueId val="{0000002B-BF50-4ADF-8FD4-6807D682EAD0}"/>
            </c:ext>
          </c:extLst>
        </c:ser>
        <c:dLbls>
          <c:showLegendKey val="0"/>
          <c:showVal val="0"/>
          <c:showCatName val="0"/>
          <c:showSerName val="0"/>
          <c:showPercent val="0"/>
          <c:showBubbleSize val="0"/>
        </c:dLbls>
        <c:smooth val="0"/>
        <c:axId val="160410240"/>
        <c:axId val="160125312"/>
      </c:lineChart>
      <c:catAx>
        <c:axId val="160410240"/>
        <c:scaling>
          <c:orientation val="minMax"/>
        </c:scaling>
        <c:delete val="0"/>
        <c:axPos val="b"/>
        <c:numFmt formatCode="General" sourceLinked="1"/>
        <c:majorTickMark val="out"/>
        <c:minorTickMark val="none"/>
        <c:tickLblPos val="nextTo"/>
        <c:txPr>
          <a:bodyPr/>
          <a:lstStyle/>
          <a:p>
            <a:pPr>
              <a:defRPr sz="1200">
                <a:latin typeface="Blender" panose="02020003050405020304" pitchFamily="18" charset="-79"/>
                <a:cs typeface="Blender" panose="02020003050405020304" pitchFamily="18" charset="-79"/>
              </a:defRPr>
            </a:pPr>
            <a:endParaRPr lang="he-IL"/>
          </a:p>
        </c:txPr>
        <c:crossAx val="160125312"/>
        <c:crosses val="autoZero"/>
        <c:auto val="1"/>
        <c:lblAlgn val="ctr"/>
        <c:lblOffset val="100"/>
        <c:noMultiLvlLbl val="0"/>
      </c:catAx>
      <c:valAx>
        <c:axId val="160125312"/>
        <c:scaling>
          <c:orientation val="minMax"/>
        </c:scaling>
        <c:delete val="0"/>
        <c:axPos val="l"/>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אלפי מ"ר</a:t>
                </a:r>
              </a:p>
            </c:rich>
          </c:tx>
          <c:layout>
            <c:manualLayout>
              <c:xMode val="edge"/>
              <c:yMode val="edge"/>
              <c:x val="9.044249524909845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160410240"/>
        <c:crosses val="autoZero"/>
        <c:crossBetween val="between"/>
      </c:valAx>
    </c:plotArea>
    <c:legend>
      <c:legendPos val="b"/>
      <c:layout>
        <c:manualLayout>
          <c:xMode val="edge"/>
          <c:yMode val="edge"/>
          <c:x val="0.32010756247623956"/>
          <c:y val="0.9240755136722355"/>
          <c:w val="0.41621026853284809"/>
          <c:h val="6.4221207059855873E-2"/>
        </c:manualLayout>
      </c:layout>
      <c:overlay val="0"/>
      <c:txPr>
        <a:bodyPr/>
        <a:lstStyle/>
        <a:p>
          <a:pPr>
            <a:defRPr>
              <a:latin typeface="Blender" panose="02020003050405020304" pitchFamily="18" charset="-79"/>
              <a:cs typeface="Blender" panose="02020003050405020304" pitchFamily="18" charset="-79"/>
            </a:defRPr>
          </a:pPr>
          <a:endParaRPr lang="he-IL"/>
        </a:p>
      </c:txPr>
    </c:legend>
    <c:plotVisOnly val="1"/>
    <c:dispBlanksAs val="gap"/>
    <c:showDLblsOverMax val="0"/>
  </c:chart>
  <c:txPr>
    <a:bodyPr/>
    <a:lstStyle/>
    <a:p>
      <a:pPr>
        <a:defRPr sz="1400"/>
      </a:pPr>
      <a:endParaRPr lang="he-IL"/>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151460148803622E-2"/>
          <c:y val="7.9334996898689947E-2"/>
          <c:w val="0.91602469290839128"/>
          <c:h val="0.68369408034091173"/>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3"/>
              <c:layout>
                <c:manualLayout>
                  <c:x val="-3.2618079036630457E-2"/>
                  <c:y val="-4.1663743014908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E5-499F-A3F5-E2FCB2CCE44A}"/>
                </c:ext>
              </c:extLst>
            </c:dLbl>
            <c:dLbl>
              <c:idx val="6"/>
              <c:layout>
                <c:manualLayout>
                  <c:x val="-2.3776126256356184E-2"/>
                  <c:y val="-6.2484111934832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E5-499F-A3F5-E2FCB2CCE44A}"/>
                </c:ext>
              </c:extLst>
            </c:dLbl>
            <c:dLbl>
              <c:idx val="8"/>
              <c:layout>
                <c:manualLayout>
                  <c:x val="-3.3720284170940786E-2"/>
                  <c:y val="-6.5893019683972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E5-499F-A3F5-E2FCB2CCE44A}"/>
                </c:ext>
              </c:extLst>
            </c:dLbl>
            <c:dLbl>
              <c:idx val="9"/>
              <c:layout>
                <c:manualLayout>
                  <c:x val="-3.744458855380265E-2"/>
                  <c:y val="-3.0168431577777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A0-4604-85BD-8CE42BC31BF0}"/>
                </c:ext>
              </c:extLst>
            </c:dLbl>
            <c:dLbl>
              <c:idx val="10"/>
              <c:layout>
                <c:manualLayout>
                  <c:x val="-3.2922295250203293E-2"/>
                  <c:y val="-4.5639422130484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A0-4604-85BD-8CE42BC31BF0}"/>
                </c:ext>
              </c:extLst>
            </c:dLbl>
            <c:dLbl>
              <c:idx val="11"/>
              <c:layout>
                <c:manualLayout>
                  <c:x val="-2.9535665493217237E-2"/>
                  <c:y val="-3.25910115448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E5-499F-A3F5-E2FCB2CCE44A}"/>
                </c:ext>
              </c:extLst>
            </c:dLbl>
            <c:dLbl>
              <c:idx val="17"/>
              <c:layout>
                <c:manualLayout>
                  <c:x val="-2.5216011065571448E-2"/>
                  <c:y val="-3.5580321583854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E5-499F-A3F5-E2FCB2CCE44A}"/>
                </c:ext>
              </c:extLst>
            </c:dLbl>
            <c:dLbl>
              <c:idx val="18"/>
              <c:layout>
                <c:manualLayout>
                  <c:x val="-1.483312203580588E-2"/>
                  <c:y val="-5.8016214572649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A0-4604-85BD-8CE42BC31BF0}"/>
                </c:ext>
              </c:extLst>
            </c:dLbl>
            <c:dLbl>
              <c:idx val="19"/>
              <c:layout>
                <c:manualLayout>
                  <c:x val="-1.181825983340631E-2"/>
                  <c:y val="-3.94510259094018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A0-4604-85BD-8CE42BC31BF0}"/>
                </c:ext>
              </c:extLst>
            </c:dLbl>
            <c:dLbl>
              <c:idx val="22"/>
              <c:layout>
                <c:manualLayout>
                  <c:x val="-1.5136817401064607E-2"/>
                  <c:y val="-3.5580321583854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E5-499F-A3F5-E2FCB2CCE44A}"/>
                </c:ext>
              </c:extLst>
            </c:dLbl>
            <c:dLbl>
              <c:idx val="23"/>
              <c:layout>
                <c:manualLayout>
                  <c:x val="-2.6655895874786711E-2"/>
                  <c:y val="-5.3516181817839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E5-499F-A3F5-E2FCB2CCE44A}"/>
                </c:ext>
              </c:extLst>
            </c:dLbl>
            <c:dLbl>
              <c:idx val="26"/>
              <c:layout>
                <c:manualLayout>
                  <c:x val="-3.1414864149003512E-2"/>
                  <c:y val="-3.9451025909401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E5-499F-A3F5-E2FCB2CCE44A}"/>
                </c:ext>
              </c:extLst>
            </c:dLbl>
            <c:dLbl>
              <c:idx val="28"/>
              <c:layout>
                <c:manualLayout>
                  <c:x val="-1.6581742113197632E-2"/>
                  <c:y val="1.315040370655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E5-499F-A3F5-E2FCB2CCE44A}"/>
                </c:ext>
              </c:extLst>
            </c:dLbl>
            <c:dLbl>
              <c:idx val="29"/>
              <c:layout>
                <c:manualLayout>
                  <c:x val="-2.7578392648769021E-2"/>
                  <c:y val="-2.9398765910971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A0-4604-85BD-8CE42BC31BF0}"/>
                </c:ext>
              </c:extLst>
            </c:dLbl>
            <c:dLbl>
              <c:idx val="30"/>
              <c:layout>
                <c:manualLayout>
                  <c:x val="-1.9548770084590734E-2"/>
                  <c:y val="2.3410645626616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E3-441C-9998-F239E1A88C2B}"/>
                </c:ext>
              </c:extLst>
            </c:dLbl>
            <c:dLbl>
              <c:idx val="31"/>
              <c:layout>
                <c:manualLayout>
                  <c:x val="-1.8992919702943492E-2"/>
                  <c:y val="-4.001807161076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1D-4A5A-B73A-8DBA21E034D1}"/>
                </c:ext>
              </c:extLst>
            </c:dLbl>
            <c:dLbl>
              <c:idx val="32"/>
              <c:layout>
                <c:manualLayout>
                  <c:x val="-4.7003363470481471E-4"/>
                  <c:y val="-5.9881649718200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57-4104-B6B2-E1794182DF9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גיליון1!$A$2:$A$34</c:f>
              <c:strCach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strCache>
            </c:strRef>
          </c:cat>
          <c:val>
            <c:numRef>
              <c:f>גיליון1!$B$2:$B$34</c:f>
              <c:numCache>
                <c:formatCode>0</c:formatCode>
                <c:ptCount val="33"/>
                <c:pt idx="0">
                  <c:v>146</c:v>
                </c:pt>
                <c:pt idx="1">
                  <c:v>195</c:v>
                </c:pt>
                <c:pt idx="2">
                  <c:v>224</c:v>
                </c:pt>
                <c:pt idx="3">
                  <c:v>190</c:v>
                </c:pt>
                <c:pt idx="4">
                  <c:v>417</c:v>
                </c:pt>
                <c:pt idx="5">
                  <c:v>400</c:v>
                </c:pt>
                <c:pt idx="6">
                  <c:v>273</c:v>
                </c:pt>
                <c:pt idx="7">
                  <c:v>341</c:v>
                </c:pt>
                <c:pt idx="8">
                  <c:v>397</c:v>
                </c:pt>
                <c:pt idx="9">
                  <c:v>599</c:v>
                </c:pt>
                <c:pt idx="10">
                  <c:v>641.20000000000005</c:v>
                </c:pt>
                <c:pt idx="11">
                  <c:v>739.2</c:v>
                </c:pt>
                <c:pt idx="12">
                  <c:v>682.8</c:v>
                </c:pt>
                <c:pt idx="13">
                  <c:v>582.1</c:v>
                </c:pt>
                <c:pt idx="14">
                  <c:v>552.20000000000005</c:v>
                </c:pt>
                <c:pt idx="15">
                  <c:v>495</c:v>
                </c:pt>
                <c:pt idx="16">
                  <c:v>475.3</c:v>
                </c:pt>
                <c:pt idx="17">
                  <c:v>735.7</c:v>
                </c:pt>
                <c:pt idx="18">
                  <c:v>398.9</c:v>
                </c:pt>
                <c:pt idx="19">
                  <c:v>433.9</c:v>
                </c:pt>
                <c:pt idx="20">
                  <c:v>310.8</c:v>
                </c:pt>
                <c:pt idx="21">
                  <c:v>619.79999999999995</c:v>
                </c:pt>
                <c:pt idx="22">
                  <c:v>437.1</c:v>
                </c:pt>
                <c:pt idx="23">
                  <c:v>357.7</c:v>
                </c:pt>
                <c:pt idx="24">
                  <c:v>511.8</c:v>
                </c:pt>
                <c:pt idx="25">
                  <c:v>573.5</c:v>
                </c:pt>
                <c:pt idx="26">
                  <c:v>626.1</c:v>
                </c:pt>
                <c:pt idx="27">
                  <c:v>843.5</c:v>
                </c:pt>
                <c:pt idx="28">
                  <c:v>497.9</c:v>
                </c:pt>
                <c:pt idx="29" formatCode="0.0">
                  <c:v>865.23500000000001</c:v>
                </c:pt>
                <c:pt idx="30" formatCode="0.0">
                  <c:v>598.39800000000002</c:v>
                </c:pt>
                <c:pt idx="31" formatCode="0.0">
                  <c:v>658.51499999999999</c:v>
                </c:pt>
                <c:pt idx="32" formatCode="0.0">
                  <c:v>560.74900000000002</c:v>
                </c:pt>
              </c:numCache>
            </c:numRef>
          </c:val>
          <c:smooth val="0"/>
          <c:extLst>
            <c:ext xmlns:c16="http://schemas.microsoft.com/office/drawing/2014/chart" uri="{C3380CC4-5D6E-409C-BE32-E72D297353CC}">
              <c16:uniqueId val="{00000009-A9E5-499F-A3F5-E2FCB2CCE44A}"/>
            </c:ext>
          </c:extLst>
        </c:ser>
        <c:ser>
          <c:idx val="1"/>
          <c:order val="1"/>
          <c:tx>
            <c:strRef>
              <c:f>גיליון1!$C$1</c:f>
              <c:strCache>
                <c:ptCount val="1"/>
                <c:pt idx="0">
                  <c:v>למגורים</c:v>
                </c:pt>
              </c:strCache>
            </c:strRef>
          </c:tx>
          <c:spPr>
            <a:ln>
              <a:solidFill>
                <a:srgbClr val="D14441"/>
              </a:solidFill>
            </a:ln>
          </c:spPr>
          <c:marker>
            <c:symbol val="triangle"/>
            <c:size val="8"/>
            <c:spPr>
              <a:solidFill>
                <a:srgbClr val="D14441"/>
              </a:solidFill>
              <a:ln>
                <a:noFill/>
              </a:ln>
            </c:spPr>
          </c:marker>
          <c:dLbls>
            <c:dLbl>
              <c:idx val="0"/>
              <c:layout>
                <c:manualLayout>
                  <c:x val="-2.3455627934668648E-2"/>
                  <c:y val="3.6356827798860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E5-499F-A3F5-E2FCB2CCE44A}"/>
                </c:ext>
              </c:extLst>
            </c:dLbl>
            <c:dLbl>
              <c:idx val="1"/>
              <c:layout>
                <c:manualLayout>
                  <c:x val="-1.9388887431573607E-2"/>
                  <c:y val="2.6093835577723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E5-499F-A3F5-E2FCB2CCE44A}"/>
                </c:ext>
              </c:extLst>
            </c:dLbl>
            <c:dLbl>
              <c:idx val="2"/>
              <c:layout>
                <c:manualLayout>
                  <c:x val="-2.6655895874786711E-2"/>
                  <c:y val="-1.764446134986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E5-499F-A3F5-E2FCB2CCE44A}"/>
                </c:ext>
              </c:extLst>
            </c:dLbl>
            <c:dLbl>
              <c:idx val="3"/>
              <c:layout>
                <c:manualLayout>
                  <c:x val="-3.6735089539293553E-2"/>
                  <c:y val="2.1216569157099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E5-499F-A3F5-E2FCB2CCE44A}"/>
                </c:ext>
              </c:extLst>
            </c:dLbl>
            <c:dLbl>
              <c:idx val="4"/>
              <c:layout>
                <c:manualLayout>
                  <c:x val="-2.8230861055327589E-2"/>
                  <c:y val="-3.01260386272870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E5-499F-A3F5-E2FCB2CCE44A}"/>
                </c:ext>
              </c:extLst>
            </c:dLbl>
            <c:dLbl>
              <c:idx val="5"/>
              <c:layout>
                <c:manualLayout>
                  <c:x val="-2.6655895874786735E-2"/>
                  <c:y val="2.1216569157099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E5-499F-A3F5-E2FCB2CCE44A}"/>
                </c:ext>
              </c:extLst>
            </c:dLbl>
            <c:dLbl>
              <c:idx val="6"/>
              <c:layout>
                <c:manualLayout>
                  <c:x val="-2.3776126256356184E-2"/>
                  <c:y val="-1.764446134986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9E5-499F-A3F5-E2FCB2CCE44A}"/>
                </c:ext>
              </c:extLst>
            </c:dLbl>
            <c:dLbl>
              <c:idx val="7"/>
              <c:layout>
                <c:manualLayout>
                  <c:x val="-2.2133598989380207E-2"/>
                  <c:y val="2.4415659468636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E5-499F-A3F5-E2FCB2CCE44A}"/>
                </c:ext>
              </c:extLst>
            </c:dLbl>
            <c:dLbl>
              <c:idx val="8"/>
              <c:layout>
                <c:manualLayout>
                  <c:x val="-1.6374025229174038E-2"/>
                  <c:y val="3.36982538002600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9E5-499F-A3F5-E2FCB2CCE44A}"/>
                </c:ext>
              </c:extLst>
            </c:dLbl>
            <c:dLbl>
              <c:idx val="9"/>
              <c:layout>
                <c:manualLayout>
                  <c:x val="-3.3990434815533759E-2"/>
                  <c:y val="-1.78542540107629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E5-499F-A3F5-E2FCB2CCE44A}"/>
                </c:ext>
              </c:extLst>
            </c:dLbl>
            <c:dLbl>
              <c:idx val="10"/>
              <c:layout>
                <c:manualLayout>
                  <c:x val="-2.6656010988341861E-2"/>
                  <c:y val="2.4310651642994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9E5-499F-A3F5-E2FCB2CCE44A}"/>
                </c:ext>
              </c:extLst>
            </c:dLbl>
            <c:dLbl>
              <c:idx val="11"/>
              <c:layout>
                <c:manualLayout>
                  <c:x val="-2.9535665493217237E-2"/>
                  <c:y val="3.9152429391084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9E5-499F-A3F5-E2FCB2CCE44A}"/>
                </c:ext>
              </c:extLst>
            </c:dLbl>
            <c:dLbl>
              <c:idx val="12"/>
              <c:layout>
                <c:manualLayout>
                  <c:x val="-2.8095780684001974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9E5-499F-A3F5-E2FCB2CCE44A}"/>
                </c:ext>
              </c:extLst>
            </c:dLbl>
            <c:dLbl>
              <c:idx val="17"/>
              <c:layout>
                <c:manualLayout>
                  <c:x val="-2.5216011065571448E-2"/>
                  <c:y val="-2.960170150585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9E5-499F-A3F5-E2FCB2CCE44A}"/>
                </c:ext>
              </c:extLst>
            </c:dLbl>
            <c:dLbl>
              <c:idx val="18"/>
              <c:layout>
                <c:manualLayout>
                  <c:x val="-1.9456471828710395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9E5-499F-A3F5-E2FCB2CCE44A}"/>
                </c:ext>
              </c:extLst>
            </c:dLbl>
            <c:dLbl>
              <c:idx val="19"/>
              <c:layout>
                <c:manualLayout>
                  <c:x val="-2.3776126256356184E-2"/>
                  <c:y val="-2.960170150585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9E5-499F-A3F5-E2FCB2CCE44A}"/>
                </c:ext>
              </c:extLst>
            </c:dLbl>
            <c:dLbl>
              <c:idx val="20"/>
              <c:layout>
                <c:manualLayout>
                  <c:x val="-2.6655895874786711E-2"/>
                  <c:y val="2.4205879196096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9E5-499F-A3F5-E2FCB2CCE44A}"/>
                </c:ext>
              </c:extLst>
            </c:dLbl>
            <c:dLbl>
              <c:idx val="21"/>
              <c:layout>
                <c:manualLayout>
                  <c:x val="-2.99409051399721E-2"/>
                  <c:y val="-2.9811502425656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9E5-499F-A3F5-E2FCB2CCE44A}"/>
                </c:ext>
              </c:extLst>
            </c:dLbl>
            <c:dLbl>
              <c:idx val="22"/>
              <c:layout>
                <c:manualLayout>
                  <c:x val="-3.9614859157724072E-2"/>
                  <c:y val="1.5237949079104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E5-499F-A3F5-E2FCB2CCE44A}"/>
                </c:ext>
              </c:extLst>
            </c:dLbl>
            <c:dLbl>
              <c:idx val="23"/>
              <c:layout>
                <c:manualLayout>
                  <c:x val="-1.9456471828710395E-2"/>
                  <c:y val="2.4205879196096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E5-499F-A3F5-E2FCB2CCE44A}"/>
                </c:ext>
              </c:extLst>
            </c:dLbl>
            <c:dLbl>
              <c:idx val="24"/>
              <c:layout>
                <c:manualLayout>
                  <c:x val="-2.2336241447140921E-2"/>
                  <c:y val="-1.764446134986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E5-499F-A3F5-E2FCB2CCE44A}"/>
                </c:ext>
              </c:extLst>
            </c:dLbl>
            <c:dLbl>
              <c:idx val="25"/>
              <c:layout>
                <c:manualLayout>
                  <c:x val="-7.5372742013611119E-3"/>
                  <c:y val="-1.1665857789680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E5-499F-A3F5-E2FCB2CCE44A}"/>
                </c:ext>
              </c:extLst>
            </c:dLbl>
            <c:dLbl>
              <c:idx val="26"/>
              <c:layout>
                <c:manualLayout>
                  <c:x val="-3.3676010800803076E-2"/>
                  <c:y val="-3.4809728743589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A0-4604-85BD-8CE42BC31BF0}"/>
                </c:ext>
              </c:extLst>
            </c:dLbl>
            <c:dLbl>
              <c:idx val="28"/>
              <c:layout>
                <c:manualLayout>
                  <c:x val="-3.7409336031199787E-2"/>
                  <c:y val="1.791967338825720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E5-499F-A3F5-E2FCB2CCE44A}"/>
                </c:ext>
              </c:extLst>
            </c:dLbl>
            <c:dLbl>
              <c:idx val="29"/>
              <c:layout>
                <c:manualLayout>
                  <c:x val="-2.2611466517996878E-2"/>
                  <c:y val="5.1571345325065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A0-4604-85BD-8CE42BC31BF0}"/>
                </c:ext>
              </c:extLst>
            </c:dLbl>
            <c:dLbl>
              <c:idx val="31"/>
              <c:layout>
                <c:manualLayout>
                  <c:x val="-2.0195066332309743E-2"/>
                  <c:y val="-3.2923936572399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1D-4A5A-B73A-8DBA21E034D1}"/>
                </c:ext>
              </c:extLst>
            </c:dLbl>
            <c:dLbl>
              <c:idx val="32"/>
              <c:layout>
                <c:manualLayout>
                  <c:x val="0"/>
                  <c:y val="-2.72486285417050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57-4104-B6B2-E1794182DF9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גיליון1!$A$2:$A$34</c:f>
              <c:strCach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strCache>
            </c:strRef>
          </c:cat>
          <c:val>
            <c:numRef>
              <c:f>גיליון1!$C$2:$C$34</c:f>
              <c:numCache>
                <c:formatCode>0</c:formatCode>
                <c:ptCount val="33"/>
                <c:pt idx="0">
                  <c:v>70</c:v>
                </c:pt>
                <c:pt idx="1">
                  <c:v>145</c:v>
                </c:pt>
                <c:pt idx="2">
                  <c:v>159</c:v>
                </c:pt>
                <c:pt idx="3">
                  <c:v>125</c:v>
                </c:pt>
                <c:pt idx="4">
                  <c:v>291</c:v>
                </c:pt>
                <c:pt idx="5">
                  <c:v>144</c:v>
                </c:pt>
                <c:pt idx="6">
                  <c:v>159</c:v>
                </c:pt>
                <c:pt idx="7">
                  <c:v>142</c:v>
                </c:pt>
                <c:pt idx="8">
                  <c:v>178</c:v>
                </c:pt>
                <c:pt idx="9">
                  <c:v>370</c:v>
                </c:pt>
                <c:pt idx="10">
                  <c:v>314.7</c:v>
                </c:pt>
                <c:pt idx="11">
                  <c:v>370.1</c:v>
                </c:pt>
                <c:pt idx="12">
                  <c:v>243.7</c:v>
                </c:pt>
                <c:pt idx="13">
                  <c:v>297.2</c:v>
                </c:pt>
                <c:pt idx="14">
                  <c:v>410.6</c:v>
                </c:pt>
                <c:pt idx="15">
                  <c:v>338.1</c:v>
                </c:pt>
                <c:pt idx="16">
                  <c:v>378.7</c:v>
                </c:pt>
                <c:pt idx="17">
                  <c:v>480.4</c:v>
                </c:pt>
                <c:pt idx="18">
                  <c:v>282.2</c:v>
                </c:pt>
                <c:pt idx="19">
                  <c:v>313.2</c:v>
                </c:pt>
                <c:pt idx="20">
                  <c:v>242.7</c:v>
                </c:pt>
                <c:pt idx="21">
                  <c:v>469.2</c:v>
                </c:pt>
                <c:pt idx="22">
                  <c:v>287.89999999999998</c:v>
                </c:pt>
                <c:pt idx="23">
                  <c:v>259.3</c:v>
                </c:pt>
                <c:pt idx="24">
                  <c:v>383.2</c:v>
                </c:pt>
                <c:pt idx="25">
                  <c:v>314.7</c:v>
                </c:pt>
                <c:pt idx="26">
                  <c:v>466</c:v>
                </c:pt>
                <c:pt idx="27">
                  <c:v>537</c:v>
                </c:pt>
                <c:pt idx="28">
                  <c:v>410.7</c:v>
                </c:pt>
                <c:pt idx="29">
                  <c:v>397.77499999999998</c:v>
                </c:pt>
                <c:pt idx="30" formatCode="0.0">
                  <c:v>414.80399999999997</c:v>
                </c:pt>
                <c:pt idx="31" formatCode="0.0">
                  <c:v>399.08</c:v>
                </c:pt>
                <c:pt idx="32" formatCode="0.0">
                  <c:v>377.54599999999999</c:v>
                </c:pt>
              </c:numCache>
            </c:numRef>
          </c:val>
          <c:smooth val="0"/>
          <c:extLst>
            <c:ext xmlns:c16="http://schemas.microsoft.com/office/drawing/2014/chart" uri="{C3380CC4-5D6E-409C-BE32-E72D297353CC}">
              <c16:uniqueId val="{00000021-A9E5-499F-A3F5-E2FCB2CCE44A}"/>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a:noFill/>
              </a:ln>
            </c:spPr>
          </c:marker>
          <c:dLbls>
            <c:dLbl>
              <c:idx val="0"/>
              <c:layout>
                <c:manualLayout>
                  <c:x val="-2.7224205687668111E-2"/>
                  <c:y val="-2.5527134411965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E5-499F-A3F5-E2FCB2CCE44A}"/>
                </c:ext>
              </c:extLst>
            </c:dLbl>
            <c:dLbl>
              <c:idx val="1"/>
              <c:layout>
                <c:manualLayout>
                  <c:x val="-2.4209343485268542E-2"/>
                  <c:y val="2.088583724615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E5-499F-A3F5-E2FCB2CCE44A}"/>
                </c:ext>
              </c:extLst>
            </c:dLbl>
            <c:dLbl>
              <c:idx val="2"/>
              <c:layout>
                <c:manualLayout>
                  <c:x val="-2.1194481282868972E-2"/>
                  <c:y val="3.0168431577777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E5-499F-A3F5-E2FCB2CCE44A}"/>
                </c:ext>
              </c:extLst>
            </c:dLbl>
            <c:dLbl>
              <c:idx val="3"/>
              <c:layout>
                <c:manualLayout>
                  <c:x val="-2.2701912384068757E-2"/>
                  <c:y val="3.326262968831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E5-499F-A3F5-E2FCB2CCE44A}"/>
                </c:ext>
              </c:extLst>
            </c:dLbl>
            <c:dLbl>
              <c:idx val="5"/>
              <c:layout>
                <c:manualLayout>
                  <c:x val="-2.6655895874786735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E5-499F-A3F5-E2FCB2CCE44A}"/>
                </c:ext>
              </c:extLst>
            </c:dLbl>
            <c:dLbl>
              <c:idx val="7"/>
              <c:layout>
                <c:manualLayout>
                  <c:x val="-4.1054743966939339E-2"/>
                  <c:y val="-1.2248639040106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E5-499F-A3F5-E2FCB2CCE44A}"/>
                </c:ext>
              </c:extLst>
            </c:dLbl>
            <c:dLbl>
              <c:idx val="8"/>
              <c:layout>
                <c:manualLayout>
                  <c:x val="-2.8095780684001974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E5-499F-A3F5-E2FCB2CCE44A}"/>
                </c:ext>
              </c:extLst>
            </c:dLbl>
            <c:dLbl>
              <c:idx val="9"/>
              <c:layout>
                <c:manualLayout>
                  <c:x val="-1.6576702210279872E-2"/>
                  <c:y val="1.4655151310871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E5-499F-A3F5-E2FCB2CCE44A}"/>
                </c:ext>
              </c:extLst>
            </c:dLbl>
            <c:dLbl>
              <c:idx val="10"/>
              <c:layout>
                <c:manualLayout>
                  <c:x val="-3.3855319920863075E-2"/>
                  <c:y val="-2.4205879196096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A9E5-499F-A3F5-E2FCB2CCE44A}"/>
                </c:ext>
              </c:extLst>
            </c:dLbl>
            <c:dLbl>
              <c:idx val="11"/>
              <c:layout>
                <c:manualLayout>
                  <c:x val="-2.9535665493217237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A9E5-499F-A3F5-E2FCB2CCE44A}"/>
                </c:ext>
              </c:extLst>
            </c:dLbl>
            <c:dLbl>
              <c:idx val="12"/>
              <c:layout>
                <c:manualLayout>
                  <c:x val="-1.3696932591849346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A9E5-499F-A3F5-E2FCB2CCE44A}"/>
                </c:ext>
              </c:extLst>
            </c:dLbl>
            <c:dLbl>
              <c:idx val="13"/>
              <c:layout>
                <c:manualLayout>
                  <c:x val="-3.1746498991267462E-2"/>
                  <c:y val="3.0168431577777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A0-4604-85BD-8CE42BC31BF0}"/>
                </c:ext>
              </c:extLst>
            </c:dLbl>
            <c:dLbl>
              <c:idx val="14"/>
              <c:layout>
                <c:manualLayout>
                  <c:x val="-3.744458855380265E-2"/>
                  <c:y val="-2.5527134411965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A0-4604-85BD-8CE42BC31BF0}"/>
                </c:ext>
              </c:extLst>
            </c:dLbl>
            <c:dLbl>
              <c:idx val="15"/>
              <c:layout>
                <c:manualLayout>
                  <c:x val="-1.7847984238205449E-2"/>
                  <c:y val="-3.1715530633048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A0-4604-85BD-8CE42BC31BF0}"/>
                </c:ext>
              </c:extLst>
            </c:dLbl>
            <c:dLbl>
              <c:idx val="17"/>
              <c:layout>
                <c:manualLayout>
                  <c:x val="-3.9614859157724072E-2"/>
                  <c:y val="-1.2248639040106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A9E5-499F-A3F5-E2FCB2CCE44A}"/>
                </c:ext>
              </c:extLst>
            </c:dLbl>
            <c:dLbl>
              <c:idx val="23"/>
              <c:layout>
                <c:manualLayout>
                  <c:x val="-1.9611231101511879E-2"/>
                  <c:y val="3.0864743842021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A9E5-499F-A3F5-E2FCB2CCE44A}"/>
                </c:ext>
              </c:extLst>
            </c:dLbl>
            <c:dLbl>
              <c:idx val="24"/>
              <c:layout>
                <c:manualLayout>
                  <c:x val="-1.9355415339405234E-2"/>
                  <c:y val="3.326262968831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A0-4604-85BD-8CE42BC31BF0}"/>
                </c:ext>
              </c:extLst>
            </c:dLbl>
            <c:dLbl>
              <c:idx val="25"/>
              <c:layout>
                <c:manualLayout>
                  <c:x val="-3.8025008875445715E-2"/>
                  <c:y val="-2.0324983383912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A9E5-499F-A3F5-E2FCB2CCE44A}"/>
                </c:ext>
              </c:extLst>
            </c:dLbl>
            <c:dLbl>
              <c:idx val="26"/>
              <c:layout>
                <c:manualLayout>
                  <c:x val="-2.0862846440604908E-2"/>
                  <c:y val="2.3980035356695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A0-4604-85BD-8CE42BC31BF0}"/>
                </c:ext>
              </c:extLst>
            </c:dLbl>
            <c:dLbl>
              <c:idx val="27"/>
              <c:layout>
                <c:manualLayout>
                  <c:x val="-2.3877708643004477E-2"/>
                  <c:y val="-1.9338738190883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A9E5-499F-A3F5-E2FCB2CCE44A}"/>
                </c:ext>
              </c:extLst>
            </c:dLbl>
            <c:dLbl>
              <c:idx val="28"/>
              <c:layout>
                <c:manualLayout>
                  <c:x val="-8.436510266139818E-3"/>
                  <c:y val="2.06449384296109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A9E5-499F-A3F5-E2FCB2CCE44A}"/>
                </c:ext>
              </c:extLst>
            </c:dLbl>
            <c:dLbl>
              <c:idx val="29"/>
              <c:layout>
                <c:manualLayout>
                  <c:x val="-1.959660431559742E-2"/>
                  <c:y val="-4.099806771402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A0-4604-85BD-8CE42BC31BF0}"/>
                </c:ext>
              </c:extLst>
            </c:dLbl>
            <c:dLbl>
              <c:idx val="30"/>
              <c:layout>
                <c:manualLayout>
                  <c:x val="-2.5784668333703575E-2"/>
                  <c:y val="2.01544935033362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1D-4A5A-B73A-8DBA21E034D1}"/>
                </c:ext>
              </c:extLst>
            </c:dLbl>
            <c:dLbl>
              <c:idx val="31"/>
              <c:layout>
                <c:manualLayout>
                  <c:x val="-2.5626328720396337E-2"/>
                  <c:y val="-2.8085624757570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1D-4A5A-B73A-8DBA21E034D1}"/>
                </c:ext>
              </c:extLst>
            </c:dLbl>
            <c:dLbl>
              <c:idx val="32"/>
              <c:layout>
                <c:manualLayout>
                  <c:x val="-1.0140144801220283E-2"/>
                  <c:y val="1.64655432833846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85-4EDB-861D-9017CCB589EC}"/>
                </c:ext>
              </c:extLst>
            </c:dLbl>
            <c:numFmt formatCode="#,##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גיליון1!$A$2:$A$34</c:f>
              <c:strCach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strCache>
            </c:strRef>
          </c:cat>
          <c:val>
            <c:numRef>
              <c:f>גיליון1!$D$2:$D$34</c:f>
              <c:numCache>
                <c:formatCode>0</c:formatCode>
                <c:ptCount val="33"/>
                <c:pt idx="0">
                  <c:v>76</c:v>
                </c:pt>
                <c:pt idx="1">
                  <c:v>50</c:v>
                </c:pt>
                <c:pt idx="2">
                  <c:v>65</c:v>
                </c:pt>
                <c:pt idx="3">
                  <c:v>65</c:v>
                </c:pt>
                <c:pt idx="4">
                  <c:v>126</c:v>
                </c:pt>
                <c:pt idx="5">
                  <c:v>256</c:v>
                </c:pt>
                <c:pt idx="6">
                  <c:v>114</c:v>
                </c:pt>
                <c:pt idx="7">
                  <c:v>199</c:v>
                </c:pt>
                <c:pt idx="8">
                  <c:v>219</c:v>
                </c:pt>
                <c:pt idx="9">
                  <c:v>229</c:v>
                </c:pt>
                <c:pt idx="10">
                  <c:v>390</c:v>
                </c:pt>
                <c:pt idx="11">
                  <c:v>369.1</c:v>
                </c:pt>
                <c:pt idx="12">
                  <c:v>386.8</c:v>
                </c:pt>
                <c:pt idx="13">
                  <c:v>80.900000000000006</c:v>
                </c:pt>
                <c:pt idx="14">
                  <c:v>141.60000000000002</c:v>
                </c:pt>
                <c:pt idx="15">
                  <c:v>156.89999999999998</c:v>
                </c:pt>
                <c:pt idx="16">
                  <c:v>96.600000000000023</c:v>
                </c:pt>
                <c:pt idx="17">
                  <c:v>255.30000000000007</c:v>
                </c:pt>
                <c:pt idx="18">
                  <c:v>116.69999999999999</c:v>
                </c:pt>
                <c:pt idx="19">
                  <c:v>120.69999999999999</c:v>
                </c:pt>
                <c:pt idx="20">
                  <c:v>68.100000000000023</c:v>
                </c:pt>
                <c:pt idx="21">
                  <c:v>150.59999999999997</c:v>
                </c:pt>
                <c:pt idx="22">
                  <c:v>149.20000000000005</c:v>
                </c:pt>
                <c:pt idx="23">
                  <c:v>98.399999999999977</c:v>
                </c:pt>
                <c:pt idx="24">
                  <c:v>128.60000000000002</c:v>
                </c:pt>
                <c:pt idx="25">
                  <c:v>259</c:v>
                </c:pt>
                <c:pt idx="26">
                  <c:v>160</c:v>
                </c:pt>
                <c:pt idx="27">
                  <c:v>306.5</c:v>
                </c:pt>
                <c:pt idx="28">
                  <c:v>87.199999999999989</c:v>
                </c:pt>
                <c:pt idx="29">
                  <c:v>467.46000000000004</c:v>
                </c:pt>
                <c:pt idx="30">
                  <c:v>183.59400000000005</c:v>
                </c:pt>
                <c:pt idx="31">
                  <c:v>259.435</c:v>
                </c:pt>
                <c:pt idx="32">
                  <c:v>183.20300000000003</c:v>
                </c:pt>
              </c:numCache>
            </c:numRef>
          </c:val>
          <c:smooth val="0"/>
          <c:extLst>
            <c:ext xmlns:c16="http://schemas.microsoft.com/office/drawing/2014/chart" uri="{C3380CC4-5D6E-409C-BE32-E72D297353CC}">
              <c16:uniqueId val="{00000032-A9E5-499F-A3F5-E2FCB2CCE44A}"/>
            </c:ext>
          </c:extLst>
        </c:ser>
        <c:dLbls>
          <c:showLegendKey val="0"/>
          <c:showVal val="0"/>
          <c:showCatName val="0"/>
          <c:showSerName val="0"/>
          <c:showPercent val="0"/>
          <c:showBubbleSize val="0"/>
        </c:dLbls>
        <c:smooth val="0"/>
        <c:axId val="160533888"/>
        <c:axId val="160650368"/>
      </c:lineChart>
      <c:catAx>
        <c:axId val="160533888"/>
        <c:scaling>
          <c:orientation val="minMax"/>
        </c:scaling>
        <c:delete val="0"/>
        <c:axPos val="b"/>
        <c:numFmt formatCode="General" sourceLinked="1"/>
        <c:majorTickMark val="out"/>
        <c:minorTickMark val="none"/>
        <c:tickLblPos val="nextTo"/>
        <c:crossAx val="160650368"/>
        <c:crosses val="autoZero"/>
        <c:auto val="1"/>
        <c:lblAlgn val="ctr"/>
        <c:lblOffset val="100"/>
        <c:noMultiLvlLbl val="0"/>
      </c:catAx>
      <c:valAx>
        <c:axId val="160650368"/>
        <c:scaling>
          <c:orientation val="minMax"/>
        </c:scaling>
        <c:delete val="0"/>
        <c:axPos val="l"/>
        <c:title>
          <c:tx>
            <c:rich>
              <a:bodyPr rot="0" vert="horz"/>
              <a:lstStyle/>
              <a:p>
                <a:pPr>
                  <a:defRPr/>
                </a:pPr>
                <a:r>
                  <a:rPr lang="he-IL"/>
                  <a:t>אלפי מ"ר</a:t>
                </a:r>
              </a:p>
            </c:rich>
          </c:tx>
          <c:layout>
            <c:manualLayout>
              <c:xMode val="edge"/>
              <c:yMode val="edge"/>
              <c:x val="1.2059448809598276E-2"/>
              <c:y val="0"/>
            </c:manualLayout>
          </c:layout>
          <c:overlay val="0"/>
        </c:title>
        <c:numFmt formatCode="0" sourceLinked="1"/>
        <c:majorTickMark val="out"/>
        <c:minorTickMark val="none"/>
        <c:tickLblPos val="nextTo"/>
        <c:crossAx val="160533888"/>
        <c:crosses val="autoZero"/>
        <c:crossBetween val="between"/>
      </c:valAx>
    </c:plotArea>
    <c:legend>
      <c:legendPos val="b"/>
      <c:layout>
        <c:manualLayout>
          <c:xMode val="edge"/>
          <c:yMode val="edge"/>
          <c:x val="0.2915126050320424"/>
          <c:y val="0.93021974166613064"/>
          <c:w val="0.48244496975675016"/>
          <c:h val="6.4221207059855873E-2"/>
        </c:manualLayout>
      </c:layout>
      <c:overlay val="0"/>
    </c:legend>
    <c:plotVisOnly val="1"/>
    <c:dispBlanksAs val="gap"/>
    <c:showDLblsOverMax val="0"/>
  </c:chart>
  <c:txPr>
    <a:bodyPr/>
    <a:lstStyle/>
    <a:p>
      <a:pPr>
        <a:defRPr sz="1050">
          <a:latin typeface="Blender" panose="02020003050405020304" pitchFamily="18" charset="-79"/>
          <a:cs typeface="Blender" panose="02020003050405020304" pitchFamily="18" charset="-79"/>
        </a:defRPr>
      </a:pPr>
      <a:endParaRPr lang="he-I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5839910223426"/>
          <c:y val="0.28518695946003747"/>
          <c:w val="0.41508485035028475"/>
          <c:h val="0.60277530646637634"/>
        </c:manualLayout>
      </c:layout>
      <c:pieChart>
        <c:varyColors val="1"/>
        <c:ser>
          <c:idx val="0"/>
          <c:order val="0"/>
          <c:tx>
            <c:strRef>
              <c:f>גיליון1!$B$1</c:f>
              <c:strCache>
                <c:ptCount val="1"/>
                <c:pt idx="0">
                  <c:v>מכירות</c:v>
                </c:pt>
              </c:strCache>
            </c:strRef>
          </c:tx>
          <c:dPt>
            <c:idx val="0"/>
            <c:bubble3D val="0"/>
            <c:spPr>
              <a:solidFill>
                <a:srgbClr val="002060"/>
              </a:solidFill>
            </c:spPr>
            <c:extLst>
              <c:ext xmlns:c16="http://schemas.microsoft.com/office/drawing/2014/chart" uri="{C3380CC4-5D6E-409C-BE32-E72D297353CC}">
                <c16:uniqueId val="{00000001-5946-47BF-AF3E-6B66794AC6B0}"/>
              </c:ext>
            </c:extLst>
          </c:dPt>
          <c:dPt>
            <c:idx val="1"/>
            <c:bubble3D val="0"/>
            <c:spPr>
              <a:solidFill>
                <a:srgbClr val="00B0F0"/>
              </a:solidFill>
            </c:spPr>
            <c:extLst>
              <c:ext xmlns:c16="http://schemas.microsoft.com/office/drawing/2014/chart" uri="{C3380CC4-5D6E-409C-BE32-E72D297353CC}">
                <c16:uniqueId val="{00000003-5946-47BF-AF3E-6B66794AC6B0}"/>
              </c:ext>
            </c:extLst>
          </c:dPt>
          <c:dPt>
            <c:idx val="2"/>
            <c:bubble3D val="0"/>
            <c:spPr>
              <a:solidFill>
                <a:schemeClr val="tx2">
                  <a:lumMod val="20000"/>
                  <a:lumOff val="80000"/>
                </a:schemeClr>
              </a:solidFill>
            </c:spPr>
            <c:extLst>
              <c:ext xmlns:c16="http://schemas.microsoft.com/office/drawing/2014/chart" uri="{C3380CC4-5D6E-409C-BE32-E72D297353CC}">
                <c16:uniqueId val="{00000005-5946-47BF-AF3E-6B66794AC6B0}"/>
              </c:ext>
            </c:extLst>
          </c:dPt>
          <c:dPt>
            <c:idx val="3"/>
            <c:bubble3D val="0"/>
            <c:spPr>
              <a:solidFill>
                <a:schemeClr val="accent5">
                  <a:lumMod val="75000"/>
                </a:schemeClr>
              </a:solidFill>
            </c:spPr>
            <c:extLst>
              <c:ext xmlns:c16="http://schemas.microsoft.com/office/drawing/2014/chart" uri="{C3380CC4-5D6E-409C-BE32-E72D297353CC}">
                <c16:uniqueId val="{00000007-5946-47BF-AF3E-6B66794AC6B0}"/>
              </c:ext>
            </c:extLst>
          </c:dPt>
          <c:dLbls>
            <c:dLbl>
              <c:idx val="0"/>
              <c:layout>
                <c:manualLayout>
                  <c:x val="1.9341413863235048E-2"/>
                  <c:y val="-7.881698204402165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46-47BF-AF3E-6B66794AC6B0}"/>
                </c:ext>
              </c:extLst>
            </c:dLbl>
            <c:dLbl>
              <c:idx val="1"/>
              <c:layout>
                <c:manualLayout>
                  <c:x val="-5.8787751152765973E-2"/>
                  <c:y val="-8.565767299417435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46-47BF-AF3E-6B66794AC6B0}"/>
                </c:ext>
              </c:extLst>
            </c:dLbl>
            <c:dLbl>
              <c:idx val="2"/>
              <c:layout>
                <c:manualLayout>
                  <c:x val="-6.7390787297557209E-2"/>
                  <c:y val="1.500787017630905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46-47BF-AF3E-6B66794AC6B0}"/>
                </c:ext>
              </c:extLst>
            </c:dLbl>
            <c:dLbl>
              <c:idx val="3"/>
              <c:layout>
                <c:manualLayout>
                  <c:x val="-5.0801781687993992E-2"/>
                  <c:y val="2.978343114023456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46-47BF-AF3E-6B66794AC6B0}"/>
                </c:ext>
              </c:extLst>
            </c:dLbl>
            <c:numFmt formatCode="0%" sourceLinked="0"/>
            <c:spPr>
              <a:noFill/>
              <a:ln>
                <a:noFill/>
              </a:ln>
              <a:effectLst/>
            </c:spPr>
            <c:txPr>
              <a:bodyPr wrap="square" lIns="38100" tIns="19050" rIns="38100" bIns="19050" anchor="ctr">
                <a:spAutoFit/>
              </a:bodyPr>
              <a:lstStyle/>
              <a:p>
                <a:pPr>
                  <a:defRPr sz="1400">
                    <a:latin typeface="Blender" panose="02020003050405020304" pitchFamily="18" charset="-79"/>
                    <a:cs typeface="Blender" panose="02020003050405020304" pitchFamily="18" charset="-79"/>
                  </a:defRPr>
                </a:pPr>
                <a:endParaRPr lang="he-IL"/>
              </a:p>
            </c:txPr>
            <c:showLegendKey val="0"/>
            <c:showVal val="1"/>
            <c:showCatName val="1"/>
            <c:showSerName val="0"/>
            <c:showPercent val="0"/>
            <c:showBubbleSize val="0"/>
            <c:showLeaderLines val="1"/>
            <c:extLst>
              <c:ext xmlns:c15="http://schemas.microsoft.com/office/drawing/2012/chart" uri="{CE6537A1-D6FC-4f65-9D91-7224C49458BB}"/>
            </c:extLst>
          </c:dLbls>
          <c:cat>
            <c:strRef>
              <c:f>גיליון1!$A$2:$A$5</c:f>
              <c:strCache>
                <c:ptCount val="4"/>
                <c:pt idx="0">
                  <c:v>שירותים</c:v>
                </c:pt>
                <c:pt idx="1">
                  <c:v>מסחר</c:v>
                </c:pt>
                <c:pt idx="2">
                  <c:v>אחר</c:v>
                </c:pt>
                <c:pt idx="3">
                  <c:v>תעשייה</c:v>
                </c:pt>
              </c:strCache>
            </c:strRef>
          </c:cat>
          <c:val>
            <c:numRef>
              <c:f>גיליון1!$B$2:$B$5</c:f>
              <c:numCache>
                <c:formatCode>General</c:formatCode>
                <c:ptCount val="4"/>
                <c:pt idx="0">
                  <c:v>0.47</c:v>
                </c:pt>
                <c:pt idx="1">
                  <c:v>0.27</c:v>
                </c:pt>
                <c:pt idx="2">
                  <c:v>0.15</c:v>
                </c:pt>
                <c:pt idx="3">
                  <c:v>0.1</c:v>
                </c:pt>
              </c:numCache>
            </c:numRef>
          </c:val>
          <c:extLst>
            <c:ext xmlns:c16="http://schemas.microsoft.com/office/drawing/2014/chart" uri="{C3380CC4-5D6E-409C-BE32-E72D297353CC}">
              <c16:uniqueId val="{00000008-5946-47BF-AF3E-6B66794AC6B0}"/>
            </c:ext>
          </c:extLst>
        </c:ser>
        <c:dLbls>
          <c:showLegendKey val="0"/>
          <c:showVal val="0"/>
          <c:showCatName val="0"/>
          <c:showSerName val="0"/>
          <c:showPercent val="0"/>
          <c:showBubbleSize val="0"/>
          <c:showLeaderLines val="1"/>
        </c:dLbls>
        <c:firstSliceAng val="358"/>
      </c:pieChart>
    </c:plotArea>
    <c:plotVisOnly val="1"/>
    <c:dispBlanksAs val="gap"/>
    <c:showDLblsOverMax val="0"/>
  </c:chart>
  <c:txPr>
    <a:bodyPr/>
    <a:lstStyle/>
    <a:p>
      <a:pPr>
        <a:defRPr sz="1800"/>
      </a:pPr>
      <a:endParaRPr lang="he-I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40751504902062"/>
          <c:y val="0.16923781259714232"/>
          <c:w val="0.40855720752612046"/>
          <c:h val="0.53139146968768791"/>
        </c:manualLayout>
      </c:layout>
      <c:pieChart>
        <c:varyColors val="1"/>
        <c:ser>
          <c:idx val="0"/>
          <c:order val="0"/>
          <c:tx>
            <c:strRef>
              <c:f>גיליון1!$B$1</c:f>
              <c:strCache>
                <c:ptCount val="1"/>
                <c:pt idx="0">
                  <c:v>אוכלוסייה, לפי קבוצות אוכלוסייה ודת</c:v>
                </c:pt>
              </c:strCache>
            </c:strRef>
          </c:tx>
          <c:spPr>
            <a:effectLst>
              <a:outerShdw dir="5400000" sx="1000" sy="1000" algn="ctr" rotWithShape="0">
                <a:sysClr val="window" lastClr="FFFFFF">
                  <a:lumMod val="95000"/>
                  <a:alpha val="43000"/>
                </a:sysClr>
              </a:outerShdw>
            </a:effectLst>
            <a:scene3d>
              <a:camera prst="orthographicFront"/>
              <a:lightRig rig="threePt" dir="t"/>
            </a:scene3d>
            <a:sp3d prstMaterial="dkEdge"/>
          </c:spPr>
          <c:dPt>
            <c:idx val="0"/>
            <c:bubble3D val="0"/>
            <c:spPr>
              <a:solidFill>
                <a:srgbClr val="224F77"/>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c:ext xmlns:c16="http://schemas.microsoft.com/office/drawing/2014/chart" uri="{C3380CC4-5D6E-409C-BE32-E72D297353CC}">
                <c16:uniqueId val="{00000001-31F0-4B77-BAEA-500684D21A19}"/>
              </c:ext>
            </c:extLst>
          </c:dPt>
          <c:dPt>
            <c:idx val="1"/>
            <c:bubble3D val="0"/>
            <c:spPr>
              <a:solidFill>
                <a:srgbClr val="00B0F0"/>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c:ext xmlns:c16="http://schemas.microsoft.com/office/drawing/2014/chart" uri="{C3380CC4-5D6E-409C-BE32-E72D297353CC}">
                <c16:uniqueId val="{00000003-31F0-4B77-BAEA-500684D21A19}"/>
              </c:ext>
            </c:extLst>
          </c:dPt>
          <c:dPt>
            <c:idx val="2"/>
            <c:bubble3D val="0"/>
            <c:spPr>
              <a:solidFill>
                <a:srgbClr val="EE514D"/>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c:ext xmlns:c16="http://schemas.microsoft.com/office/drawing/2014/chart" uri="{C3380CC4-5D6E-409C-BE32-E72D297353CC}">
                <c16:uniqueId val="{00000005-31F0-4B77-BAEA-500684D21A19}"/>
              </c:ext>
            </c:extLst>
          </c:dPt>
          <c:dPt>
            <c:idx val="3"/>
            <c:bubble3D val="0"/>
            <c:spPr>
              <a:solidFill>
                <a:srgbClr val="FF9966"/>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c:ext xmlns:c16="http://schemas.microsoft.com/office/drawing/2014/chart" uri="{C3380CC4-5D6E-409C-BE32-E72D297353CC}">
                <c16:uniqueId val="{00000007-31F0-4B77-BAEA-500684D21A19}"/>
              </c:ext>
            </c:extLst>
          </c:dPt>
          <c:dLbls>
            <c:dLbl>
              <c:idx val="0"/>
              <c:layout>
                <c:manualLayout>
                  <c:x val="-4.9430527925378429E-2"/>
                  <c:y val="-0.14284263254933646"/>
                </c:manualLayout>
              </c:layout>
              <c:tx>
                <c:rich>
                  <a:bodyPr/>
                  <a:lstStyle/>
                  <a:p>
                    <a:r>
                      <a:rPr lang="he-IL" sz="2000" dirty="0">
                        <a:solidFill>
                          <a:srgbClr val="002060"/>
                        </a:solidFill>
                      </a:rPr>
                      <a:t>יהודים </a:t>
                    </a:r>
                  </a:p>
                  <a:p>
                    <a:r>
                      <a:rPr lang="he-IL" sz="1600" dirty="0" smtClean="0">
                        <a:solidFill>
                          <a:schemeClr val="bg1">
                            <a:lumMod val="50000"/>
                          </a:schemeClr>
                        </a:solidFill>
                      </a:rPr>
                      <a:t>416,800</a:t>
                    </a:r>
                    <a:endParaRPr lang="he-IL" sz="1600" dirty="0">
                      <a:solidFill>
                        <a:schemeClr val="bg1">
                          <a:lumMod val="50000"/>
                        </a:schemeClr>
                      </a:solidFill>
                    </a:endParaRPr>
                  </a:p>
                  <a:p>
                    <a:r>
                      <a:rPr lang="he-IL" sz="1400" b="0" dirty="0">
                        <a:solidFill>
                          <a:schemeClr val="bg1">
                            <a:lumMod val="50000"/>
                          </a:schemeClr>
                        </a:solidFill>
                      </a:rPr>
                      <a:t>(</a:t>
                    </a:r>
                    <a:r>
                      <a:rPr lang="he-IL" sz="1400" b="0" dirty="0" smtClean="0">
                        <a:solidFill>
                          <a:schemeClr val="bg1">
                            <a:lumMod val="50000"/>
                          </a:schemeClr>
                        </a:solidFill>
                      </a:rPr>
                      <a:t>90%)</a:t>
                    </a:r>
                    <a:endParaRPr lang="he-IL" sz="1400" b="0" dirty="0">
                      <a:solidFill>
                        <a:schemeClr val="bg1">
                          <a:lumMod val="50000"/>
                        </a:schemeClr>
                      </a:solidFill>
                    </a:endParaRP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F0-4B77-BAEA-500684D21A19}"/>
                </c:ext>
              </c:extLst>
            </c:dLbl>
            <c:dLbl>
              <c:idx val="1"/>
              <c:layout>
                <c:manualLayout>
                  <c:x val="0.15659234135113437"/>
                  <c:y val="-0.28215107499987441"/>
                </c:manualLayout>
              </c:layout>
              <c:tx>
                <c:rich>
                  <a:bodyPr/>
                  <a:lstStyle/>
                  <a:p>
                    <a:r>
                      <a:rPr lang="he-IL" sz="2000" dirty="0">
                        <a:solidFill>
                          <a:srgbClr val="00B0F0"/>
                        </a:solidFill>
                      </a:rPr>
                      <a:t>מוסלמים</a:t>
                    </a:r>
                  </a:p>
                  <a:p>
                    <a:r>
                      <a:rPr lang="he-IL" sz="1600" dirty="0" smtClean="0">
                        <a:solidFill>
                          <a:schemeClr val="bg1">
                            <a:lumMod val="50000"/>
                          </a:schemeClr>
                        </a:solidFill>
                      </a:rPr>
                      <a:t>17,900</a:t>
                    </a:r>
                    <a:endParaRPr lang="he-IL" sz="1600" dirty="0">
                      <a:solidFill>
                        <a:schemeClr val="bg1">
                          <a:lumMod val="50000"/>
                        </a:schemeClr>
                      </a:solidFill>
                    </a:endParaRPr>
                  </a:p>
                  <a:p>
                    <a:r>
                      <a:rPr lang="he-IL" sz="1200" b="0" dirty="0">
                        <a:solidFill>
                          <a:schemeClr val="bg1">
                            <a:lumMod val="50000"/>
                          </a:schemeClr>
                        </a:solidFill>
                      </a:rPr>
                      <a:t> </a:t>
                    </a:r>
                    <a:r>
                      <a:rPr lang="he-IL" sz="1400" b="0" dirty="0" smtClean="0">
                        <a:solidFill>
                          <a:schemeClr val="bg1">
                            <a:lumMod val="50000"/>
                          </a:schemeClr>
                        </a:solidFill>
                      </a:rPr>
                      <a:t>(4%)</a:t>
                    </a:r>
                    <a:endParaRPr lang="he-IL" sz="1400" b="0" dirty="0">
                      <a:solidFill>
                        <a:schemeClr val="bg1">
                          <a:lumMod val="50000"/>
                        </a:schemeClr>
                      </a:solidFill>
                    </a:endParaRP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F0-4B77-BAEA-500684D21A19}"/>
                </c:ext>
              </c:extLst>
            </c:dLbl>
            <c:dLbl>
              <c:idx val="2"/>
              <c:layout>
                <c:manualLayout>
                  <c:x val="0.1885883606032395"/>
                  <c:y val="-3.118153529846308E-2"/>
                </c:manualLayout>
              </c:layout>
              <c:tx>
                <c:rich>
                  <a:bodyPr/>
                  <a:lstStyle/>
                  <a:p>
                    <a:r>
                      <a:rPr lang="he-IL" sz="2000" dirty="0">
                        <a:solidFill>
                          <a:srgbClr val="EE514D"/>
                        </a:solidFill>
                      </a:rPr>
                      <a:t>נוצרים ערבים</a:t>
                    </a:r>
                  </a:p>
                  <a:p>
                    <a:r>
                      <a:rPr lang="he-IL" sz="1108" dirty="0">
                        <a:solidFill>
                          <a:schemeClr val="bg1">
                            <a:lumMod val="50000"/>
                          </a:schemeClr>
                        </a:solidFill>
                      </a:rPr>
                      <a:t> </a:t>
                    </a:r>
                    <a:r>
                      <a:rPr lang="he-IL" sz="1600" dirty="0" smtClean="0">
                        <a:solidFill>
                          <a:schemeClr val="bg1">
                            <a:lumMod val="50000"/>
                          </a:schemeClr>
                        </a:solidFill>
                      </a:rPr>
                      <a:t>3,500</a:t>
                    </a:r>
                    <a:endParaRPr lang="he-IL" sz="1600" dirty="0">
                      <a:solidFill>
                        <a:schemeClr val="bg1">
                          <a:lumMod val="50000"/>
                        </a:schemeClr>
                      </a:solidFill>
                    </a:endParaRPr>
                  </a:p>
                  <a:p>
                    <a:r>
                      <a:rPr lang="he-IL" sz="1400" b="0" dirty="0">
                        <a:solidFill>
                          <a:schemeClr val="bg1">
                            <a:lumMod val="50000"/>
                          </a:schemeClr>
                        </a:solidFill>
                      </a:rPr>
                      <a:t>(1%)</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F0-4B77-BAEA-500684D21A19}"/>
                </c:ext>
              </c:extLst>
            </c:dLbl>
            <c:dLbl>
              <c:idx val="3"/>
              <c:layout>
                <c:manualLayout>
                  <c:x val="0.1371000926676689"/>
                  <c:y val="0.16255860629609697"/>
                </c:manualLayout>
              </c:layout>
              <c:tx>
                <c:rich>
                  <a:bodyPr/>
                  <a:lstStyle/>
                  <a:p>
                    <a:r>
                      <a:rPr lang="he-IL" sz="1800" dirty="0">
                        <a:solidFill>
                          <a:srgbClr val="FF9966"/>
                        </a:solidFill>
                      </a:rPr>
                      <a:t>ללא סיווג דת, נוצרים שאינם ערבים, דרוזים</a:t>
                    </a:r>
                  </a:p>
                  <a:p>
                    <a:r>
                      <a:rPr lang="he-IL" sz="1600" dirty="0" smtClean="0">
                        <a:solidFill>
                          <a:schemeClr val="bg1">
                            <a:lumMod val="50000"/>
                          </a:schemeClr>
                        </a:solidFill>
                      </a:rPr>
                      <a:t>25,600</a:t>
                    </a:r>
                    <a:endParaRPr lang="he-IL" sz="1600" dirty="0">
                      <a:solidFill>
                        <a:schemeClr val="bg1">
                          <a:lumMod val="50000"/>
                        </a:schemeClr>
                      </a:solidFill>
                    </a:endParaRPr>
                  </a:p>
                  <a:p>
                    <a:r>
                      <a:rPr lang="he-IL" sz="1108" dirty="0">
                        <a:solidFill>
                          <a:schemeClr val="bg1">
                            <a:lumMod val="50000"/>
                          </a:schemeClr>
                        </a:solidFill>
                      </a:rPr>
                      <a:t> </a:t>
                    </a:r>
                    <a:r>
                      <a:rPr lang="he-IL" sz="1400" b="0" dirty="0" smtClean="0">
                        <a:solidFill>
                          <a:schemeClr val="bg1">
                            <a:lumMod val="50000"/>
                          </a:schemeClr>
                        </a:solidFill>
                      </a:rPr>
                      <a:t>(6%)</a:t>
                    </a:r>
                    <a:endParaRPr lang="he-IL" sz="1400" b="0" dirty="0">
                      <a:solidFill>
                        <a:schemeClr val="bg1">
                          <a:lumMod val="50000"/>
                        </a:schemeClr>
                      </a:solidFill>
                    </a:endParaRP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F0-4B77-BAEA-500684D21A19}"/>
                </c:ext>
              </c:extLst>
            </c:dLbl>
            <c:spPr>
              <a:noFill/>
              <a:ln>
                <a:noFill/>
              </a:ln>
              <a:effectLst/>
            </c:spPr>
            <c:txPr>
              <a:bodyPr/>
              <a:lstStyle/>
              <a:p>
                <a:pPr>
                  <a:defRPr sz="1108" b="1">
                    <a:solidFill>
                      <a:schemeClr val="bg1">
                        <a:lumMod val="50000"/>
                      </a:schemeClr>
                    </a:solidFill>
                  </a:defRPr>
                </a:pPr>
                <a:endParaRPr lang="he-IL"/>
              </a:p>
            </c:txPr>
            <c:dLblPos val="bestFit"/>
            <c:showLegendKey val="0"/>
            <c:showVal val="1"/>
            <c:showCatName val="1"/>
            <c:showSerName val="0"/>
            <c:showPercent val="1"/>
            <c:showBubbleSize val="0"/>
            <c:showLeaderLines val="0"/>
            <c:extLst>
              <c:ext xmlns:c15="http://schemas.microsoft.com/office/drawing/2012/chart" uri="{CE6537A1-D6FC-4f65-9D91-7224C49458BB}"/>
            </c:extLst>
          </c:dLbls>
          <c:cat>
            <c:strRef>
              <c:f>גיליון1!$A$2:$A$5</c:f>
              <c:strCache>
                <c:ptCount val="4"/>
                <c:pt idx="0">
                  <c:v>יהודים</c:v>
                </c:pt>
                <c:pt idx="1">
                  <c:v>מוסלמים</c:v>
                </c:pt>
                <c:pt idx="2">
                  <c:v>נוצרים ערבים</c:v>
                </c:pt>
                <c:pt idx="3">
                  <c:v>ללא סיווג דת, נוצרים שאינם ערבים, דרוזים</c:v>
                </c:pt>
              </c:strCache>
            </c:strRef>
          </c:cat>
          <c:val>
            <c:numRef>
              <c:f>גיליון1!$B$2:$B$5</c:f>
              <c:numCache>
                <c:formatCode>General</c:formatCode>
                <c:ptCount val="4"/>
                <c:pt idx="0">
                  <c:v>416.8</c:v>
                </c:pt>
                <c:pt idx="1">
                  <c:v>17.899999999999999</c:v>
                </c:pt>
                <c:pt idx="2">
                  <c:v>3.5</c:v>
                </c:pt>
                <c:pt idx="3">
                  <c:v>25.6</c:v>
                </c:pt>
              </c:numCache>
            </c:numRef>
          </c:val>
          <c:extLst>
            <c:ext xmlns:c16="http://schemas.microsoft.com/office/drawing/2014/chart" uri="{C3380CC4-5D6E-409C-BE32-E72D297353CC}">
              <c16:uniqueId val="{00000008-31F0-4B77-BAEA-500684D21A19}"/>
            </c:ext>
          </c:extLst>
        </c:ser>
        <c:dLbls>
          <c:showLegendKey val="0"/>
          <c:showVal val="0"/>
          <c:showCatName val="0"/>
          <c:showSerName val="0"/>
          <c:showPercent val="0"/>
          <c:showBubbleSize val="0"/>
          <c:showLeaderLines val="0"/>
        </c:dLbls>
        <c:firstSliceAng val="124"/>
      </c:pieChart>
      <c:spPr>
        <a:noFill/>
        <a:ln w="31265">
          <a:noFill/>
        </a:ln>
      </c:spPr>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גיליון1!$B$1</c:f>
              <c:strCache>
                <c:ptCount val="1"/>
                <c:pt idx="0">
                  <c:v>עמודה2</c:v>
                </c:pt>
              </c:strCache>
            </c:strRef>
          </c:tx>
          <c:spPr>
            <a:solidFill>
              <a:srgbClr val="224F77"/>
            </a:solidFill>
          </c:spPr>
          <c:invertIfNegative val="0"/>
          <c:dLbls>
            <c:dLbl>
              <c:idx val="17"/>
              <c:layout>
                <c:manualLayout>
                  <c:x val="-7.21421358385412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A6-44B6-92BE-A8C7259AB258}"/>
                </c:ext>
              </c:extLst>
            </c:dLbl>
            <c:dLbl>
              <c:idx val="18"/>
              <c:layout>
                <c:manualLayout>
                  <c:x val="-2.7752556820434312E-2"/>
                  <c:y val="-1.5406165183595292E-3"/>
                </c:manualLayout>
              </c:layout>
              <c:spPr>
                <a:noFill/>
                <a:ln>
                  <a:noFill/>
                </a:ln>
                <a:effectLst/>
              </c:spPr>
              <c:txPr>
                <a:bodyPr/>
                <a:lstStyle/>
                <a:p>
                  <a:pPr>
                    <a:defRPr sz="1200">
                      <a:solidFill>
                        <a:srgbClr val="224F77"/>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15:layout>
                    <c:manualLayout>
                      <c:w val="9.3630551670633819E-2"/>
                      <c:h val="5.178431999596253E-2"/>
                    </c:manualLayout>
                  </c15:layout>
                </c:ext>
                <c:ext xmlns:c16="http://schemas.microsoft.com/office/drawing/2014/chart" uri="{C3380CC4-5D6E-409C-BE32-E72D297353CC}">
                  <c16:uniqueId val="{00000000-01A6-44B6-92BE-A8C7259AB258}"/>
                </c:ext>
              </c:extLst>
            </c:dLbl>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גיליון1!$A$2:$A$20</c:f>
              <c:strCache>
                <c:ptCount val="19"/>
                <c:pt idx="0">
                  <c:v>   4-0</c:v>
                </c:pt>
                <c:pt idx="1">
                  <c:v>   9-5</c:v>
                </c:pt>
                <c:pt idx="2">
                  <c:v> 14-10</c:v>
                </c:pt>
                <c:pt idx="3">
                  <c:v> 19-15</c:v>
                </c:pt>
                <c:pt idx="4">
                  <c:v>20-24</c:v>
                </c:pt>
                <c:pt idx="5">
                  <c:v>25-29</c:v>
                </c:pt>
                <c:pt idx="6">
                  <c:v>30-34</c:v>
                </c:pt>
                <c:pt idx="7">
                  <c:v>35-39</c:v>
                </c:pt>
                <c:pt idx="8">
                  <c:v>40-44</c:v>
                </c:pt>
                <c:pt idx="9">
                  <c:v>45-49</c:v>
                </c:pt>
                <c:pt idx="10">
                  <c:v>50-54</c:v>
                </c:pt>
                <c:pt idx="11">
                  <c:v>55-59</c:v>
                </c:pt>
                <c:pt idx="12">
                  <c:v>60-64</c:v>
                </c:pt>
                <c:pt idx="13">
                  <c:v>65-69</c:v>
                </c:pt>
                <c:pt idx="14">
                  <c:v>70-74</c:v>
                </c:pt>
                <c:pt idx="15">
                  <c:v>79-75</c:v>
                </c:pt>
                <c:pt idx="16">
                  <c:v>84-80</c:v>
                </c:pt>
                <c:pt idx="17">
                  <c:v>89-85</c:v>
                </c:pt>
                <c:pt idx="18">
                  <c:v>  90+ </c:v>
                </c:pt>
              </c:strCache>
            </c:strRef>
          </c:cat>
          <c:val>
            <c:numRef>
              <c:f>גיליון1!$B$2:$B$20</c:f>
              <c:numCache>
                <c:formatCode>0.0</c:formatCode>
                <c:ptCount val="19"/>
                <c:pt idx="0">
                  <c:v>9.9</c:v>
                </c:pt>
                <c:pt idx="1">
                  <c:v>9.5</c:v>
                </c:pt>
                <c:pt idx="2">
                  <c:v>8.6</c:v>
                </c:pt>
                <c:pt idx="3">
                  <c:v>7.9</c:v>
                </c:pt>
                <c:pt idx="4">
                  <c:v>7.2</c:v>
                </c:pt>
                <c:pt idx="5">
                  <c:v>6.8</c:v>
                </c:pt>
                <c:pt idx="6">
                  <c:v>6.6</c:v>
                </c:pt>
                <c:pt idx="7">
                  <c:v>6.4</c:v>
                </c:pt>
                <c:pt idx="8">
                  <c:v>6.1</c:v>
                </c:pt>
                <c:pt idx="9">
                  <c:v>5.7</c:v>
                </c:pt>
                <c:pt idx="10">
                  <c:v>4.8</c:v>
                </c:pt>
                <c:pt idx="11">
                  <c:v>4.3</c:v>
                </c:pt>
                <c:pt idx="12">
                  <c:v>4.0999999999999996</c:v>
                </c:pt>
                <c:pt idx="13">
                  <c:v>3.9</c:v>
                </c:pt>
                <c:pt idx="14">
                  <c:v>3.3</c:v>
                </c:pt>
                <c:pt idx="15">
                  <c:v>1.9</c:v>
                </c:pt>
                <c:pt idx="16">
                  <c:v>1.6</c:v>
                </c:pt>
                <c:pt idx="17">
                  <c:v>0.9</c:v>
                </c:pt>
                <c:pt idx="18">
                  <c:v>0.6</c:v>
                </c:pt>
              </c:numCache>
            </c:numRef>
          </c:val>
          <c:extLst>
            <c:ext xmlns:c16="http://schemas.microsoft.com/office/drawing/2014/chart" uri="{C3380CC4-5D6E-409C-BE32-E72D297353CC}">
              <c16:uniqueId val="{00000000-0B56-4152-BA5D-E5BA70F5F114}"/>
            </c:ext>
          </c:extLst>
        </c:ser>
        <c:dLbls>
          <c:showLegendKey val="0"/>
          <c:showVal val="0"/>
          <c:showCatName val="0"/>
          <c:showSerName val="0"/>
          <c:showPercent val="0"/>
          <c:showBubbleSize val="0"/>
        </c:dLbls>
        <c:gapWidth val="5"/>
        <c:axId val="34177792"/>
        <c:axId val="34179328"/>
      </c:barChart>
      <c:catAx>
        <c:axId val="34177792"/>
        <c:scaling>
          <c:orientation val="minMax"/>
        </c:scaling>
        <c:delete val="0"/>
        <c:axPos val="l"/>
        <c:numFmt formatCode="General" sourceLinked="0"/>
        <c:majorTickMark val="out"/>
        <c:minorTickMark val="none"/>
        <c:tickLblPos val="nextTo"/>
        <c:txPr>
          <a:bodyPr/>
          <a:lstStyle/>
          <a:p>
            <a:pPr>
              <a:defRPr sz="1100" b="0"/>
            </a:pPr>
            <a:endParaRPr lang="he-IL"/>
          </a:p>
        </c:txPr>
        <c:crossAx val="34179328"/>
        <c:crosses val="autoZero"/>
        <c:auto val="1"/>
        <c:lblAlgn val="l"/>
        <c:lblOffset val="150"/>
        <c:noMultiLvlLbl val="0"/>
      </c:catAx>
      <c:valAx>
        <c:axId val="34179328"/>
        <c:scaling>
          <c:orientation val="minMax"/>
        </c:scaling>
        <c:delete val="0"/>
        <c:axPos val="b"/>
        <c:majorGridlines>
          <c:spPr>
            <a:ln>
              <a:solidFill>
                <a:schemeClr val="bg1">
                  <a:lumMod val="50000"/>
                </a:schemeClr>
              </a:solidFill>
            </a:ln>
          </c:spPr>
        </c:majorGridlines>
        <c:numFmt formatCode="0" sourceLinked="0"/>
        <c:majorTickMark val="out"/>
        <c:minorTickMark val="none"/>
        <c:tickLblPos val="nextTo"/>
        <c:txPr>
          <a:bodyPr/>
          <a:lstStyle/>
          <a:p>
            <a:pPr>
              <a:defRPr sz="1100">
                <a:solidFill>
                  <a:srgbClr val="5E5E5E"/>
                </a:solidFill>
              </a:defRPr>
            </a:pPr>
            <a:endParaRPr lang="he-IL"/>
          </a:p>
        </c:txPr>
        <c:crossAx val="34177792"/>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גיליון1!$B$2</c:f>
              <c:strCache>
                <c:ptCount val="1"/>
                <c:pt idx="0">
                  <c:v> 100 </c:v>
                </c:pt>
              </c:strCache>
            </c:strRef>
          </c:tx>
          <c:spPr>
            <a:solidFill>
              <a:srgbClr val="C00000"/>
            </a:solidFill>
          </c:spPr>
          <c:invertIfNegative val="0"/>
          <c:dLbls>
            <c:dLbl>
              <c:idx val="18"/>
              <c:layout>
                <c:manualLayout>
                  <c:x val="-7.7052074972853032E-2"/>
                  <c:y val="-3.06937512839413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A6-4DB5-9286-161E62C5D5B9}"/>
                </c:ext>
              </c:extLst>
            </c:dLbl>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גיליון1!$A$3:$A$21</c:f>
              <c:strCache>
                <c:ptCount val="19"/>
                <c:pt idx="0">
                  <c:v> 4-0</c:v>
                </c:pt>
                <c:pt idx="1">
                  <c:v> 9-5</c:v>
                </c:pt>
                <c:pt idx="2">
                  <c:v> 14-10</c:v>
                </c:pt>
                <c:pt idx="3">
                  <c:v> 19-15</c:v>
                </c:pt>
                <c:pt idx="4">
                  <c:v>20-24</c:v>
                </c:pt>
                <c:pt idx="5">
                  <c:v>25-29</c:v>
                </c:pt>
                <c:pt idx="6">
                  <c:v>30-34</c:v>
                </c:pt>
                <c:pt idx="7">
                  <c:v>35-39</c:v>
                </c:pt>
                <c:pt idx="8">
                  <c:v>40-44</c:v>
                </c:pt>
                <c:pt idx="9">
                  <c:v>45-49</c:v>
                </c:pt>
                <c:pt idx="10">
                  <c:v>50-54</c:v>
                </c:pt>
                <c:pt idx="11">
                  <c:v>55-59</c:v>
                </c:pt>
                <c:pt idx="12">
                  <c:v>60-64</c:v>
                </c:pt>
                <c:pt idx="13">
                  <c:v>65-69</c:v>
                </c:pt>
                <c:pt idx="14">
                  <c:v>70-74</c:v>
                </c:pt>
                <c:pt idx="15">
                  <c:v>79-75</c:v>
                </c:pt>
                <c:pt idx="16">
                  <c:v>84-80</c:v>
                </c:pt>
                <c:pt idx="17">
                  <c:v>89-85</c:v>
                </c:pt>
                <c:pt idx="18">
                  <c:v>  90+ </c:v>
                </c:pt>
              </c:strCache>
            </c:strRef>
          </c:cat>
          <c:val>
            <c:numRef>
              <c:f>גיליון1!$B$3:$B$21</c:f>
              <c:numCache>
                <c:formatCode>0.0</c:formatCode>
                <c:ptCount val="19"/>
                <c:pt idx="0">
                  <c:v>7.2</c:v>
                </c:pt>
                <c:pt idx="1">
                  <c:v>6.1</c:v>
                </c:pt>
                <c:pt idx="2">
                  <c:v>5.0999999999999996</c:v>
                </c:pt>
                <c:pt idx="3">
                  <c:v>4.3</c:v>
                </c:pt>
                <c:pt idx="4">
                  <c:v>5.0999999999999996</c:v>
                </c:pt>
                <c:pt idx="5">
                  <c:v>8.9</c:v>
                </c:pt>
                <c:pt idx="6">
                  <c:v>11.1</c:v>
                </c:pt>
                <c:pt idx="7">
                  <c:v>9.6</c:v>
                </c:pt>
                <c:pt idx="8">
                  <c:v>7.6</c:v>
                </c:pt>
                <c:pt idx="9">
                  <c:v>6.3</c:v>
                </c:pt>
                <c:pt idx="10">
                  <c:v>4.8</c:v>
                </c:pt>
                <c:pt idx="11">
                  <c:v>4.3</c:v>
                </c:pt>
                <c:pt idx="12">
                  <c:v>4.3</c:v>
                </c:pt>
                <c:pt idx="13">
                  <c:v>4.4000000000000004</c:v>
                </c:pt>
                <c:pt idx="14">
                  <c:v>4.0999999999999996</c:v>
                </c:pt>
                <c:pt idx="15">
                  <c:v>2.5</c:v>
                </c:pt>
                <c:pt idx="16">
                  <c:v>2</c:v>
                </c:pt>
                <c:pt idx="17">
                  <c:v>1.4</c:v>
                </c:pt>
                <c:pt idx="18">
                  <c:v>0.9</c:v>
                </c:pt>
              </c:numCache>
            </c:numRef>
          </c:val>
          <c:extLst>
            <c:ext xmlns:c16="http://schemas.microsoft.com/office/drawing/2014/chart" uri="{C3380CC4-5D6E-409C-BE32-E72D297353CC}">
              <c16:uniqueId val="{00000000-DF5D-4CB6-A149-FE187D0E7479}"/>
            </c:ext>
          </c:extLst>
        </c:ser>
        <c:dLbls>
          <c:showLegendKey val="0"/>
          <c:showVal val="0"/>
          <c:showCatName val="0"/>
          <c:showSerName val="0"/>
          <c:showPercent val="0"/>
          <c:showBubbleSize val="0"/>
        </c:dLbls>
        <c:gapWidth val="5"/>
        <c:axId val="34507008"/>
        <c:axId val="34512896"/>
      </c:barChart>
      <c:catAx>
        <c:axId val="34507008"/>
        <c:scaling>
          <c:orientation val="minMax"/>
        </c:scaling>
        <c:delete val="1"/>
        <c:axPos val="r"/>
        <c:numFmt formatCode="General" sourceLinked="1"/>
        <c:majorTickMark val="out"/>
        <c:minorTickMark val="none"/>
        <c:tickLblPos val="nextTo"/>
        <c:crossAx val="34512896"/>
        <c:crosses val="autoZero"/>
        <c:auto val="1"/>
        <c:lblAlgn val="ctr"/>
        <c:lblOffset val="100"/>
        <c:noMultiLvlLbl val="0"/>
      </c:catAx>
      <c:valAx>
        <c:axId val="34512896"/>
        <c:scaling>
          <c:orientation val="maxMin"/>
          <c:max val="12"/>
          <c:min val="0"/>
        </c:scaling>
        <c:delete val="0"/>
        <c:axPos val="b"/>
        <c:majorGridlines/>
        <c:numFmt formatCode="0" sourceLinked="0"/>
        <c:majorTickMark val="out"/>
        <c:minorTickMark val="none"/>
        <c:tickLblPos val="nextTo"/>
        <c:txPr>
          <a:bodyPr/>
          <a:lstStyle/>
          <a:p>
            <a:pPr>
              <a:defRPr sz="1200">
                <a:solidFill>
                  <a:srgbClr val="5E5E5E"/>
                </a:solidFill>
              </a:defRPr>
            </a:pPr>
            <a:endParaRPr lang="he-IL"/>
          </a:p>
        </c:txPr>
        <c:crossAx val="34507008"/>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46952795207033E-2"/>
          <c:y val="7.5879405689783602E-2"/>
          <c:w val="0.91822894168466496"/>
          <c:h val="0.71374981677007898"/>
        </c:manualLayout>
      </c:layout>
      <c:barChart>
        <c:barDir val="col"/>
        <c:grouping val="clustered"/>
        <c:varyColors val="0"/>
        <c:ser>
          <c:idx val="0"/>
          <c:order val="0"/>
          <c:tx>
            <c:strRef>
              <c:f>גיליון1!$A$3</c:f>
              <c:strCache>
                <c:ptCount val="1"/>
                <c:pt idx="0">
                  <c:v>ת"א-יפו</c:v>
                </c:pt>
              </c:strCache>
            </c:strRef>
          </c:tx>
          <c:spPr>
            <a:solidFill>
              <a:srgbClr val="C00000"/>
            </a:solidFill>
          </c:spPr>
          <c:invertIfNegative val="0"/>
          <c:dLbls>
            <c:numFmt formatCode="#,##0.0" sourceLinked="0"/>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גיליון1!$B$2:$G$2</c:f>
              <c:strCache>
                <c:ptCount val="6"/>
                <c:pt idx="0">
                  <c:v>מפקד 1972</c:v>
                </c:pt>
                <c:pt idx="1">
                  <c:v>מפקד 1983</c:v>
                </c:pt>
                <c:pt idx="2">
                  <c:v>מפקד 1995</c:v>
                </c:pt>
                <c:pt idx="3">
                  <c:v>מפקד 2008</c:v>
                </c:pt>
                <c:pt idx="4">
                  <c:v>2014</c:v>
                </c:pt>
                <c:pt idx="5">
                  <c:v>2020</c:v>
                </c:pt>
              </c:strCache>
            </c:strRef>
          </c:cat>
          <c:val>
            <c:numRef>
              <c:f>גיליון1!$B$3:$G$3</c:f>
              <c:numCache>
                <c:formatCode>General</c:formatCode>
                <c:ptCount val="6"/>
                <c:pt idx="0">
                  <c:v>21.8</c:v>
                </c:pt>
                <c:pt idx="1">
                  <c:v>20.3</c:v>
                </c:pt>
                <c:pt idx="2">
                  <c:v>17.899999999999999</c:v>
                </c:pt>
                <c:pt idx="3">
                  <c:v>16.7</c:v>
                </c:pt>
                <c:pt idx="4">
                  <c:v>18</c:v>
                </c:pt>
                <c:pt idx="5">
                  <c:v>18.399999999999999</c:v>
                </c:pt>
              </c:numCache>
            </c:numRef>
          </c:val>
          <c:extLst>
            <c:ext xmlns:c16="http://schemas.microsoft.com/office/drawing/2014/chart" uri="{C3380CC4-5D6E-409C-BE32-E72D297353CC}">
              <c16:uniqueId val="{00000000-0F65-418D-84E9-F7CEDC06F899}"/>
            </c:ext>
          </c:extLst>
        </c:ser>
        <c:ser>
          <c:idx val="1"/>
          <c:order val="1"/>
          <c:tx>
            <c:strRef>
              <c:f>גיליון1!$A$4</c:f>
              <c:strCache>
                <c:ptCount val="1"/>
                <c:pt idx="0">
                  <c:v>ישראל</c:v>
                </c:pt>
              </c:strCache>
            </c:strRef>
          </c:tx>
          <c:spPr>
            <a:solidFill>
              <a:srgbClr val="224F77"/>
            </a:solidFill>
          </c:spPr>
          <c:invertIfNegative val="0"/>
          <c:dLbls>
            <c:numFmt formatCode="#,##0.0" sourceLinked="0"/>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גיליון1!$B$2:$G$2</c:f>
              <c:strCache>
                <c:ptCount val="6"/>
                <c:pt idx="0">
                  <c:v>מפקד 1972</c:v>
                </c:pt>
                <c:pt idx="1">
                  <c:v>מפקד 1983</c:v>
                </c:pt>
                <c:pt idx="2">
                  <c:v>מפקד 1995</c:v>
                </c:pt>
                <c:pt idx="3">
                  <c:v>מפקד 2008</c:v>
                </c:pt>
                <c:pt idx="4">
                  <c:v>2014</c:v>
                </c:pt>
                <c:pt idx="5">
                  <c:v>2020</c:v>
                </c:pt>
              </c:strCache>
            </c:strRef>
          </c:cat>
          <c:val>
            <c:numRef>
              <c:f>גיליון1!$B$4:$G$4</c:f>
              <c:numCache>
                <c:formatCode>General</c:formatCode>
                <c:ptCount val="6"/>
                <c:pt idx="0">
                  <c:v>32.6</c:v>
                </c:pt>
                <c:pt idx="1">
                  <c:v>32.6</c:v>
                </c:pt>
                <c:pt idx="2">
                  <c:v>29.2</c:v>
                </c:pt>
                <c:pt idx="3">
                  <c:v>27.8</c:v>
                </c:pt>
                <c:pt idx="4">
                  <c:v>28.2</c:v>
                </c:pt>
                <c:pt idx="5">
                  <c:v>28.1</c:v>
                </c:pt>
              </c:numCache>
            </c:numRef>
          </c:val>
          <c:extLst>
            <c:ext xmlns:c16="http://schemas.microsoft.com/office/drawing/2014/chart" uri="{C3380CC4-5D6E-409C-BE32-E72D297353CC}">
              <c16:uniqueId val="{00000001-0F65-418D-84E9-F7CEDC06F899}"/>
            </c:ext>
          </c:extLst>
        </c:ser>
        <c:dLbls>
          <c:dLblPos val="inEnd"/>
          <c:showLegendKey val="0"/>
          <c:showVal val="1"/>
          <c:showCatName val="0"/>
          <c:showSerName val="0"/>
          <c:showPercent val="0"/>
          <c:showBubbleSize val="0"/>
        </c:dLbls>
        <c:gapWidth val="22"/>
        <c:axId val="31582464"/>
        <c:axId val="31600640"/>
      </c:barChart>
      <c:catAx>
        <c:axId val="31582464"/>
        <c:scaling>
          <c:orientation val="minMax"/>
        </c:scaling>
        <c:delete val="0"/>
        <c:axPos val="b"/>
        <c:numFmt formatCode="General" sourceLinked="0"/>
        <c:majorTickMark val="out"/>
        <c:minorTickMark val="none"/>
        <c:tickLblPos val="nextTo"/>
        <c:txPr>
          <a:bodyPr/>
          <a:lstStyle/>
          <a:p>
            <a:pPr>
              <a:defRPr sz="1400"/>
            </a:pPr>
            <a:endParaRPr lang="he-IL"/>
          </a:p>
        </c:txPr>
        <c:crossAx val="31600640"/>
        <c:crosses val="autoZero"/>
        <c:auto val="1"/>
        <c:lblAlgn val="ctr"/>
        <c:lblOffset val="100"/>
        <c:noMultiLvlLbl val="0"/>
      </c:catAx>
      <c:valAx>
        <c:axId val="31600640"/>
        <c:scaling>
          <c:orientation val="minMax"/>
        </c:scaling>
        <c:delete val="0"/>
        <c:axPos val="l"/>
        <c:majorGridlines/>
        <c:title>
          <c:tx>
            <c:rich>
              <a:bodyPr rot="0" vert="horz" anchor="t" anchorCtr="1"/>
              <a:lstStyle/>
              <a:p>
                <a:pPr>
                  <a:defRPr sz="1100" b="0">
                    <a:solidFill>
                      <a:srgbClr val="5E5E5E"/>
                    </a:solidFill>
                  </a:defRPr>
                </a:pPr>
                <a:r>
                  <a:rPr lang="he-IL" sz="1200" b="1" i="0" u="none" strike="noStrike" kern="1200" baseline="0" dirty="0">
                    <a:solidFill>
                      <a:srgbClr val="5E5E5E"/>
                    </a:solidFill>
                    <a:latin typeface="Arial" pitchFamily="34" charset="0"/>
                    <a:ea typeface="+mn-ea"/>
                    <a:cs typeface="Arial" pitchFamily="34" charset="0"/>
                  </a:rPr>
                  <a:t>אחוזים</a:t>
                </a:r>
              </a:p>
            </c:rich>
          </c:tx>
          <c:layout>
            <c:manualLayout>
              <c:xMode val="edge"/>
              <c:yMode val="edge"/>
              <c:x val="0"/>
              <c:y val="0"/>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31582464"/>
        <c:crosses val="autoZero"/>
        <c:crossBetween val="between"/>
      </c:valAx>
    </c:plotArea>
    <c:legend>
      <c:legendPos val="b"/>
      <c:layout>
        <c:manualLayout>
          <c:xMode val="edge"/>
          <c:yMode val="edge"/>
          <c:x val="0.37857169548366137"/>
          <c:y val="0.89570157925133376"/>
          <c:w val="0.25841601333310699"/>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121399614319E-2"/>
          <c:y val="8.5924491319995272E-2"/>
          <c:w val="0.91822894168466496"/>
          <c:h val="0.74158128517588395"/>
        </c:manualLayout>
      </c:layout>
      <c:barChart>
        <c:barDir val="col"/>
        <c:grouping val="clustered"/>
        <c:varyColors val="0"/>
        <c:ser>
          <c:idx val="0"/>
          <c:order val="0"/>
          <c:tx>
            <c:strRef>
              <c:f>גיליון1!$A$7</c:f>
              <c:strCache>
                <c:ptCount val="1"/>
                <c:pt idx="0">
                  <c:v>ת"א-יפו</c:v>
                </c:pt>
              </c:strCache>
            </c:strRef>
          </c:tx>
          <c:spPr>
            <a:solidFill>
              <a:srgbClr val="C00000"/>
            </a:solidFill>
          </c:spPr>
          <c:invertIfNegative val="0"/>
          <c:dLbls>
            <c:numFmt formatCode="#,##0.0" sourceLinked="0"/>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2014</c:v>
                </c:pt>
                <c:pt idx="5">
                  <c:v>2020</c:v>
                </c:pt>
              </c:strCache>
            </c:strRef>
          </c:cat>
          <c:val>
            <c:numRef>
              <c:f>גיליון1!$B$7:$G$7</c:f>
              <c:numCache>
                <c:formatCode>General</c:formatCode>
                <c:ptCount val="6"/>
                <c:pt idx="0">
                  <c:v>23.713423283739647</c:v>
                </c:pt>
                <c:pt idx="1">
                  <c:v>24.672910332605078</c:v>
                </c:pt>
                <c:pt idx="2">
                  <c:v>28.325345661818545</c:v>
                </c:pt>
                <c:pt idx="3">
                  <c:v>32.46</c:v>
                </c:pt>
                <c:pt idx="4">
                  <c:v>28.6</c:v>
                </c:pt>
                <c:pt idx="5" formatCode="0.0">
                  <c:v>26.8</c:v>
                </c:pt>
              </c:numCache>
            </c:numRef>
          </c:val>
          <c:extLst>
            <c:ext xmlns:c16="http://schemas.microsoft.com/office/drawing/2014/chart" uri="{C3380CC4-5D6E-409C-BE32-E72D297353CC}">
              <c16:uniqueId val="{00000000-6788-4B41-978D-B54568D91809}"/>
            </c:ext>
          </c:extLst>
        </c:ser>
        <c:ser>
          <c:idx val="1"/>
          <c:order val="1"/>
          <c:tx>
            <c:strRef>
              <c:f>גיליון1!$A$8</c:f>
              <c:strCache>
                <c:ptCount val="1"/>
                <c:pt idx="0">
                  <c:v>ישראל</c:v>
                </c:pt>
              </c:strCache>
            </c:strRef>
          </c:tx>
          <c:spPr>
            <a:solidFill>
              <a:srgbClr val="224F77"/>
            </a:solidFill>
          </c:spPr>
          <c:invertIfNegative val="0"/>
          <c:dLbls>
            <c:numFmt formatCode="#,##0.0" sourceLinked="0"/>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2014</c:v>
                </c:pt>
                <c:pt idx="5">
                  <c:v>2020</c:v>
                </c:pt>
              </c:strCache>
            </c:strRef>
          </c:cat>
          <c:val>
            <c:numRef>
              <c:f>גיליון1!$B$8:$G$8</c:f>
              <c:numCache>
                <c:formatCode>General</c:formatCode>
                <c:ptCount val="6"/>
                <c:pt idx="0">
                  <c:v>25.983709287116909</c:v>
                </c:pt>
                <c:pt idx="1">
                  <c:v>26.88552166870582</c:v>
                </c:pt>
                <c:pt idx="2">
                  <c:v>26.022680270046639</c:v>
                </c:pt>
                <c:pt idx="3">
                  <c:v>26</c:v>
                </c:pt>
                <c:pt idx="4">
                  <c:v>24.5</c:v>
                </c:pt>
                <c:pt idx="5" formatCode="0.0">
                  <c:v>23.7</c:v>
                </c:pt>
              </c:numCache>
            </c:numRef>
          </c:val>
          <c:extLst>
            <c:ext xmlns:c16="http://schemas.microsoft.com/office/drawing/2014/chart" uri="{C3380CC4-5D6E-409C-BE32-E72D297353CC}">
              <c16:uniqueId val="{00000001-6788-4B41-978D-B54568D91809}"/>
            </c:ext>
          </c:extLst>
        </c:ser>
        <c:dLbls>
          <c:dLblPos val="inEnd"/>
          <c:showLegendKey val="0"/>
          <c:showVal val="1"/>
          <c:showCatName val="0"/>
          <c:showSerName val="0"/>
          <c:showPercent val="0"/>
          <c:showBubbleSize val="0"/>
        </c:dLbls>
        <c:gapWidth val="20"/>
        <c:axId val="34824960"/>
        <c:axId val="34826496"/>
      </c:barChart>
      <c:catAx>
        <c:axId val="34824960"/>
        <c:scaling>
          <c:orientation val="minMax"/>
        </c:scaling>
        <c:delete val="0"/>
        <c:axPos val="b"/>
        <c:numFmt formatCode="General" sourceLinked="0"/>
        <c:majorTickMark val="out"/>
        <c:minorTickMark val="none"/>
        <c:tickLblPos val="nextTo"/>
        <c:txPr>
          <a:bodyPr/>
          <a:lstStyle/>
          <a:p>
            <a:pPr>
              <a:defRPr sz="1400"/>
            </a:pPr>
            <a:endParaRPr lang="he-IL"/>
          </a:p>
        </c:txPr>
        <c:crossAx val="34826496"/>
        <c:crosses val="autoZero"/>
        <c:auto val="1"/>
        <c:lblAlgn val="ctr"/>
        <c:lblOffset val="100"/>
        <c:noMultiLvlLbl val="0"/>
      </c:catAx>
      <c:valAx>
        <c:axId val="34826496"/>
        <c:scaling>
          <c:orientation val="minMax"/>
        </c:scaling>
        <c:delete val="0"/>
        <c:axPos val="l"/>
        <c:majorGridlines/>
        <c:title>
          <c:tx>
            <c:rich>
              <a:bodyPr rot="0" vert="horz"/>
              <a:lstStyle/>
              <a:p>
                <a:pPr>
                  <a:defRPr lang="he-IL" sz="1200" kern="120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8.1310390571580037E-3"/>
              <c:y val="6.1706770398824952E-3"/>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34824960"/>
        <c:crosses val="autoZero"/>
        <c:crossBetween val="between"/>
      </c:valAx>
    </c:plotArea>
    <c:legend>
      <c:legendPos val="b"/>
      <c:layout>
        <c:manualLayout>
          <c:xMode val="edge"/>
          <c:yMode val="edge"/>
          <c:x val="0.35135354840904098"/>
          <c:y val="0.926722154287142"/>
          <c:w val="0.31025186646485597"/>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57385312249443E-2"/>
          <c:y val="9.6213580491898473E-2"/>
          <c:w val="0.91822894168466496"/>
          <c:h val="0.70358974358974358"/>
        </c:manualLayout>
      </c:layout>
      <c:barChart>
        <c:barDir val="col"/>
        <c:grouping val="clustered"/>
        <c:varyColors val="0"/>
        <c:ser>
          <c:idx val="0"/>
          <c:order val="0"/>
          <c:tx>
            <c:strRef>
              <c:f>גיליון1!$A$7</c:f>
              <c:strCache>
                <c:ptCount val="1"/>
                <c:pt idx="0">
                  <c:v>ת"א-יפו</c:v>
                </c:pt>
              </c:strCache>
            </c:strRef>
          </c:tx>
          <c:spPr>
            <a:solidFill>
              <a:srgbClr val="C00000"/>
            </a:solidFill>
          </c:spPr>
          <c:invertIfNegative val="0"/>
          <c:dLbls>
            <c:numFmt formatCode="#,##0.0" sourceLinked="0"/>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2014</c:v>
                </c:pt>
                <c:pt idx="5">
                  <c:v>2020</c:v>
                </c:pt>
              </c:strCache>
            </c:strRef>
          </c:cat>
          <c:val>
            <c:numRef>
              <c:f>גיליון1!$B$7:$G$7</c:f>
              <c:numCache>
                <c:formatCode>General</c:formatCode>
                <c:ptCount val="6"/>
                <c:pt idx="0">
                  <c:v>12.6</c:v>
                </c:pt>
                <c:pt idx="1">
                  <c:v>19</c:v>
                </c:pt>
                <c:pt idx="2">
                  <c:v>18.3</c:v>
                </c:pt>
                <c:pt idx="3">
                  <c:v>14.1</c:v>
                </c:pt>
                <c:pt idx="4">
                  <c:v>14.9</c:v>
                </c:pt>
                <c:pt idx="5">
                  <c:v>15.3</c:v>
                </c:pt>
              </c:numCache>
            </c:numRef>
          </c:val>
          <c:extLst>
            <c:ext xmlns:c16="http://schemas.microsoft.com/office/drawing/2014/chart" uri="{C3380CC4-5D6E-409C-BE32-E72D297353CC}">
              <c16:uniqueId val="{00000000-23ED-43A6-82D5-8B6284E750B3}"/>
            </c:ext>
          </c:extLst>
        </c:ser>
        <c:ser>
          <c:idx val="1"/>
          <c:order val="1"/>
          <c:tx>
            <c:strRef>
              <c:f>גיליון1!$A$8</c:f>
              <c:strCache>
                <c:ptCount val="1"/>
                <c:pt idx="0">
                  <c:v>ישראל</c:v>
                </c:pt>
              </c:strCache>
            </c:strRef>
          </c:tx>
          <c:spPr>
            <a:solidFill>
              <a:srgbClr val="224F77"/>
            </a:solidFill>
          </c:spPr>
          <c:invertIfNegative val="0"/>
          <c:dLbls>
            <c:numFmt formatCode="#,##0.0" sourceLinked="0"/>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2014</c:v>
                </c:pt>
                <c:pt idx="5">
                  <c:v>2020</c:v>
                </c:pt>
              </c:strCache>
            </c:strRef>
          </c:cat>
          <c:val>
            <c:numRef>
              <c:f>גיליון1!$B$8:$G$8</c:f>
              <c:numCache>
                <c:formatCode>General</c:formatCode>
                <c:ptCount val="6"/>
                <c:pt idx="0">
                  <c:v>7.1</c:v>
                </c:pt>
                <c:pt idx="1">
                  <c:v>8.9</c:v>
                </c:pt>
                <c:pt idx="2">
                  <c:v>9.9</c:v>
                </c:pt>
                <c:pt idx="3">
                  <c:v>9.6999999999999993</c:v>
                </c:pt>
                <c:pt idx="4">
                  <c:v>10.5</c:v>
                </c:pt>
                <c:pt idx="5">
                  <c:v>12.1</c:v>
                </c:pt>
              </c:numCache>
            </c:numRef>
          </c:val>
          <c:extLst>
            <c:ext xmlns:c16="http://schemas.microsoft.com/office/drawing/2014/chart" uri="{C3380CC4-5D6E-409C-BE32-E72D297353CC}">
              <c16:uniqueId val="{00000001-23ED-43A6-82D5-8B6284E750B3}"/>
            </c:ext>
          </c:extLst>
        </c:ser>
        <c:dLbls>
          <c:dLblPos val="inEnd"/>
          <c:showLegendKey val="0"/>
          <c:showVal val="1"/>
          <c:showCatName val="0"/>
          <c:showSerName val="0"/>
          <c:showPercent val="0"/>
          <c:showBubbleSize val="0"/>
        </c:dLbls>
        <c:gapWidth val="23"/>
        <c:axId val="34307072"/>
        <c:axId val="34308864"/>
      </c:barChart>
      <c:catAx>
        <c:axId val="34307072"/>
        <c:scaling>
          <c:orientation val="minMax"/>
        </c:scaling>
        <c:delete val="0"/>
        <c:axPos val="b"/>
        <c:numFmt formatCode="General" sourceLinked="0"/>
        <c:majorTickMark val="out"/>
        <c:minorTickMark val="none"/>
        <c:tickLblPos val="nextTo"/>
        <c:txPr>
          <a:bodyPr/>
          <a:lstStyle/>
          <a:p>
            <a:pPr>
              <a:defRPr sz="1400"/>
            </a:pPr>
            <a:endParaRPr lang="he-IL"/>
          </a:p>
        </c:txPr>
        <c:crossAx val="34308864"/>
        <c:crosses val="autoZero"/>
        <c:auto val="1"/>
        <c:lblAlgn val="ctr"/>
        <c:lblOffset val="100"/>
        <c:noMultiLvlLbl val="0"/>
      </c:catAx>
      <c:valAx>
        <c:axId val="34308864"/>
        <c:scaling>
          <c:orientation val="minMax"/>
          <c:max val="35"/>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1.6458155657607639E-3"/>
              <c:y val="1.8968733915907369E-2"/>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34307072"/>
        <c:crosses val="autoZero"/>
        <c:crossBetween val="between"/>
        <c:majorUnit val="5"/>
      </c:valAx>
    </c:plotArea>
    <c:legend>
      <c:legendPos val="b"/>
      <c:layout>
        <c:manualLayout>
          <c:xMode val="edge"/>
          <c:yMode val="edge"/>
          <c:x val="0.350495311349726"/>
          <c:y val="0.91178410671865895"/>
          <c:w val="0.29873278799113401"/>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76AB0-8ECC-4AC3-A97B-D8FE7AD31D02}" type="doc">
      <dgm:prSet loTypeId="urn:microsoft.com/office/officeart/2005/8/layout/matrix3" loCatId="matrix" qsTypeId="urn:microsoft.com/office/officeart/2005/8/quickstyle/simple1" qsCatId="simple" csTypeId="urn:microsoft.com/office/officeart/2005/8/colors/accent3_2" csCatId="accent3" phldr="1"/>
      <dgm:spPr/>
      <dgm:t>
        <a:bodyPr/>
        <a:lstStyle/>
        <a:p>
          <a:pPr rtl="1"/>
          <a:endParaRPr lang="he-IL"/>
        </a:p>
      </dgm:t>
    </dgm:pt>
    <dgm:pt modelId="{5911FC77-6C11-4C88-8671-3ECA22B2C7C8}">
      <dgm:prSet custT="1"/>
      <dgm:spPr>
        <a:solidFill>
          <a:srgbClr val="00682F"/>
        </a:solidFill>
      </dgm:spPr>
      <dgm:t>
        <a:bodyPr/>
        <a:lstStyle/>
        <a:p>
          <a:pPr algn="just" rtl="1"/>
          <a:r>
            <a:rPr lang="he-IL" sz="1500" b="1" dirty="0">
              <a:solidFill>
                <a:schemeClr val="bg1"/>
              </a:solidFill>
              <a:latin typeface="Blender" pitchFamily="18" charset="-79"/>
              <a:cs typeface="Blender" pitchFamily="18" charset="-79"/>
            </a:rPr>
            <a:t>צריכת המים השנתית לתושב </a:t>
          </a:r>
          <a:r>
            <a:rPr lang="he-IL" sz="1500" b="1" dirty="0" smtClean="0">
              <a:solidFill>
                <a:schemeClr val="bg1"/>
              </a:solidFill>
              <a:latin typeface="Blender" pitchFamily="18" charset="-79"/>
              <a:cs typeface="Blender" pitchFamily="18" charset="-79"/>
            </a:rPr>
            <a:t>עלתה </a:t>
          </a:r>
          <a:r>
            <a:rPr lang="he-IL" sz="1500" b="1" dirty="0">
              <a:solidFill>
                <a:schemeClr val="bg1"/>
              </a:solidFill>
              <a:latin typeface="Blender" pitchFamily="18" charset="-79"/>
              <a:cs typeface="Blender" pitchFamily="18" charset="-79"/>
            </a:rPr>
            <a:t>(</a:t>
          </a:r>
          <a:r>
            <a:rPr lang="he-IL" sz="1500" b="1" dirty="0" smtClean="0">
              <a:solidFill>
                <a:schemeClr val="bg1"/>
              </a:solidFill>
              <a:latin typeface="Blender" pitchFamily="18" charset="-79"/>
              <a:cs typeface="Blender" pitchFamily="18" charset="-79"/>
            </a:rPr>
            <a:t>מ-64 </a:t>
          </a:r>
          <a:r>
            <a:rPr lang="he-IL" sz="1500" b="1" dirty="0">
              <a:solidFill>
                <a:schemeClr val="bg1"/>
              </a:solidFill>
              <a:latin typeface="Blender" pitchFamily="18" charset="-79"/>
              <a:cs typeface="Blender" pitchFamily="18" charset="-79"/>
            </a:rPr>
            <a:t>מ"ק בשנת </a:t>
          </a:r>
          <a:r>
            <a:rPr lang="he-IL" sz="1500" b="1" dirty="0" smtClean="0">
              <a:solidFill>
                <a:schemeClr val="bg1"/>
              </a:solidFill>
              <a:latin typeface="Blender" pitchFamily="18" charset="-79"/>
              <a:cs typeface="Blender" pitchFamily="18" charset="-79"/>
            </a:rPr>
            <a:t>2010 ל-68 </a:t>
          </a:r>
          <a:r>
            <a:rPr lang="he-IL" sz="1500" b="1" dirty="0">
              <a:solidFill>
                <a:schemeClr val="bg1"/>
              </a:solidFill>
              <a:latin typeface="Blender" pitchFamily="18" charset="-79"/>
              <a:cs typeface="Blender" pitchFamily="18" charset="-79"/>
            </a:rPr>
            <a:t>מ"ק </a:t>
          </a:r>
          <a:r>
            <a:rPr lang="he-IL" sz="1500" b="1" dirty="0" smtClean="0">
              <a:solidFill>
                <a:schemeClr val="bg1"/>
              </a:solidFill>
              <a:latin typeface="Blender" pitchFamily="18" charset="-79"/>
              <a:cs typeface="Blender" pitchFamily="18" charset="-79"/>
            </a:rPr>
            <a:t>ב-2020). צריכה </a:t>
          </a:r>
          <a:r>
            <a:rPr lang="he-IL" sz="1500" b="1" dirty="0">
              <a:solidFill>
                <a:schemeClr val="bg1"/>
              </a:solidFill>
              <a:latin typeface="Blender" pitchFamily="18" charset="-79"/>
              <a:cs typeface="Blender" pitchFamily="18" charset="-79"/>
            </a:rPr>
            <a:t>זו גבוהה מזו שבכלל ישראל </a:t>
          </a:r>
          <a:r>
            <a:rPr lang="he-IL" sz="1500" b="1" dirty="0" smtClean="0">
              <a:solidFill>
                <a:schemeClr val="bg1"/>
              </a:solidFill>
              <a:latin typeface="Blender" pitchFamily="18" charset="-79"/>
              <a:cs typeface="Blender" pitchFamily="18" charset="-79"/>
            </a:rPr>
            <a:t>(55 </a:t>
          </a:r>
          <a:r>
            <a:rPr lang="he-IL" sz="1500" b="1" dirty="0">
              <a:solidFill>
                <a:schemeClr val="bg1"/>
              </a:solidFill>
              <a:latin typeface="Blender" pitchFamily="18" charset="-79"/>
              <a:cs typeface="Blender" pitchFamily="18" charset="-79"/>
            </a:rPr>
            <a:t>מ"ק).</a:t>
          </a:r>
        </a:p>
      </dgm:t>
    </dgm:pt>
    <dgm:pt modelId="{4B5636A1-9211-4009-9978-BB2C5B376A42}" type="parTrans" cxnId="{FACCCDD9-7DBB-4A5B-9C66-2DB8779CE7C4}">
      <dgm:prSet/>
      <dgm:spPr/>
      <dgm:t>
        <a:bodyPr/>
        <a:lstStyle/>
        <a:p>
          <a:pPr rtl="1"/>
          <a:endParaRPr lang="he-IL"/>
        </a:p>
      </dgm:t>
    </dgm:pt>
    <dgm:pt modelId="{5D3EDACC-368A-41E7-92D5-E977B3F413C6}" type="sibTrans" cxnId="{FACCCDD9-7DBB-4A5B-9C66-2DB8779CE7C4}">
      <dgm:prSet/>
      <dgm:spPr/>
      <dgm:t>
        <a:bodyPr/>
        <a:lstStyle/>
        <a:p>
          <a:pPr rtl="1"/>
          <a:endParaRPr lang="he-IL"/>
        </a:p>
      </dgm:t>
    </dgm:pt>
    <dgm:pt modelId="{52DC6A80-DFCA-46CD-8229-782999F8BB3D}">
      <dgm:prSet custT="1"/>
      <dgm:spPr>
        <a:solidFill>
          <a:srgbClr val="00682F"/>
        </a:solidFill>
      </dgm:spPr>
      <dgm:t>
        <a:bodyPr/>
        <a:lstStyle/>
        <a:p>
          <a:pPr algn="r" rtl="1"/>
          <a:r>
            <a:rPr lang="he-IL" sz="1500" b="1" dirty="0">
              <a:solidFill>
                <a:srgbClr val="DDFFDD"/>
              </a:solidFill>
              <a:latin typeface="Blender" pitchFamily="18" charset="-79"/>
              <a:cs typeface="Blender" pitchFamily="18" charset="-79"/>
            </a:rPr>
            <a:t>במהלך 17 השנים האחרונות חל שיפור במדדי איכות האוויר.</a:t>
          </a:r>
        </a:p>
        <a:p>
          <a:pPr algn="r" rtl="1"/>
          <a:r>
            <a:rPr lang="he-IL" sz="1500" b="1" dirty="0">
              <a:solidFill>
                <a:schemeClr val="bg1"/>
              </a:solidFill>
              <a:latin typeface="Blender" pitchFamily="18" charset="-79"/>
              <a:cs typeface="Blender" pitchFamily="18" charset="-79"/>
            </a:rPr>
            <a:t> </a:t>
          </a:r>
        </a:p>
        <a:p>
          <a:pPr algn="r" rtl="1"/>
          <a:r>
            <a:rPr lang="he-IL" altLang="he-IL" sz="1500" b="1" dirty="0">
              <a:solidFill>
                <a:schemeClr val="bg1"/>
              </a:solidFill>
              <a:latin typeface="Blender" pitchFamily="18" charset="-79"/>
              <a:cs typeface="Blender" pitchFamily="18" charset="-79"/>
            </a:rPr>
            <a:t>בשנת </a:t>
          </a:r>
          <a:r>
            <a:rPr lang="he-IL" altLang="he-IL" sz="1500" b="1" dirty="0" smtClean="0">
              <a:solidFill>
                <a:schemeClr val="bg1"/>
              </a:solidFill>
              <a:latin typeface="Blender" pitchFamily="18" charset="-79"/>
              <a:cs typeface="Blender" pitchFamily="18" charset="-79"/>
            </a:rPr>
            <a:t>2020 24% </a:t>
          </a:r>
          <a:r>
            <a:rPr lang="he-IL" altLang="he-IL" sz="1500" b="1" dirty="0">
              <a:solidFill>
                <a:schemeClr val="bg1"/>
              </a:solidFill>
              <a:latin typeface="Blender" pitchFamily="18" charset="-79"/>
              <a:cs typeface="Blender" pitchFamily="18" charset="-79"/>
            </a:rPr>
            <a:t>משטח העיר הוא שטח ירוק - פארקים, גינות וחורשות.</a:t>
          </a:r>
          <a:endParaRPr lang="he-IL" sz="1500" b="1" dirty="0">
            <a:solidFill>
              <a:schemeClr val="bg1"/>
            </a:solidFill>
            <a:latin typeface="Blender" pitchFamily="18" charset="-79"/>
            <a:cs typeface="Blender" pitchFamily="18" charset="-79"/>
          </a:endParaRPr>
        </a:p>
      </dgm:t>
    </dgm:pt>
    <dgm:pt modelId="{CCC58B50-9017-4C1E-ADF7-CBC2340BEC29}" type="parTrans" cxnId="{6E5F10EF-D185-4D77-A16F-5EC5E04FE9E5}">
      <dgm:prSet/>
      <dgm:spPr/>
      <dgm:t>
        <a:bodyPr/>
        <a:lstStyle/>
        <a:p>
          <a:pPr rtl="1"/>
          <a:endParaRPr lang="he-IL"/>
        </a:p>
      </dgm:t>
    </dgm:pt>
    <dgm:pt modelId="{1C9068E2-2DAF-418F-A5B4-2942B96C98AE}" type="sibTrans" cxnId="{6E5F10EF-D185-4D77-A16F-5EC5E04FE9E5}">
      <dgm:prSet/>
      <dgm:spPr/>
      <dgm:t>
        <a:bodyPr/>
        <a:lstStyle/>
        <a:p>
          <a:pPr rtl="1"/>
          <a:endParaRPr lang="he-IL"/>
        </a:p>
      </dgm:t>
    </dgm:pt>
    <dgm:pt modelId="{7A5DF025-6E87-47AC-AEBA-EEB188C8BFC9}">
      <dgm:prSet custT="1"/>
      <dgm:spPr>
        <a:solidFill>
          <a:srgbClr val="00682F"/>
        </a:solidFill>
      </dgm:spPr>
      <dgm:t>
        <a:bodyPr/>
        <a:lstStyle/>
        <a:p>
          <a:pPr algn="r" rtl="1"/>
          <a:endParaRPr lang="he-IL" sz="1600" b="1" dirty="0"/>
        </a:p>
      </dgm:t>
    </dgm:pt>
    <dgm:pt modelId="{07D50A2C-3FED-4D78-8FB3-516DD0E91675}" type="parTrans" cxnId="{93445015-6C71-4F94-9AE2-A6FBB018A8D4}">
      <dgm:prSet/>
      <dgm:spPr/>
      <dgm:t>
        <a:bodyPr/>
        <a:lstStyle/>
        <a:p>
          <a:pPr rtl="1"/>
          <a:endParaRPr lang="he-IL"/>
        </a:p>
      </dgm:t>
    </dgm:pt>
    <dgm:pt modelId="{437E48DE-B365-4012-9274-7661A1884090}" type="sibTrans" cxnId="{93445015-6C71-4F94-9AE2-A6FBB018A8D4}">
      <dgm:prSet/>
      <dgm:spPr/>
      <dgm:t>
        <a:bodyPr/>
        <a:lstStyle/>
        <a:p>
          <a:pPr rtl="1"/>
          <a:endParaRPr lang="he-IL"/>
        </a:p>
      </dgm:t>
    </dgm:pt>
    <dgm:pt modelId="{35A01456-9911-491D-85E4-FAA4D49A9998}">
      <dgm:prSet custT="1"/>
      <dgm:spPr>
        <a:solidFill>
          <a:srgbClr val="00682F"/>
        </a:solidFill>
      </dgm:spPr>
      <dgm:t>
        <a:bodyPr/>
        <a:lstStyle/>
        <a:p>
          <a:pPr algn="just" defTabSz="622300" rtl="1">
            <a:lnSpc>
              <a:spcPct val="90000"/>
            </a:lnSpc>
            <a:spcBef>
              <a:spcPct val="0"/>
            </a:spcBef>
            <a:spcAft>
              <a:spcPct val="35000"/>
            </a:spcAft>
          </a:pPr>
          <a:r>
            <a:rPr lang="he-IL" sz="1300" b="1" dirty="0">
              <a:solidFill>
                <a:schemeClr val="bg1"/>
              </a:solidFill>
              <a:latin typeface="Blender" pitchFamily="18" charset="-79"/>
              <a:cs typeface="Blender" pitchFamily="18" charset="-79"/>
            </a:rPr>
            <a:t>בשנים האחרונות נמשכת סלילת שבילי </a:t>
          </a:r>
          <a:r>
            <a:rPr lang="he-IL" sz="1300" b="1" dirty="0" smtClean="0">
              <a:solidFill>
                <a:schemeClr val="bg1"/>
              </a:solidFill>
              <a:latin typeface="Blender" pitchFamily="18" charset="-79"/>
              <a:cs typeface="Blender" pitchFamily="18" charset="-79"/>
            </a:rPr>
            <a:t>אופניים, כך שבדצמבר 2020 אורך השבילים הגיע ל-148 ק"מ. בתקופה 2020-2019 מספר </a:t>
          </a:r>
          <a:r>
            <a:rPr lang="he-IL" sz="1300" b="1" dirty="0">
              <a:solidFill>
                <a:schemeClr val="bg1"/>
              </a:solidFill>
              <a:latin typeface="Blender" pitchFamily="18" charset="-79"/>
              <a:cs typeface="Blender" pitchFamily="18" charset="-79"/>
            </a:rPr>
            <a:t>התושבים הרוכבים לעבודה על </a:t>
          </a:r>
          <a:r>
            <a:rPr lang="he-IL" sz="1300" b="1" dirty="0" smtClean="0">
              <a:solidFill>
                <a:schemeClr val="bg1"/>
              </a:solidFill>
              <a:latin typeface="Blender" pitchFamily="18" charset="-79"/>
              <a:cs typeface="Blender" pitchFamily="18" charset="-79"/>
            </a:rPr>
            <a:t>אופניים בעיר ירד בכ-10% כך שמספר הרוכבים עומד על כ-31,600 (2020).</a:t>
          </a:r>
          <a:endParaRPr lang="he-IL" sz="1300" b="1" dirty="0">
            <a:solidFill>
              <a:schemeClr val="bg1"/>
            </a:solidFill>
            <a:latin typeface="Blender" pitchFamily="18" charset="-79"/>
            <a:cs typeface="Blender" pitchFamily="18" charset="-79"/>
          </a:endParaRPr>
        </a:p>
        <a:p>
          <a:pPr algn="just" defTabSz="622300" rtl="1">
            <a:lnSpc>
              <a:spcPct val="90000"/>
            </a:lnSpc>
            <a:spcBef>
              <a:spcPct val="0"/>
            </a:spcBef>
            <a:spcAft>
              <a:spcPct val="35000"/>
            </a:spcAft>
          </a:pPr>
          <a:r>
            <a:rPr lang="he-IL" sz="1300" b="1" dirty="0" smtClean="0">
              <a:solidFill>
                <a:srgbClr val="DDFFDD"/>
              </a:solidFill>
              <a:latin typeface="Blender" pitchFamily="18" charset="-79"/>
              <a:cs typeface="Blender" pitchFamily="18" charset="-79"/>
            </a:rPr>
            <a:t>בשנת 2018 ל-16% </a:t>
          </a:r>
          <a:r>
            <a:rPr lang="he-IL" sz="1300" b="1" dirty="0">
              <a:solidFill>
                <a:srgbClr val="DDFFDD"/>
              </a:solidFill>
              <a:latin typeface="Blender" pitchFamily="18" charset="-79"/>
              <a:cs typeface="Blender" pitchFamily="18" charset="-79"/>
            </a:rPr>
            <a:t>ממשקי הבית יש שני רכבים או יותר. נתון זה נמוך בהשוואה לכלל ישראל (</a:t>
          </a:r>
          <a:r>
            <a:rPr lang="he-IL" sz="1300" b="1" dirty="0" smtClean="0">
              <a:solidFill>
                <a:srgbClr val="DDFFDD"/>
              </a:solidFill>
              <a:latin typeface="Blender" pitchFamily="18" charset="-79"/>
              <a:cs typeface="Blender" pitchFamily="18" charset="-79"/>
            </a:rPr>
            <a:t>27%).</a:t>
          </a:r>
          <a:endParaRPr lang="he-IL" sz="1300" b="1" dirty="0">
            <a:solidFill>
              <a:srgbClr val="DDFFDD"/>
            </a:solidFill>
            <a:latin typeface="Blender" pitchFamily="18" charset="-79"/>
            <a:cs typeface="Blender" pitchFamily="18" charset="-79"/>
          </a:endParaRPr>
        </a:p>
      </dgm:t>
    </dgm:pt>
    <dgm:pt modelId="{35773523-6D47-4FCD-945A-CEA22AE0A6A9}" type="sibTrans" cxnId="{2A7A796B-DEF7-403C-9603-25654FC341CA}">
      <dgm:prSet/>
      <dgm:spPr/>
      <dgm:t>
        <a:bodyPr/>
        <a:lstStyle/>
        <a:p>
          <a:pPr rtl="1"/>
          <a:endParaRPr lang="he-IL"/>
        </a:p>
      </dgm:t>
    </dgm:pt>
    <dgm:pt modelId="{239A1A49-9C7F-46A6-8176-38E3D6DEABA6}" type="parTrans" cxnId="{2A7A796B-DEF7-403C-9603-25654FC341CA}">
      <dgm:prSet/>
      <dgm:spPr/>
      <dgm:t>
        <a:bodyPr/>
        <a:lstStyle/>
        <a:p>
          <a:pPr rtl="1"/>
          <a:endParaRPr lang="he-IL"/>
        </a:p>
      </dgm:t>
    </dgm:pt>
    <dgm:pt modelId="{0598435F-0BB6-4C38-8008-C2A728329D7F}" type="pres">
      <dgm:prSet presAssocID="{11176AB0-8ECC-4AC3-A97B-D8FE7AD31D02}" presName="matrix" presStyleCnt="0">
        <dgm:presLayoutVars>
          <dgm:chMax val="1"/>
          <dgm:dir/>
          <dgm:resizeHandles val="exact"/>
        </dgm:presLayoutVars>
      </dgm:prSet>
      <dgm:spPr/>
      <dgm:t>
        <a:bodyPr/>
        <a:lstStyle/>
        <a:p>
          <a:pPr rtl="1"/>
          <a:endParaRPr lang="he-IL"/>
        </a:p>
      </dgm:t>
    </dgm:pt>
    <dgm:pt modelId="{D97F8ECB-CBD5-402C-A329-5170D1C902F8}" type="pres">
      <dgm:prSet presAssocID="{11176AB0-8ECC-4AC3-A97B-D8FE7AD31D02}" presName="diamond" presStyleLbl="bgShp" presStyleIdx="0" presStyleCnt="1" custScaleX="144020" custScaleY="100000" custLinFactNeighborX="3686"/>
      <dgm:spPr>
        <a:solidFill>
          <a:srgbClr val="DDF1E2"/>
        </a:solidFill>
      </dgm:spPr>
    </dgm:pt>
    <dgm:pt modelId="{5EB970DA-F9A3-4ED9-A0B4-060DA113C35F}" type="pres">
      <dgm:prSet presAssocID="{11176AB0-8ECC-4AC3-A97B-D8FE7AD31D02}" presName="quad1" presStyleLbl="node1" presStyleIdx="0" presStyleCnt="4" custScaleX="173142" custLinFactX="49655" custLinFactNeighborX="100000" custLinFactNeighborY="343">
        <dgm:presLayoutVars>
          <dgm:chMax val="0"/>
          <dgm:chPref val="0"/>
          <dgm:bulletEnabled val="1"/>
        </dgm:presLayoutVars>
      </dgm:prSet>
      <dgm:spPr/>
      <dgm:t>
        <a:bodyPr/>
        <a:lstStyle/>
        <a:p>
          <a:pPr rtl="1"/>
          <a:endParaRPr lang="he-IL"/>
        </a:p>
      </dgm:t>
    </dgm:pt>
    <dgm:pt modelId="{C0363E5F-158A-4F65-8C33-89F33023F32E}" type="pres">
      <dgm:prSet presAssocID="{11176AB0-8ECC-4AC3-A97B-D8FE7AD31D02}" presName="quad2" presStyleLbl="node1" presStyleIdx="1" presStyleCnt="4" custScaleX="166473" custScaleY="98902" custLinFactX="-32828" custLinFactNeighborX="-100000" custLinFactNeighborY="848">
        <dgm:presLayoutVars>
          <dgm:chMax val="0"/>
          <dgm:chPref val="0"/>
          <dgm:bulletEnabled val="1"/>
        </dgm:presLayoutVars>
      </dgm:prSet>
      <dgm:spPr/>
      <dgm:t>
        <a:bodyPr/>
        <a:lstStyle/>
        <a:p>
          <a:pPr rtl="1"/>
          <a:endParaRPr lang="he-IL"/>
        </a:p>
      </dgm:t>
    </dgm:pt>
    <dgm:pt modelId="{0870C465-997F-479B-8E0E-2EA7D32ACC1A}" type="pres">
      <dgm:prSet presAssocID="{11176AB0-8ECC-4AC3-A97B-D8FE7AD31D02}" presName="quad3" presStyleLbl="node1" presStyleIdx="2" presStyleCnt="4" custScaleX="162528" custScaleY="92179" custLinFactNeighborX="-23136" custLinFactNeighborY="-5511">
        <dgm:presLayoutVars>
          <dgm:chMax val="0"/>
          <dgm:chPref val="0"/>
          <dgm:bulletEnabled val="1"/>
        </dgm:presLayoutVars>
      </dgm:prSet>
      <dgm:spPr/>
      <dgm:t>
        <a:bodyPr/>
        <a:lstStyle/>
        <a:p>
          <a:pPr rtl="1"/>
          <a:endParaRPr lang="he-IL"/>
        </a:p>
      </dgm:t>
    </dgm:pt>
    <dgm:pt modelId="{9D812B4F-1FE7-406F-AFA0-842382AD7928}" type="pres">
      <dgm:prSet presAssocID="{11176AB0-8ECC-4AC3-A97B-D8FE7AD31D02}" presName="quad4" presStyleLbl="node1" presStyleIdx="3" presStyleCnt="4" custScaleX="174065" custScaleY="91779" custLinFactNeighborX="43430" custLinFactNeighborY="-5050">
        <dgm:presLayoutVars>
          <dgm:chMax val="0"/>
          <dgm:chPref val="0"/>
          <dgm:bulletEnabled val="1"/>
        </dgm:presLayoutVars>
      </dgm:prSet>
      <dgm:spPr/>
      <dgm:t>
        <a:bodyPr/>
        <a:lstStyle/>
        <a:p>
          <a:pPr rtl="1"/>
          <a:endParaRPr lang="he-IL"/>
        </a:p>
      </dgm:t>
    </dgm:pt>
  </dgm:ptLst>
  <dgm:cxnLst>
    <dgm:cxn modelId="{03F1F687-7BEF-458B-965B-118617EE1AFF}" type="presOf" srcId="{35A01456-9911-491D-85E4-FAA4D49A9998}" destId="{0870C465-997F-479B-8E0E-2EA7D32ACC1A}" srcOrd="0" destOrd="0" presId="urn:microsoft.com/office/officeart/2005/8/layout/matrix3"/>
    <dgm:cxn modelId="{6E5F10EF-D185-4D77-A16F-5EC5E04FE9E5}" srcId="{11176AB0-8ECC-4AC3-A97B-D8FE7AD31D02}" destId="{52DC6A80-DFCA-46CD-8229-782999F8BB3D}" srcOrd="3" destOrd="0" parTransId="{CCC58B50-9017-4C1E-ADF7-CBC2340BEC29}" sibTransId="{1C9068E2-2DAF-418F-A5B4-2942B96C98AE}"/>
    <dgm:cxn modelId="{DF604E3F-F29C-42E5-AD8F-95882D29577C}" type="presOf" srcId="{7A5DF025-6E87-47AC-AEBA-EEB188C8BFC9}" destId="{C0363E5F-158A-4F65-8C33-89F33023F32E}" srcOrd="0" destOrd="0" presId="urn:microsoft.com/office/officeart/2005/8/layout/matrix3"/>
    <dgm:cxn modelId="{FACCCDD9-7DBB-4A5B-9C66-2DB8779CE7C4}" srcId="{11176AB0-8ECC-4AC3-A97B-D8FE7AD31D02}" destId="{5911FC77-6C11-4C88-8671-3ECA22B2C7C8}" srcOrd="0" destOrd="0" parTransId="{4B5636A1-9211-4009-9978-BB2C5B376A42}" sibTransId="{5D3EDACC-368A-41E7-92D5-E977B3F413C6}"/>
    <dgm:cxn modelId="{9FA04ED8-6133-417D-AFBD-1527BCA24F65}" type="presOf" srcId="{52DC6A80-DFCA-46CD-8229-782999F8BB3D}" destId="{9D812B4F-1FE7-406F-AFA0-842382AD7928}" srcOrd="0" destOrd="0" presId="urn:microsoft.com/office/officeart/2005/8/layout/matrix3"/>
    <dgm:cxn modelId="{0FAF6D40-1C77-4B3A-A6AC-E859B28ABBB7}" type="presOf" srcId="{5911FC77-6C11-4C88-8671-3ECA22B2C7C8}" destId="{5EB970DA-F9A3-4ED9-A0B4-060DA113C35F}" srcOrd="0" destOrd="0" presId="urn:microsoft.com/office/officeart/2005/8/layout/matrix3"/>
    <dgm:cxn modelId="{E73FA463-03F1-425F-8BF2-7CF9E006D943}" type="presOf" srcId="{11176AB0-8ECC-4AC3-A97B-D8FE7AD31D02}" destId="{0598435F-0BB6-4C38-8008-C2A728329D7F}" srcOrd="0" destOrd="0" presId="urn:microsoft.com/office/officeart/2005/8/layout/matrix3"/>
    <dgm:cxn modelId="{93445015-6C71-4F94-9AE2-A6FBB018A8D4}" srcId="{11176AB0-8ECC-4AC3-A97B-D8FE7AD31D02}" destId="{7A5DF025-6E87-47AC-AEBA-EEB188C8BFC9}" srcOrd="1" destOrd="0" parTransId="{07D50A2C-3FED-4D78-8FB3-516DD0E91675}" sibTransId="{437E48DE-B365-4012-9274-7661A1884090}"/>
    <dgm:cxn modelId="{2A7A796B-DEF7-403C-9603-25654FC341CA}" srcId="{11176AB0-8ECC-4AC3-A97B-D8FE7AD31D02}" destId="{35A01456-9911-491D-85E4-FAA4D49A9998}" srcOrd="2" destOrd="0" parTransId="{239A1A49-9C7F-46A6-8176-38E3D6DEABA6}" sibTransId="{35773523-6D47-4FCD-945A-CEA22AE0A6A9}"/>
    <dgm:cxn modelId="{CF478A1E-F04D-47A6-AFF3-D0FC2DB4BFAB}" type="presParOf" srcId="{0598435F-0BB6-4C38-8008-C2A728329D7F}" destId="{D97F8ECB-CBD5-402C-A329-5170D1C902F8}" srcOrd="0" destOrd="0" presId="urn:microsoft.com/office/officeart/2005/8/layout/matrix3"/>
    <dgm:cxn modelId="{300DEB29-5B04-41B1-B2C8-BC48DCE46594}" type="presParOf" srcId="{0598435F-0BB6-4C38-8008-C2A728329D7F}" destId="{5EB970DA-F9A3-4ED9-A0B4-060DA113C35F}" srcOrd="1" destOrd="0" presId="urn:microsoft.com/office/officeart/2005/8/layout/matrix3"/>
    <dgm:cxn modelId="{CAA697BC-BBAE-4FE9-A764-6194114CEC1C}" type="presParOf" srcId="{0598435F-0BB6-4C38-8008-C2A728329D7F}" destId="{C0363E5F-158A-4F65-8C33-89F33023F32E}" srcOrd="2" destOrd="0" presId="urn:microsoft.com/office/officeart/2005/8/layout/matrix3"/>
    <dgm:cxn modelId="{9F0E2C41-DD9F-46FD-A1CF-9ED52A3C569F}" type="presParOf" srcId="{0598435F-0BB6-4C38-8008-C2A728329D7F}" destId="{0870C465-997F-479B-8E0E-2EA7D32ACC1A}" srcOrd="3" destOrd="0" presId="urn:microsoft.com/office/officeart/2005/8/layout/matrix3"/>
    <dgm:cxn modelId="{16B5F229-7A43-4ACF-9AAB-2DF1BDB5E804}" type="presParOf" srcId="{0598435F-0BB6-4C38-8008-C2A728329D7F}" destId="{9D812B4F-1FE7-406F-AFA0-842382AD7928}"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F8ECB-CBD5-402C-A329-5170D1C902F8}">
      <dsp:nvSpPr>
        <dsp:cNvPr id="0" name=""/>
        <dsp:cNvSpPr/>
      </dsp:nvSpPr>
      <dsp:spPr>
        <a:xfrm>
          <a:off x="651140" y="0"/>
          <a:ext cx="7985355" cy="5544616"/>
        </a:xfrm>
        <a:prstGeom prst="diamond">
          <a:avLst/>
        </a:prstGeom>
        <a:solidFill>
          <a:srgbClr val="DDF1E2"/>
        </a:solidFill>
        <a:ln>
          <a:noFill/>
        </a:ln>
        <a:effectLst/>
      </dsp:spPr>
      <dsp:style>
        <a:lnRef idx="0">
          <a:scrgbClr r="0" g="0" b="0"/>
        </a:lnRef>
        <a:fillRef idx="1">
          <a:scrgbClr r="0" g="0" b="0"/>
        </a:fillRef>
        <a:effectRef idx="0">
          <a:scrgbClr r="0" g="0" b="0"/>
        </a:effectRef>
        <a:fontRef idx="minor"/>
      </dsp:style>
    </dsp:sp>
    <dsp:sp modelId="{5EB970DA-F9A3-4ED9-A0B4-060DA113C35F}">
      <dsp:nvSpPr>
        <dsp:cNvPr id="0" name=""/>
        <dsp:cNvSpPr/>
      </dsp:nvSpPr>
      <dsp:spPr>
        <a:xfrm>
          <a:off x="4639202" y="534155"/>
          <a:ext cx="3744023" cy="2162400"/>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צריכת המים השנתית לתושב </a:t>
          </a:r>
          <a:r>
            <a:rPr lang="he-IL" sz="1500" b="1" kern="1200" dirty="0" smtClean="0">
              <a:solidFill>
                <a:schemeClr val="bg1"/>
              </a:solidFill>
              <a:latin typeface="Blender" pitchFamily="18" charset="-79"/>
              <a:cs typeface="Blender" pitchFamily="18" charset="-79"/>
            </a:rPr>
            <a:t>עלתה </a:t>
          </a:r>
          <a:r>
            <a:rPr lang="he-IL" sz="1500" b="1" kern="1200" dirty="0">
              <a:solidFill>
                <a:schemeClr val="bg1"/>
              </a:solidFill>
              <a:latin typeface="Blender" pitchFamily="18" charset="-79"/>
              <a:cs typeface="Blender" pitchFamily="18" charset="-79"/>
            </a:rPr>
            <a:t>(</a:t>
          </a:r>
          <a:r>
            <a:rPr lang="he-IL" sz="1500" b="1" kern="1200" dirty="0" smtClean="0">
              <a:solidFill>
                <a:schemeClr val="bg1"/>
              </a:solidFill>
              <a:latin typeface="Blender" pitchFamily="18" charset="-79"/>
              <a:cs typeface="Blender" pitchFamily="18" charset="-79"/>
            </a:rPr>
            <a:t>מ-64 </a:t>
          </a:r>
          <a:r>
            <a:rPr lang="he-IL" sz="1500" b="1" kern="1200" dirty="0">
              <a:solidFill>
                <a:schemeClr val="bg1"/>
              </a:solidFill>
              <a:latin typeface="Blender" pitchFamily="18" charset="-79"/>
              <a:cs typeface="Blender" pitchFamily="18" charset="-79"/>
            </a:rPr>
            <a:t>מ"ק בשנת </a:t>
          </a:r>
          <a:r>
            <a:rPr lang="he-IL" sz="1500" b="1" kern="1200" dirty="0" smtClean="0">
              <a:solidFill>
                <a:schemeClr val="bg1"/>
              </a:solidFill>
              <a:latin typeface="Blender" pitchFamily="18" charset="-79"/>
              <a:cs typeface="Blender" pitchFamily="18" charset="-79"/>
            </a:rPr>
            <a:t>2010 ל-68 </a:t>
          </a:r>
          <a:r>
            <a:rPr lang="he-IL" sz="1500" b="1" kern="1200" dirty="0">
              <a:solidFill>
                <a:schemeClr val="bg1"/>
              </a:solidFill>
              <a:latin typeface="Blender" pitchFamily="18" charset="-79"/>
              <a:cs typeface="Blender" pitchFamily="18" charset="-79"/>
            </a:rPr>
            <a:t>מ"ק </a:t>
          </a:r>
          <a:r>
            <a:rPr lang="he-IL" sz="1500" b="1" kern="1200" dirty="0" smtClean="0">
              <a:solidFill>
                <a:schemeClr val="bg1"/>
              </a:solidFill>
              <a:latin typeface="Blender" pitchFamily="18" charset="-79"/>
              <a:cs typeface="Blender" pitchFamily="18" charset="-79"/>
            </a:rPr>
            <a:t>ב-2020). צריכה </a:t>
          </a:r>
          <a:r>
            <a:rPr lang="he-IL" sz="1500" b="1" kern="1200" dirty="0">
              <a:solidFill>
                <a:schemeClr val="bg1"/>
              </a:solidFill>
              <a:latin typeface="Blender" pitchFamily="18" charset="-79"/>
              <a:cs typeface="Blender" pitchFamily="18" charset="-79"/>
            </a:rPr>
            <a:t>זו גבוהה מזו שבכלל ישראל </a:t>
          </a:r>
          <a:r>
            <a:rPr lang="he-IL" sz="1500" b="1" kern="1200" dirty="0" smtClean="0">
              <a:solidFill>
                <a:schemeClr val="bg1"/>
              </a:solidFill>
              <a:latin typeface="Blender" pitchFamily="18" charset="-79"/>
              <a:cs typeface="Blender" pitchFamily="18" charset="-79"/>
            </a:rPr>
            <a:t>(55 </a:t>
          </a:r>
          <a:r>
            <a:rPr lang="he-IL" sz="1500" b="1" kern="1200" dirty="0">
              <a:solidFill>
                <a:schemeClr val="bg1"/>
              </a:solidFill>
              <a:latin typeface="Blender" pitchFamily="18" charset="-79"/>
              <a:cs typeface="Blender" pitchFamily="18" charset="-79"/>
            </a:rPr>
            <a:t>מ"ק).</a:t>
          </a:r>
        </a:p>
      </dsp:txBody>
      <dsp:txXfrm>
        <a:off x="4744762" y="639715"/>
        <a:ext cx="3532903" cy="1951280"/>
      </dsp:txXfrm>
    </dsp:sp>
    <dsp:sp modelId="{C0363E5F-158A-4F65-8C33-89F33023F32E}">
      <dsp:nvSpPr>
        <dsp:cNvPr id="0" name=""/>
        <dsp:cNvSpPr/>
      </dsp:nvSpPr>
      <dsp:spPr>
        <a:xfrm>
          <a:off x="931633" y="545075"/>
          <a:ext cx="3599812" cy="2138657"/>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endParaRPr lang="he-IL" sz="1600" b="1" kern="1200" dirty="0"/>
        </a:p>
      </dsp:txBody>
      <dsp:txXfrm>
        <a:off x="1036034" y="649476"/>
        <a:ext cx="3391010" cy="1929855"/>
      </dsp:txXfrm>
    </dsp:sp>
    <dsp:sp modelId="{0870C465-997F-479B-8E0E-2EA7D32ACC1A}">
      <dsp:nvSpPr>
        <dsp:cNvPr id="0" name=""/>
        <dsp:cNvSpPr/>
      </dsp:nvSpPr>
      <dsp:spPr>
        <a:xfrm>
          <a:off x="1017528" y="2736307"/>
          <a:ext cx="3514505" cy="1993278"/>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622300" rtl="1">
            <a:lnSpc>
              <a:spcPct val="90000"/>
            </a:lnSpc>
            <a:spcBef>
              <a:spcPct val="0"/>
            </a:spcBef>
            <a:spcAft>
              <a:spcPct val="35000"/>
            </a:spcAft>
          </a:pPr>
          <a:r>
            <a:rPr lang="he-IL" sz="1300" b="1" kern="1200" dirty="0">
              <a:solidFill>
                <a:schemeClr val="bg1"/>
              </a:solidFill>
              <a:latin typeface="Blender" pitchFamily="18" charset="-79"/>
              <a:cs typeface="Blender" pitchFamily="18" charset="-79"/>
            </a:rPr>
            <a:t>בשנים האחרונות נמשכת סלילת שבילי </a:t>
          </a:r>
          <a:r>
            <a:rPr lang="he-IL" sz="1300" b="1" kern="1200" dirty="0" smtClean="0">
              <a:solidFill>
                <a:schemeClr val="bg1"/>
              </a:solidFill>
              <a:latin typeface="Blender" pitchFamily="18" charset="-79"/>
              <a:cs typeface="Blender" pitchFamily="18" charset="-79"/>
            </a:rPr>
            <a:t>אופניים, כך שבדצמבר 2020 אורך השבילים הגיע ל-148 ק"מ. בתקופה 2020-2019 מספר </a:t>
          </a:r>
          <a:r>
            <a:rPr lang="he-IL" sz="1300" b="1" kern="1200" dirty="0">
              <a:solidFill>
                <a:schemeClr val="bg1"/>
              </a:solidFill>
              <a:latin typeface="Blender" pitchFamily="18" charset="-79"/>
              <a:cs typeface="Blender" pitchFamily="18" charset="-79"/>
            </a:rPr>
            <a:t>התושבים הרוכבים לעבודה על </a:t>
          </a:r>
          <a:r>
            <a:rPr lang="he-IL" sz="1300" b="1" kern="1200" dirty="0" smtClean="0">
              <a:solidFill>
                <a:schemeClr val="bg1"/>
              </a:solidFill>
              <a:latin typeface="Blender" pitchFamily="18" charset="-79"/>
              <a:cs typeface="Blender" pitchFamily="18" charset="-79"/>
            </a:rPr>
            <a:t>אופניים בעיר ירד בכ-10% כך שמספר הרוכבים עומד על כ-31,600 (2020).</a:t>
          </a:r>
          <a:endParaRPr lang="he-IL" sz="1300" b="1" kern="1200" dirty="0">
            <a:solidFill>
              <a:schemeClr val="bg1"/>
            </a:solidFill>
            <a:latin typeface="Blender" pitchFamily="18" charset="-79"/>
            <a:cs typeface="Blender" pitchFamily="18" charset="-79"/>
          </a:endParaRPr>
        </a:p>
        <a:p>
          <a:pPr lvl="0" algn="just" defTabSz="622300" rtl="1">
            <a:lnSpc>
              <a:spcPct val="90000"/>
            </a:lnSpc>
            <a:spcBef>
              <a:spcPct val="0"/>
            </a:spcBef>
            <a:spcAft>
              <a:spcPct val="35000"/>
            </a:spcAft>
          </a:pPr>
          <a:r>
            <a:rPr lang="he-IL" sz="1300" b="1" kern="1200" dirty="0" smtClean="0">
              <a:solidFill>
                <a:srgbClr val="DDFFDD"/>
              </a:solidFill>
              <a:latin typeface="Blender" pitchFamily="18" charset="-79"/>
              <a:cs typeface="Blender" pitchFamily="18" charset="-79"/>
            </a:rPr>
            <a:t>בשנת 2018 ל-16% </a:t>
          </a:r>
          <a:r>
            <a:rPr lang="he-IL" sz="1300" b="1" kern="1200" dirty="0">
              <a:solidFill>
                <a:srgbClr val="DDFFDD"/>
              </a:solidFill>
              <a:latin typeface="Blender" pitchFamily="18" charset="-79"/>
              <a:cs typeface="Blender" pitchFamily="18" charset="-79"/>
            </a:rPr>
            <a:t>ממשקי הבית יש שני רכבים או יותר. נתון זה נמוך בהשוואה לכלל ישראל (</a:t>
          </a:r>
          <a:r>
            <a:rPr lang="he-IL" sz="1300" b="1" kern="1200" dirty="0" smtClean="0">
              <a:solidFill>
                <a:srgbClr val="DDFFDD"/>
              </a:solidFill>
              <a:latin typeface="Blender" pitchFamily="18" charset="-79"/>
              <a:cs typeface="Blender" pitchFamily="18" charset="-79"/>
            </a:rPr>
            <a:t>27%).</a:t>
          </a:r>
          <a:endParaRPr lang="he-IL" sz="1300" b="1" kern="1200" dirty="0">
            <a:solidFill>
              <a:srgbClr val="DDFFDD"/>
            </a:solidFill>
            <a:latin typeface="Blender" pitchFamily="18" charset="-79"/>
            <a:cs typeface="Blender" pitchFamily="18" charset="-79"/>
          </a:endParaRPr>
        </a:p>
      </dsp:txBody>
      <dsp:txXfrm>
        <a:off x="1114832" y="2833611"/>
        <a:ext cx="3319897" cy="1798670"/>
      </dsp:txXfrm>
    </dsp:sp>
    <dsp:sp modelId="{9D812B4F-1FE7-406F-AFA0-842382AD7928}">
      <dsp:nvSpPr>
        <dsp:cNvPr id="0" name=""/>
        <dsp:cNvSpPr/>
      </dsp:nvSpPr>
      <dsp:spPr>
        <a:xfrm>
          <a:off x="4660952" y="2746276"/>
          <a:ext cx="3763981" cy="1984629"/>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he-IL" sz="1500" b="1" kern="1200" dirty="0">
              <a:solidFill>
                <a:srgbClr val="DDFFDD"/>
              </a:solidFill>
              <a:latin typeface="Blender" pitchFamily="18" charset="-79"/>
              <a:cs typeface="Blender" pitchFamily="18" charset="-79"/>
            </a:rPr>
            <a:t>במהלך 17 השנים האחרונות חל שיפור במדדי איכות האוויר.</a:t>
          </a:r>
        </a:p>
        <a:p>
          <a:pPr lvl="0" algn="r"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 </a:t>
          </a:r>
        </a:p>
        <a:p>
          <a:pPr lvl="0" algn="r" defTabSz="666750" rtl="1">
            <a:lnSpc>
              <a:spcPct val="90000"/>
            </a:lnSpc>
            <a:spcBef>
              <a:spcPct val="0"/>
            </a:spcBef>
            <a:spcAft>
              <a:spcPct val="35000"/>
            </a:spcAft>
          </a:pPr>
          <a:r>
            <a:rPr lang="he-IL" altLang="he-IL" sz="1500" b="1" kern="1200" dirty="0">
              <a:solidFill>
                <a:schemeClr val="bg1"/>
              </a:solidFill>
              <a:latin typeface="Blender" pitchFamily="18" charset="-79"/>
              <a:cs typeface="Blender" pitchFamily="18" charset="-79"/>
            </a:rPr>
            <a:t>בשנת </a:t>
          </a:r>
          <a:r>
            <a:rPr lang="he-IL" altLang="he-IL" sz="1500" b="1" kern="1200" dirty="0" smtClean="0">
              <a:solidFill>
                <a:schemeClr val="bg1"/>
              </a:solidFill>
              <a:latin typeface="Blender" pitchFamily="18" charset="-79"/>
              <a:cs typeface="Blender" pitchFamily="18" charset="-79"/>
            </a:rPr>
            <a:t>2020 24% </a:t>
          </a:r>
          <a:r>
            <a:rPr lang="he-IL" altLang="he-IL" sz="1500" b="1" kern="1200" dirty="0">
              <a:solidFill>
                <a:schemeClr val="bg1"/>
              </a:solidFill>
              <a:latin typeface="Blender" pitchFamily="18" charset="-79"/>
              <a:cs typeface="Blender" pitchFamily="18" charset="-79"/>
            </a:rPr>
            <a:t>משטח העיר הוא שטח ירוק - פארקים, גינות וחורשות.</a:t>
          </a:r>
          <a:endParaRPr lang="he-IL" sz="1500" b="1" kern="1200" dirty="0">
            <a:solidFill>
              <a:schemeClr val="bg1"/>
            </a:solidFill>
            <a:latin typeface="Blender" pitchFamily="18" charset="-79"/>
            <a:cs typeface="Blender" pitchFamily="18" charset="-79"/>
          </a:endParaRPr>
        </a:p>
      </dsp:txBody>
      <dsp:txXfrm>
        <a:off x="4757834" y="2843158"/>
        <a:ext cx="3570217" cy="179086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1.jpeg"/></Relationships>
</file>

<file path=ppt/drawings/drawing1.xml><?xml version="1.0" encoding="utf-8"?>
<c:userShapes xmlns:c="http://schemas.openxmlformats.org/drawingml/2006/chart">
  <cdr:relSizeAnchor xmlns:cdr="http://schemas.openxmlformats.org/drawingml/2006/chartDrawing">
    <cdr:from>
      <cdr:x>0.19974</cdr:x>
      <cdr:y>0.18817</cdr:y>
    </cdr:from>
    <cdr:to>
      <cdr:x>0.82799</cdr:x>
      <cdr:y>0.68732</cdr:y>
    </cdr:to>
    <cdr:grpSp>
      <cdr:nvGrpSpPr>
        <cdr:cNvPr id="47" name="קבוצה 46"/>
        <cdr:cNvGrpSpPr/>
      </cdr:nvGrpSpPr>
      <cdr:grpSpPr>
        <a:xfrm xmlns:a="http://schemas.openxmlformats.org/drawingml/2006/main">
          <a:off x="1396512" y="1011506"/>
          <a:ext cx="4392505" cy="2683175"/>
          <a:chOff x="1368151" y="992663"/>
          <a:chExt cx="4392488" cy="2683145"/>
        </a:xfrm>
      </cdr:grpSpPr>
      <cdr:cxnSp macro="">
        <cdr:nvCxnSpPr>
          <cdr:cNvPr id="3" name="מחבר מרפקי 2"/>
          <cdr:cNvCxnSpPr/>
        </cdr:nvCxnSpPr>
        <cdr:spPr>
          <a:xfrm xmlns:a="http://schemas.openxmlformats.org/drawingml/2006/main" rot="10800000">
            <a:off x="1368151" y="1064673"/>
            <a:ext cx="720080" cy="360039"/>
          </a:xfrm>
          <a:prstGeom xmlns:a="http://schemas.openxmlformats.org/drawingml/2006/main" prst="bentConnector3">
            <a:avLst>
              <a:gd name="adj1" fmla="val -168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8" name="מחבר מרפקי 7"/>
          <cdr:cNvCxnSpPr/>
        </cdr:nvCxnSpPr>
        <cdr:spPr>
          <a:xfrm xmlns:a="http://schemas.openxmlformats.org/drawingml/2006/main" flipV="1">
            <a:off x="4248471" y="992663"/>
            <a:ext cx="1512168" cy="1440160"/>
          </a:xfrm>
          <a:prstGeom xmlns:a="http://schemas.openxmlformats.org/drawingml/2006/main" prst="bentConnector3">
            <a:avLst>
              <a:gd name="adj1" fmla="val 50000"/>
            </a:avLst>
          </a:prstGeom>
          <a:ln xmlns:a="http://schemas.openxmlformats.org/drawingml/2006/main">
            <a:solidFill>
              <a:srgbClr val="00B0F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0" name="מחבר מרפקי 9"/>
          <cdr:cNvCxnSpPr/>
        </cdr:nvCxnSpPr>
        <cdr:spPr>
          <a:xfrm xmlns:a="http://schemas.openxmlformats.org/drawingml/2006/main" flipV="1">
            <a:off x="4464495" y="2360815"/>
            <a:ext cx="1296144" cy="288032"/>
          </a:xfrm>
          <a:prstGeom xmlns:a="http://schemas.openxmlformats.org/drawingml/2006/main" prst="bentConnector3">
            <a:avLst>
              <a:gd name="adj1" fmla="val 65586"/>
            </a:avLst>
          </a:prstGeom>
          <a:ln xmlns:a="http://schemas.openxmlformats.org/drawingml/2006/main">
            <a:solidFill>
              <a:srgbClr val="EF534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2" name="מחבר מרפקי 11"/>
          <cdr:cNvCxnSpPr/>
        </cdr:nvCxnSpPr>
        <cdr:spPr>
          <a:xfrm xmlns:a="http://schemas.openxmlformats.org/drawingml/2006/main">
            <a:off x="4392487" y="2936879"/>
            <a:ext cx="1108467" cy="738929"/>
          </a:xfrm>
          <a:prstGeom xmlns:a="http://schemas.openxmlformats.org/drawingml/2006/main" prst="bentConnector3">
            <a:avLst>
              <a:gd name="adj1" fmla="val 55755"/>
            </a:avLst>
          </a:prstGeom>
          <a:ln xmlns:a="http://schemas.openxmlformats.org/drawingml/2006/main">
            <a:solidFill>
              <a:srgbClr val="FF66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10.xml><?xml version="1.0" encoding="utf-8"?>
<c:userShapes xmlns:c="http://schemas.openxmlformats.org/drawingml/2006/chart">
  <cdr:relSizeAnchor xmlns:cdr="http://schemas.openxmlformats.org/drawingml/2006/chartDrawing">
    <cdr:from>
      <cdr:x>0.52949</cdr:x>
      <cdr:y>0.20471</cdr:y>
    </cdr:from>
    <cdr:to>
      <cdr:x>0.98266</cdr:x>
      <cdr:y>0.78417</cdr:y>
    </cdr:to>
    <cdr:grpSp>
      <cdr:nvGrpSpPr>
        <cdr:cNvPr id="2" name="קבוצה 1">
          <a:extLst xmlns:a="http://schemas.openxmlformats.org/drawingml/2006/main">
            <a:ext uri="{FF2B5EF4-FFF2-40B4-BE49-F238E27FC236}">
              <a16:creationId xmlns:a16="http://schemas.microsoft.com/office/drawing/2014/main" id="{36645348-EFC2-4409-B7CA-B2AF542EF180}"/>
            </a:ext>
          </a:extLst>
        </cdr:cNvPr>
        <cdr:cNvGrpSpPr/>
      </cdr:nvGrpSpPr>
      <cdr:grpSpPr>
        <a:xfrm xmlns:a="http://schemas.openxmlformats.org/drawingml/2006/main">
          <a:off x="4575302" y="925601"/>
          <a:ext cx="3915792" cy="2619965"/>
          <a:chOff x="-2176561" y="1761187"/>
          <a:chExt cx="3915760" cy="3194304"/>
        </a:xfrm>
      </cdr:grpSpPr>
      <cdr:sp macro="" textlink="">
        <cdr:nvSpPr>
          <cdr:cNvPr id="3" name="Text Box 53">
            <a:extLst xmlns:a="http://schemas.openxmlformats.org/drawingml/2006/main">
              <a:ext uri="{FF2B5EF4-FFF2-40B4-BE49-F238E27FC236}">
                <a16:creationId xmlns:a16="http://schemas.microsoft.com/office/drawing/2014/main" id="{DC3A50BF-BDB1-4AAB-9958-899D1B371B0D}"/>
              </a:ext>
            </a:extLst>
          </cdr:cNvPr>
          <cdr:cNvSpPr txBox="1">
            <a:spLocks xmlns:a="http://schemas.openxmlformats.org/drawingml/2006/main" noChangeArrowheads="1"/>
          </cdr:cNvSpPr>
        </cdr:nvSpPr>
        <cdr:spPr bwMode="auto">
          <a:xfrm xmlns:a="http://schemas.openxmlformats.org/drawingml/2006/main">
            <a:off x="-1206831" y="3780433"/>
            <a:ext cx="2028900" cy="49636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826300"/>
                </a:solidFill>
                <a:latin typeface="Blender" pitchFamily="18" charset="-79"/>
                <a:cs typeface="Blender" pitchFamily="18" charset="-79"/>
              </a:rPr>
              <a:t>ביקורים בתיאטראות</a:t>
            </a:r>
            <a:endParaRPr lang="en-US" altLang="he-IL" sz="1600" b="1" dirty="0">
              <a:solidFill>
                <a:srgbClr val="826300"/>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a16="http://schemas.microsoft.com/office/drawing/2014/main" id="{E45C6D44-C1BF-4F99-9772-CF2FED1D515B}"/>
              </a:ext>
            </a:extLst>
          </cdr:cNvPr>
          <cdr:cNvSpPr txBox="1">
            <a:spLocks xmlns:a="http://schemas.openxmlformats.org/drawingml/2006/main" noChangeArrowheads="1"/>
          </cdr:cNvSpPr>
        </cdr:nvSpPr>
        <cdr:spPr bwMode="auto">
          <a:xfrm xmlns:a="http://schemas.openxmlformats.org/drawingml/2006/main">
            <a:off x="-289701" y="1761187"/>
            <a:ext cx="2028900" cy="49636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D7975"/>
                </a:solidFill>
                <a:latin typeface="Blender" pitchFamily="18" charset="-79"/>
                <a:cs typeface="Blender" pitchFamily="18" charset="-79"/>
              </a:rPr>
              <a:t>ביקורים במוזיאונים</a:t>
            </a:r>
            <a:endParaRPr lang="en-US" altLang="he-IL" sz="1600" b="1" dirty="0">
              <a:solidFill>
                <a:srgbClr val="1D7975"/>
              </a:solidFill>
              <a:latin typeface="Blender" pitchFamily="18" charset="-79"/>
              <a:cs typeface="Blender" pitchFamily="18" charset="-79"/>
            </a:endParaRPr>
          </a:p>
        </cdr:txBody>
      </cdr:sp>
      <cdr:sp macro="" textlink="">
        <cdr:nvSpPr>
          <cdr:cNvPr id="5" name="Text Box 53">
            <a:extLst xmlns:a="http://schemas.openxmlformats.org/drawingml/2006/main">
              <a:ext uri="{FF2B5EF4-FFF2-40B4-BE49-F238E27FC236}">
                <a16:creationId xmlns:a16="http://schemas.microsoft.com/office/drawing/2014/main" id="{126B068D-841B-4A02-9573-E653D1C445C9}"/>
              </a:ext>
            </a:extLst>
          </cdr:cNvPr>
          <cdr:cNvSpPr txBox="1">
            <a:spLocks xmlns:a="http://schemas.openxmlformats.org/drawingml/2006/main" noChangeArrowheads="1"/>
          </cdr:cNvSpPr>
        </cdr:nvSpPr>
        <cdr:spPr bwMode="auto">
          <a:xfrm xmlns:a="http://schemas.openxmlformats.org/drawingml/2006/main">
            <a:off x="-2176561" y="4459129"/>
            <a:ext cx="2676972"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92D050"/>
                </a:solidFill>
                <a:latin typeface="Blender" pitchFamily="18" charset="-79"/>
                <a:cs typeface="Blender" pitchFamily="18" charset="-79"/>
              </a:rPr>
              <a:t>ביקורים באופרה ובתזמורת</a:t>
            </a:r>
            <a:endParaRPr lang="en-US" altLang="he-IL" sz="1600" b="1" dirty="0">
              <a:solidFill>
                <a:srgbClr val="92D050"/>
              </a:solidFill>
              <a:latin typeface="Blender" pitchFamily="18" charset="-79"/>
              <a:cs typeface="Blender" pitchFamily="18" charset="-79"/>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0.07282</cdr:x>
      <cdr:y>0.02786</cdr:y>
    </cdr:from>
    <cdr:to>
      <cdr:x>0.93793</cdr:x>
      <cdr:y>0.10249</cdr:y>
    </cdr:to>
    <cdr:sp macro="" textlink="">
      <cdr:nvSpPr>
        <cdr:cNvPr id="2" name="Text Box 21" descr="n020face"/>
        <cdr:cNvSpPr txBox="1">
          <a:spLocks xmlns:a="http://schemas.openxmlformats.org/drawingml/2006/main" noChangeArrowheads="1"/>
        </cdr:cNvSpPr>
      </cdr:nvSpPr>
      <cdr:spPr bwMode="auto">
        <a:xfrm xmlns:a="http://schemas.openxmlformats.org/drawingml/2006/main">
          <a:off x="569754" y="126387"/>
          <a:ext cx="6768752" cy="3385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blipFill dpi="0" rotWithShape="0">
                <a:blip xmlns:r="http://schemas.openxmlformats.org/officeDocument/2006/relationships"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ts val="0"/>
            </a:spcBef>
            <a:buFontTx/>
            <a:buNone/>
          </a:pPr>
          <a:endParaRPr lang="he-IL" altLang="he-IL" sz="16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0.85078</cdr:x>
      <cdr:y>0.12915</cdr:y>
    </cdr:from>
    <cdr:to>
      <cdr:x>0.96492</cdr:x>
      <cdr:y>0.78904</cdr:y>
    </cdr:to>
    <cdr:grpSp>
      <cdr:nvGrpSpPr>
        <cdr:cNvPr id="2" name="קבוצה 1">
          <a:extLst xmlns:a="http://schemas.openxmlformats.org/drawingml/2006/main">
            <a:ext uri="{FF2B5EF4-FFF2-40B4-BE49-F238E27FC236}">
              <a16:creationId xmlns:a16="http://schemas.microsoft.com/office/drawing/2014/main" id="{BE5E19B8-EE69-4464-9EA4-8F5E3FDC64CC}"/>
            </a:ext>
          </a:extLst>
        </cdr:cNvPr>
        <cdr:cNvGrpSpPr/>
      </cdr:nvGrpSpPr>
      <cdr:grpSpPr>
        <a:xfrm xmlns:a="http://schemas.openxmlformats.org/drawingml/2006/main">
          <a:off x="7233429" y="548690"/>
          <a:ext cx="970432" cy="2803524"/>
          <a:chOff x="8765285" y="2723143"/>
          <a:chExt cx="903796" cy="3022562"/>
        </a:xfrm>
        <a:solidFill xmlns:a="http://schemas.openxmlformats.org/drawingml/2006/main">
          <a:schemeClr val="bg1">
            <a:lumMod val="95000"/>
            <a:alpha val="12000"/>
          </a:schemeClr>
        </a:solidFill>
      </cdr:grpSpPr>
      <cdr:sp macro="" textlink="">
        <cdr:nvSpPr>
          <cdr:cNvPr id="3" name="TextBox 7"/>
          <cdr:cNvSpPr txBox="1"/>
        </cdr:nvSpPr>
        <cdr:spPr>
          <a:xfrm xmlns:a="http://schemas.openxmlformats.org/drawingml/2006/main">
            <a:off x="8868859" y="3268637"/>
            <a:ext cx="773739" cy="398186"/>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e-IL" sz="1800" b="1" dirty="0" smtClean="0">
                <a:solidFill>
                  <a:srgbClr val="1C6B75"/>
                </a:solidFill>
                <a:latin typeface="Blender" pitchFamily="18" charset="-79"/>
                <a:cs typeface="Blender" pitchFamily="18" charset="-79"/>
              </a:rPr>
              <a:t>16.6%</a:t>
            </a:r>
            <a:endParaRPr lang="he-IL" sz="1800" b="1" dirty="0">
              <a:solidFill>
                <a:srgbClr val="1C6B75"/>
              </a:solidFill>
              <a:latin typeface="Blender" pitchFamily="18" charset="-79"/>
              <a:cs typeface="Blender" pitchFamily="18" charset="-79"/>
            </a:endParaRPr>
          </a:p>
        </cdr:txBody>
      </cdr:sp>
      <cdr:sp macro="" textlink="">
        <cdr:nvSpPr>
          <cdr:cNvPr id="4" name="TextBox 11"/>
          <cdr:cNvSpPr txBox="1"/>
        </cdr:nvSpPr>
        <cdr:spPr>
          <a:xfrm xmlns:a="http://schemas.openxmlformats.org/drawingml/2006/main">
            <a:off x="8854863" y="5347519"/>
            <a:ext cx="752674" cy="398186"/>
          </a:xfrm>
          <a:prstGeom xmlns:a="http://schemas.openxmlformats.org/drawingml/2006/main" prst="rect">
            <a:avLst/>
          </a:prstGeom>
          <a:grpFill xmlns:a="http://schemas.openxmlformats.org/drawingml/2006/main"/>
          <a:ln xmlns:a="http://schemas.openxmlformats.org/drawingml/2006/main">
            <a:noFill/>
          </a:ln>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e-IL" sz="1800" b="1" dirty="0" smtClean="0">
                <a:solidFill>
                  <a:srgbClr val="C85100"/>
                </a:solidFill>
                <a:latin typeface="Blender" pitchFamily="18" charset="-79"/>
                <a:cs typeface="Blender" pitchFamily="18" charset="-79"/>
              </a:rPr>
              <a:t>24.7%</a:t>
            </a:r>
            <a:endParaRPr lang="he-IL" sz="1800" b="1" dirty="0">
              <a:solidFill>
                <a:srgbClr val="C85100"/>
              </a:solidFill>
              <a:latin typeface="Blender" pitchFamily="18" charset="-79"/>
              <a:cs typeface="Blender" pitchFamily="18" charset="-79"/>
            </a:endParaRPr>
          </a:p>
        </cdr:txBody>
      </cdr:sp>
      <cdr:sp macro="" textlink="">
        <cdr:nvSpPr>
          <cdr:cNvPr id="5" name="TextBox 12"/>
          <cdr:cNvSpPr txBox="1"/>
        </cdr:nvSpPr>
        <cdr:spPr>
          <a:xfrm xmlns:a="http://schemas.openxmlformats.org/drawingml/2006/main">
            <a:off x="8797263" y="2723143"/>
            <a:ext cx="871818" cy="497735"/>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smtClean="0">
                <a:solidFill>
                  <a:srgbClr val="5E5E5E"/>
                </a:solidFill>
                <a:latin typeface="Blender" pitchFamily="18" charset="-79"/>
                <a:cs typeface="Blender" pitchFamily="18" charset="-79"/>
              </a:rPr>
              <a:t>2020-2011</a:t>
            </a:r>
            <a:endParaRPr lang="he-IL" sz="1200" b="1" dirty="0">
              <a:solidFill>
                <a:srgbClr val="5E5E5E"/>
              </a:solidFill>
              <a:latin typeface="Blender" pitchFamily="18" charset="-79"/>
              <a:cs typeface="Blender" pitchFamily="18" charset="-79"/>
            </a:endParaRPr>
          </a:p>
        </cdr:txBody>
      </cdr:sp>
      <cdr:sp macro="" textlink="">
        <cdr:nvSpPr>
          <cdr:cNvPr id="6" name="TextBox 16"/>
          <cdr:cNvSpPr txBox="1"/>
        </cdr:nvSpPr>
        <cdr:spPr>
          <a:xfrm xmlns:a="http://schemas.openxmlformats.org/drawingml/2006/main">
            <a:off x="8765285" y="4681681"/>
            <a:ext cx="871818" cy="497735"/>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smtClean="0">
                <a:solidFill>
                  <a:srgbClr val="5E5E5E"/>
                </a:solidFill>
                <a:latin typeface="Blender" pitchFamily="18" charset="-79"/>
                <a:cs typeface="Blender" pitchFamily="18" charset="-79"/>
              </a:rPr>
              <a:t>2020-2011</a:t>
            </a:r>
            <a:endParaRPr lang="he-IL" sz="1200" b="1" dirty="0">
              <a:solidFill>
                <a:srgbClr val="5E5E5E"/>
              </a:solidFill>
              <a:latin typeface="Blender" pitchFamily="18" charset="-79"/>
              <a:cs typeface="Blender" pitchFamily="18" charset="-79"/>
            </a:endParaRPr>
          </a:p>
        </cdr:txBody>
      </cdr:sp>
    </cdr:grpSp>
  </cdr:relSizeAnchor>
  <cdr:relSizeAnchor xmlns:cdr="http://schemas.openxmlformats.org/drawingml/2006/chartDrawing">
    <cdr:from>
      <cdr:x>0.55814</cdr:x>
      <cdr:y>0.31617</cdr:y>
    </cdr:from>
    <cdr:to>
      <cdr:x>0.79677</cdr:x>
      <cdr:y>0.43926</cdr:y>
    </cdr:to>
    <cdr:sp macro="" textlink="">
      <cdr:nvSpPr>
        <cdr:cNvPr id="7" name="Text Box 53"/>
        <cdr:cNvSpPr txBox="1">
          <a:spLocks xmlns:a="http://schemas.openxmlformats.org/drawingml/2006/main" noChangeArrowheads="1"/>
        </cdr:cNvSpPr>
      </cdr:nvSpPr>
      <cdr:spPr bwMode="auto">
        <a:xfrm xmlns:a="http://schemas.openxmlformats.org/drawingml/2006/main">
          <a:off x="4745339" y="1274932"/>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ct val="0"/>
            </a:spcBef>
          </a:pPr>
          <a:r>
            <a:rPr lang="he-IL" altLang="he-IL" sz="1600" b="0" dirty="0">
              <a:solidFill>
                <a:srgbClr val="1C6B75"/>
              </a:solidFill>
              <a:latin typeface="Blender" pitchFamily="18" charset="-79"/>
              <a:cs typeface="Blender" pitchFamily="18" charset="-79"/>
            </a:rPr>
            <a:t>סה"כ משקי בית</a:t>
          </a:r>
          <a:endParaRPr lang="en-US" altLang="he-IL" sz="1600" b="0" dirty="0">
            <a:solidFill>
              <a:srgbClr val="1C6B75"/>
            </a:solidFill>
            <a:latin typeface="Blender" pitchFamily="18" charset="-79"/>
            <a:cs typeface="Blender" pitchFamily="18" charset="-79"/>
          </a:endParaRPr>
        </a:p>
      </cdr:txBody>
    </cdr:sp>
  </cdr:relSizeAnchor>
  <cdr:relSizeAnchor xmlns:cdr="http://schemas.openxmlformats.org/drawingml/2006/chartDrawing">
    <cdr:from>
      <cdr:x>0.43013</cdr:x>
      <cdr:y>0.73214</cdr:y>
    </cdr:from>
    <cdr:to>
      <cdr:x>0.82819</cdr:x>
      <cdr:y>0.87164</cdr:y>
    </cdr:to>
    <cdr:sp macro="" textlink="">
      <cdr:nvSpPr>
        <cdr:cNvPr id="8" name="Text Box 53"/>
        <cdr:cNvSpPr txBox="1">
          <a:spLocks xmlns:a="http://schemas.openxmlformats.org/drawingml/2006/main" noChangeArrowheads="1"/>
        </cdr:cNvSpPr>
      </cdr:nvSpPr>
      <cdr:spPr bwMode="auto">
        <a:xfrm xmlns:a="http://schemas.openxmlformats.org/drawingml/2006/main">
          <a:off x="3657008" y="2952328"/>
          <a:ext cx="3384344" cy="56250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ct val="0"/>
            </a:spcBef>
          </a:pPr>
          <a:r>
            <a:rPr lang="he-IL" altLang="he-IL" sz="1600" b="0" dirty="0">
              <a:solidFill>
                <a:srgbClr val="C85100"/>
              </a:solidFill>
              <a:latin typeface="Blender" pitchFamily="18" charset="-79"/>
              <a:cs typeface="Blender" pitchFamily="18" charset="-79"/>
            </a:rPr>
            <a:t>משקי בית עם ילדים עד גיל 17</a:t>
          </a:r>
          <a:endParaRPr lang="en-US" altLang="he-IL" sz="1600" b="0" dirty="0">
            <a:solidFill>
              <a:srgbClr val="C85100"/>
            </a:solidFill>
            <a:latin typeface="Blender" pitchFamily="18" charset="-79"/>
            <a:cs typeface="Blender" pitchFamily="18" charset="-79"/>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0.09128</cdr:x>
      <cdr:y>0.168</cdr:y>
    </cdr:from>
    <cdr:to>
      <cdr:x>0.33241</cdr:x>
      <cdr:y>0.81621</cdr:y>
    </cdr:to>
    <cdr:grpSp>
      <cdr:nvGrpSpPr>
        <cdr:cNvPr id="2" name="קבוצה 1">
          <a:extLst xmlns:a="http://schemas.openxmlformats.org/drawingml/2006/main">
            <a:ext uri="{FF2B5EF4-FFF2-40B4-BE49-F238E27FC236}">
              <a16:creationId xmlns:a16="http://schemas.microsoft.com/office/drawing/2014/main" id="{F5D199D0-0DEA-42D1-9CBB-A33254E8E115}"/>
            </a:ext>
          </a:extLst>
        </cdr:cNvPr>
        <cdr:cNvGrpSpPr/>
      </cdr:nvGrpSpPr>
      <cdr:grpSpPr>
        <a:xfrm xmlns:a="http://schemas.openxmlformats.org/drawingml/2006/main">
          <a:off x="776073" y="576062"/>
          <a:ext cx="2050115" cy="2222673"/>
          <a:chOff x="796666" y="1584187"/>
          <a:chExt cx="2050099" cy="2222655"/>
        </a:xfrm>
      </cdr:grpSpPr>
      <cdr:sp macro="" textlink="">
        <cdr:nvSpPr>
          <cdr:cNvPr id="3" name="Text Box 53">
            <a:extLst xmlns:a="http://schemas.openxmlformats.org/drawingml/2006/main">
              <a:ext uri="{FF2B5EF4-FFF2-40B4-BE49-F238E27FC236}">
                <a16:creationId xmlns:a16="http://schemas.microsoft.com/office/drawing/2014/main" id="{FF751887-F82F-4950-B676-46731129F057}"/>
              </a:ext>
            </a:extLst>
          </cdr:cNvPr>
          <cdr:cNvSpPr txBox="1">
            <a:spLocks xmlns:a="http://schemas.openxmlformats.org/drawingml/2006/main" noChangeArrowheads="1"/>
          </cdr:cNvSpPr>
        </cdr:nvSpPr>
        <cdr:spPr bwMode="auto">
          <a:xfrm xmlns:a="http://schemas.openxmlformats.org/drawingml/2006/main">
            <a:off x="796666" y="3310480"/>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C85100"/>
                </a:solidFill>
                <a:latin typeface="Blender" pitchFamily="18" charset="-79"/>
                <a:cs typeface="Blender" pitchFamily="18" charset="-79"/>
              </a:rPr>
              <a:t>גרים בדירות </a:t>
            </a:r>
            <a:r>
              <a:rPr lang="he-IL" altLang="he-IL" sz="1600" b="1" dirty="0" smtClean="0">
                <a:solidFill>
                  <a:srgbClr val="C85100"/>
                </a:solidFill>
                <a:latin typeface="Blender" pitchFamily="18" charset="-79"/>
                <a:cs typeface="Blender" pitchFamily="18" charset="-79"/>
              </a:rPr>
              <a:t>שכורות</a:t>
            </a:r>
            <a:endParaRPr lang="en-US" altLang="he-IL" sz="1600" b="1" dirty="0">
              <a:solidFill>
                <a:srgbClr val="C85100"/>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a16="http://schemas.microsoft.com/office/drawing/2014/main" id="{2D71ED40-9596-4D0C-82F1-76BE31621E05}"/>
              </a:ext>
            </a:extLst>
          </cdr:cNvPr>
          <cdr:cNvSpPr txBox="1">
            <a:spLocks xmlns:a="http://schemas.openxmlformats.org/drawingml/2006/main" noChangeArrowheads="1"/>
          </cdr:cNvSpPr>
        </cdr:nvSpPr>
        <cdr:spPr bwMode="auto">
          <a:xfrm xmlns:a="http://schemas.openxmlformats.org/drawingml/2006/main">
            <a:off x="817865" y="1584187"/>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C6B75"/>
                </a:solidFill>
                <a:latin typeface="Blender" pitchFamily="18" charset="-79"/>
                <a:cs typeface="Blender" pitchFamily="18" charset="-79"/>
              </a:rPr>
              <a:t>גרים בדירות </a:t>
            </a:r>
            <a:r>
              <a:rPr lang="he-IL" altLang="he-IL" sz="1600" b="1" dirty="0" smtClean="0">
                <a:solidFill>
                  <a:srgbClr val="1C6B75"/>
                </a:solidFill>
                <a:latin typeface="Blender" pitchFamily="18" charset="-79"/>
                <a:cs typeface="Blender" pitchFamily="18" charset="-79"/>
              </a:rPr>
              <a:t>בבעלות</a:t>
            </a:r>
            <a:endParaRPr lang="he-IL" altLang="he-IL" sz="1600" b="1" dirty="0">
              <a:solidFill>
                <a:srgbClr val="1C6B75"/>
              </a:solidFill>
              <a:latin typeface="Blender" pitchFamily="18" charset="-79"/>
              <a:cs typeface="Blender" pitchFamily="18" charset="-79"/>
            </a:endParaRPr>
          </a:p>
        </cdr:txBody>
      </cdr:sp>
    </cdr:grpSp>
  </cdr:relSizeAnchor>
</c:userShapes>
</file>

<file path=ppt/drawings/drawing5.xml><?xml version="1.0" encoding="utf-8"?>
<c:userShapes xmlns:c="http://schemas.openxmlformats.org/drawingml/2006/chart">
  <cdr:relSizeAnchor xmlns:cdr="http://schemas.openxmlformats.org/drawingml/2006/chartDrawing">
    <cdr:from>
      <cdr:x>0.06921</cdr:x>
      <cdr:y>0.45678</cdr:y>
    </cdr:from>
    <cdr:to>
      <cdr:x>0.71132</cdr:x>
      <cdr:y>1</cdr:y>
    </cdr:to>
    <cdr:grpSp>
      <cdr:nvGrpSpPr>
        <cdr:cNvPr id="42" name="קבוצה 41"/>
        <cdr:cNvGrpSpPr/>
      </cdr:nvGrpSpPr>
      <cdr:grpSpPr>
        <a:xfrm xmlns:a="http://schemas.openxmlformats.org/drawingml/2006/main">
          <a:off x="581245" y="2137968"/>
          <a:ext cx="5392616" cy="2542552"/>
          <a:chOff x="424389" y="1487980"/>
          <a:chExt cx="3695163" cy="1769548"/>
        </a:xfrm>
      </cdr:grpSpPr>
      <cdr:grpSp>
        <cdr:nvGrpSpPr>
          <cdr:cNvPr id="44" name="קבוצה 22"/>
          <cdr:cNvGrpSpPr>
            <a:grpSpLocks xmlns:a="http://schemas.openxmlformats.org/drawingml/2006/main"/>
          </cdr:cNvGrpSpPr>
        </cdr:nvGrpSpPr>
        <cdr:grpSpPr bwMode="auto">
          <a:xfrm xmlns:a="http://schemas.openxmlformats.org/drawingml/2006/main">
            <a:off x="424389" y="1487980"/>
            <a:ext cx="3695163" cy="970147"/>
            <a:chOff x="-1737413" y="-2487062"/>
            <a:chExt cx="3364273" cy="971355"/>
          </a:xfrm>
        </cdr:grpSpPr>
      </cdr:grpSp>
      <cdr:grpSp>
        <cdr:nvGrpSpPr>
          <cdr:cNvPr id="40970" name="קבוצה 22"/>
          <cdr:cNvGrpSpPr>
            <a:grpSpLocks xmlns:a="http://schemas.openxmlformats.org/drawingml/2006/main"/>
          </cdr:cNvGrpSpPr>
        </cdr:nvGrpSpPr>
        <cdr:grpSpPr bwMode="auto">
          <a:xfrm xmlns:a="http://schemas.openxmlformats.org/drawingml/2006/main">
            <a:off x="2332682" y="3257528"/>
            <a:ext cx="0" cy="0"/>
            <a:chOff x="2332682" y="3257528"/>
            <a:chExt cx="0" cy="0"/>
          </a:xfrm>
        </cdr:grpSpPr>
      </cdr:grpSp>
    </cdr:grpSp>
  </cdr:relSizeAnchor>
</c:userShapes>
</file>

<file path=ppt/drawings/drawing6.xml><?xml version="1.0" encoding="utf-8"?>
<c:userShapes xmlns:c="http://schemas.openxmlformats.org/drawingml/2006/chart">
  <cdr:relSizeAnchor xmlns:cdr="http://schemas.openxmlformats.org/drawingml/2006/chartDrawing">
    <cdr:from>
      <cdr:x>0.5102</cdr:x>
      <cdr:y>0.04148</cdr:y>
    </cdr:from>
    <cdr:to>
      <cdr:x>0.76326</cdr:x>
      <cdr:y>0.17832</cdr:y>
    </cdr:to>
    <cdr:sp macro="" textlink="">
      <cdr:nvSpPr>
        <cdr:cNvPr id="2" name="Text Box 53"/>
        <cdr:cNvSpPr txBox="1">
          <a:spLocks xmlns:a="http://schemas.openxmlformats.org/drawingml/2006/main" noChangeArrowheads="1"/>
        </cdr:cNvSpPr>
      </cdr:nvSpPr>
      <cdr:spPr bwMode="auto">
        <a:xfrm xmlns:a="http://schemas.openxmlformats.org/drawingml/2006/main">
          <a:off x="4300325" y="170271"/>
          <a:ext cx="2132989" cy="5616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A4598F"/>
              </a:solidFill>
              <a:latin typeface="Blender" pitchFamily="18" charset="-79"/>
              <a:cs typeface="Blender" pitchFamily="18" charset="-79"/>
            </a:rPr>
            <a:t>בתי ספר יסודיים</a:t>
          </a:r>
          <a:endParaRPr lang="en-US" altLang="he-IL" sz="1800" b="1" baseline="0" dirty="0">
            <a:solidFill>
              <a:srgbClr val="A4598F"/>
            </a:solidFill>
            <a:latin typeface="Blender" pitchFamily="18" charset="-79"/>
            <a:cs typeface="Blender" pitchFamily="18" charset="-79"/>
          </a:endParaRPr>
        </a:p>
      </cdr:txBody>
    </cdr:sp>
  </cdr:relSizeAnchor>
  <cdr:relSizeAnchor xmlns:cdr="http://schemas.openxmlformats.org/drawingml/2006/chartDrawing">
    <cdr:from>
      <cdr:x>0.59606</cdr:x>
      <cdr:y>0.26771</cdr:y>
    </cdr:from>
    <cdr:to>
      <cdr:x>0.9429</cdr:x>
      <cdr:y>0.36512</cdr:y>
    </cdr:to>
    <cdr:sp macro="" textlink="">
      <cdr:nvSpPr>
        <cdr:cNvPr id="3" name="Text Box 54"/>
        <cdr:cNvSpPr txBox="1">
          <a:spLocks xmlns:a="http://schemas.openxmlformats.org/drawingml/2006/main" noChangeArrowheads="1"/>
        </cdr:cNvSpPr>
      </cdr:nvSpPr>
      <cdr:spPr bwMode="auto">
        <a:xfrm xmlns:a="http://schemas.openxmlformats.org/drawingml/2006/main">
          <a:off x="5024082" y="1098816"/>
          <a:ext cx="2923441"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0070C0"/>
              </a:solidFill>
              <a:latin typeface="Blender" pitchFamily="18" charset="-79"/>
              <a:cs typeface="Blender" pitchFamily="18" charset="-79"/>
            </a:rPr>
            <a:t>בתי ספר על-יסודיים </a:t>
          </a:r>
        </a:p>
        <a:p xmlns:a="http://schemas.openxmlformats.org/drawingml/2006/main">
          <a:pPr algn="ctr">
            <a:spcBef>
              <a:spcPct val="0"/>
            </a:spcBef>
            <a:buFontTx/>
            <a:buNone/>
          </a:pPr>
          <a:r>
            <a:rPr lang="en-US" altLang="he-IL" sz="1800" b="1" baseline="0" dirty="0">
              <a:solidFill>
                <a:srgbClr val="0070C0"/>
              </a:solidFill>
              <a:latin typeface="Blender" pitchFamily="18" charset="-79"/>
              <a:cs typeface="Blender" pitchFamily="18" charset="-79"/>
            </a:rPr>
            <a:t> </a:t>
          </a:r>
        </a:p>
      </cdr:txBody>
    </cdr:sp>
  </cdr:relSizeAnchor>
  <cdr:relSizeAnchor xmlns:cdr="http://schemas.openxmlformats.org/drawingml/2006/chartDrawing">
    <cdr:from>
      <cdr:x>0.57601</cdr:x>
      <cdr:y>0.57357</cdr:y>
    </cdr:from>
    <cdr:to>
      <cdr:x>0.82526</cdr:x>
      <cdr:y>0.67098</cdr:y>
    </cdr:to>
    <cdr:sp macro="" textlink="">
      <cdr:nvSpPr>
        <cdr:cNvPr id="4" name="Text Box 55"/>
        <cdr:cNvSpPr txBox="1">
          <a:spLocks xmlns:a="http://schemas.openxmlformats.org/drawingml/2006/main" noChangeArrowheads="1"/>
        </cdr:cNvSpPr>
      </cdr:nvSpPr>
      <cdr:spPr bwMode="auto">
        <a:xfrm xmlns:a="http://schemas.openxmlformats.org/drawingml/2006/main">
          <a:off x="4855048" y="2354211"/>
          <a:ext cx="2100901"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chemeClr val="accent6">
                  <a:lumMod val="75000"/>
                </a:schemeClr>
              </a:solidFill>
              <a:latin typeface="Blender" pitchFamily="18" charset="-79"/>
              <a:cs typeface="Blender" pitchFamily="18" charset="-79"/>
            </a:rPr>
            <a:t>גני ילדים עירוניים</a:t>
          </a:r>
          <a:r>
            <a:rPr lang="he-IL" altLang="he-IL" sz="1800" baseline="0" dirty="0">
              <a:solidFill>
                <a:schemeClr val="accent6">
                  <a:lumMod val="75000"/>
                </a:schemeClr>
              </a:solidFill>
              <a:latin typeface="Blender" pitchFamily="18" charset="-79"/>
              <a:cs typeface="Blender" pitchFamily="18" charset="-79"/>
            </a:rPr>
            <a:t> </a:t>
          </a:r>
          <a:endParaRPr lang="en-US" altLang="he-IL" sz="1800" b="1" baseline="0" dirty="0">
            <a:solidFill>
              <a:schemeClr val="accent6">
                <a:lumMod val="75000"/>
              </a:schemeClr>
            </a:solidFill>
            <a:latin typeface="Blender" pitchFamily="18" charset="-79"/>
            <a:cs typeface="Blender" pitchFamily="18" charset="-79"/>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0.43889</cdr:x>
      <cdr:y>0.74234</cdr:y>
    </cdr:from>
    <cdr:to>
      <cdr:x>0.59548</cdr:x>
      <cdr:y>0.83787</cdr:y>
    </cdr:to>
    <cdr:sp macro="" textlink="">
      <cdr:nvSpPr>
        <cdr:cNvPr id="3" name="Text Box 14"/>
        <cdr:cNvSpPr txBox="1">
          <a:spLocks xmlns:a="http://schemas.openxmlformats.org/drawingml/2006/main" noChangeArrowheads="1"/>
        </cdr:cNvSpPr>
      </cdr:nvSpPr>
      <cdr:spPr bwMode="auto">
        <a:xfrm xmlns:a="http://schemas.openxmlformats.org/drawingml/2006/main">
          <a:off x="3361850" y="2391652"/>
          <a:ext cx="1199383"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344,000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0.73032</cdr:x>
      <cdr:y>0.74234</cdr:y>
    </cdr:from>
    <cdr:to>
      <cdr:x>0.88667</cdr:x>
      <cdr:y>0.83787</cdr:y>
    </cdr:to>
    <cdr:sp macro="" textlink="">
      <cdr:nvSpPr>
        <cdr:cNvPr id="4" name="Text Box 14"/>
        <cdr:cNvSpPr txBox="1">
          <a:spLocks xmlns:a="http://schemas.openxmlformats.org/drawingml/2006/main" noChangeArrowheads="1"/>
        </cdr:cNvSpPr>
      </cdr:nvSpPr>
      <cdr:spPr bwMode="auto">
        <a:xfrm xmlns:a="http://schemas.openxmlformats.org/drawingml/2006/main">
          <a:off x="5594098" y="2391652"/>
          <a:ext cx="1197627"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182,800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0.13084</cdr:x>
      <cdr:y>0.74234</cdr:y>
    </cdr:from>
    <cdr:to>
      <cdr:x>0.30809</cdr:x>
      <cdr:y>0.83787</cdr:y>
    </cdr:to>
    <cdr:sp macro="" textlink="">
      <cdr:nvSpPr>
        <cdr:cNvPr id="5" name="Text Box 14"/>
        <cdr:cNvSpPr txBox="1">
          <a:spLocks xmlns:a="http://schemas.openxmlformats.org/drawingml/2006/main" noChangeArrowheads="1"/>
        </cdr:cNvSpPr>
      </cdr:nvSpPr>
      <cdr:spPr bwMode="auto">
        <a:xfrm xmlns:a="http://schemas.openxmlformats.org/drawingml/2006/main">
          <a:off x="1002208" y="2391652"/>
          <a:ext cx="1357728"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424,800</a:t>
          </a:r>
          <a:r>
            <a:rPr lang="he-IL" sz="1400" baseline="0" dirty="0">
              <a:solidFill>
                <a:schemeClr val="bg1"/>
              </a:solidFill>
              <a:latin typeface="Arial" pitchFamily="34" charset="0"/>
              <a:cs typeface="Arial" pitchFamily="34" charset="0"/>
            </a:rPr>
            <a:t>)</a:t>
          </a:r>
          <a:endParaRPr lang="he-IL" sz="1400" b="1" baseline="0" dirty="0">
            <a:solidFill>
              <a:schemeClr val="bg1"/>
            </a:solidFill>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0.18728</cdr:x>
      <cdr:y>0.11919</cdr:y>
    </cdr:from>
    <cdr:to>
      <cdr:x>0.18939</cdr:x>
      <cdr:y>0.73892</cdr:y>
    </cdr:to>
    <cdr:cxnSp macro="">
      <cdr:nvCxnSpPr>
        <cdr:cNvPr id="2" name="מחבר ישר 1">
          <a:extLst xmlns:a="http://schemas.openxmlformats.org/drawingml/2006/main">
            <a:ext uri="{FF2B5EF4-FFF2-40B4-BE49-F238E27FC236}">
              <a16:creationId xmlns:a16="http://schemas.microsoft.com/office/drawing/2014/main" id="{1A263CC3-BAF5-4AA1-A323-7E6A13DE12A7}"/>
            </a:ext>
          </a:extLst>
        </cdr:cNvPr>
        <cdr:cNvCxnSpPr/>
      </cdr:nvCxnSpPr>
      <cdr:spPr>
        <a:xfrm xmlns:a="http://schemas.openxmlformats.org/drawingml/2006/main" flipV="1">
          <a:off x="1566588" y="515055"/>
          <a:ext cx="17584" cy="2677951"/>
        </a:xfrm>
        <a:prstGeom xmlns:a="http://schemas.openxmlformats.org/drawingml/2006/main" prst="line">
          <a:avLst/>
        </a:prstGeom>
        <a:ln xmlns:a="http://schemas.openxmlformats.org/drawingml/2006/main" w="31750" cap="sq">
          <a:solidFill>
            <a:schemeClr val="bg1">
              <a:lumMod val="65000"/>
            </a:schemeClr>
          </a:solidFill>
          <a:prstDash val="sysDot"/>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0.03015</cdr:x>
      <cdr:y>0.46448</cdr:y>
    </cdr:from>
    <cdr:to>
      <cdr:x>0.25174</cdr:x>
      <cdr:y>0.57935</cdr:y>
    </cdr:to>
    <cdr:sp macro="" textlink="">
      <cdr:nvSpPr>
        <cdr:cNvPr id="2" name="Text Box 53">
          <a:extLst xmlns:a="http://schemas.openxmlformats.org/drawingml/2006/main">
            <a:ext uri="{FF2B5EF4-FFF2-40B4-BE49-F238E27FC236}">
              <a16:creationId xmlns:a16="http://schemas.microsoft.com/office/drawing/2014/main" id="{6632AAC5-5200-4C42-83D3-BFF6BD18DFB0}"/>
            </a:ext>
          </a:extLst>
        </cdr:cNvPr>
        <cdr:cNvSpPr txBox="1">
          <a:spLocks xmlns:a="http://schemas.openxmlformats.org/drawingml/2006/main" noChangeArrowheads="1"/>
        </cdr:cNvSpPr>
      </cdr:nvSpPr>
      <cdr:spPr bwMode="auto">
        <a:xfrm xmlns:a="http://schemas.openxmlformats.org/drawingml/2006/main">
          <a:off x="252199" y="2007114"/>
          <a:ext cx="1853548" cy="4963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smtClean="0">
              <a:solidFill>
                <a:srgbClr val="A75A98"/>
              </a:solidFill>
              <a:latin typeface="Blender" pitchFamily="18" charset="-79"/>
              <a:cs typeface="Blender" pitchFamily="18" charset="-79"/>
            </a:rPr>
            <a:t>ישראלים</a:t>
          </a:r>
          <a:endParaRPr lang="en-US" altLang="he-IL" sz="1600" b="1" dirty="0">
            <a:solidFill>
              <a:srgbClr val="A75A98"/>
            </a:solidFill>
            <a:latin typeface="Blender" pitchFamily="18" charset="-79"/>
            <a:cs typeface="Blender" pitchFamily="18" charset="-79"/>
          </a:endParaRPr>
        </a:p>
      </cdr:txBody>
    </cdr:sp>
  </cdr:relSizeAnchor>
  <cdr:relSizeAnchor xmlns:cdr="http://schemas.openxmlformats.org/drawingml/2006/chartDrawing">
    <cdr:from>
      <cdr:x>0.01157</cdr:x>
      <cdr:y>0.19784</cdr:y>
    </cdr:from>
    <cdr:to>
      <cdr:x>0.23316</cdr:x>
      <cdr:y>0.31271</cdr:y>
    </cdr:to>
    <cdr:sp macro="" textlink="">
      <cdr:nvSpPr>
        <cdr:cNvPr id="3" name="Text Box 53">
          <a:extLst xmlns:a="http://schemas.openxmlformats.org/drawingml/2006/main">
            <a:ext uri="{FF2B5EF4-FFF2-40B4-BE49-F238E27FC236}">
              <a16:creationId xmlns:a16="http://schemas.microsoft.com/office/drawing/2014/main" id="{6632AAC5-5200-4C42-83D3-BFF6BD18DFB0}"/>
            </a:ext>
          </a:extLst>
        </cdr:cNvPr>
        <cdr:cNvSpPr txBox="1">
          <a:spLocks xmlns:a="http://schemas.openxmlformats.org/drawingml/2006/main" noChangeArrowheads="1"/>
        </cdr:cNvSpPr>
      </cdr:nvSpPr>
      <cdr:spPr bwMode="auto">
        <a:xfrm xmlns:a="http://schemas.openxmlformats.org/drawingml/2006/main">
          <a:off x="96762" y="854896"/>
          <a:ext cx="1853547" cy="4963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smtClean="0">
              <a:solidFill>
                <a:srgbClr val="5C64B7"/>
              </a:solidFill>
              <a:latin typeface="Blender" pitchFamily="18" charset="-79"/>
              <a:cs typeface="Blender" pitchFamily="18" charset="-79"/>
            </a:rPr>
            <a:t>תיירים</a:t>
          </a:r>
          <a:endParaRPr lang="en-US" altLang="he-IL" sz="1600" b="1" dirty="0">
            <a:solidFill>
              <a:srgbClr val="5C64B7"/>
            </a:solidFill>
            <a:latin typeface="Blender" pitchFamily="18" charset="-79"/>
            <a:cs typeface="Blender" pitchFamily="18" charset="-79"/>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8" y="0"/>
            <a:ext cx="2945659" cy="49641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0"/>
            <a:ext cx="2945659" cy="496411"/>
          </a:xfrm>
          <a:prstGeom prst="rect">
            <a:avLst/>
          </a:prstGeom>
        </p:spPr>
        <p:txBody>
          <a:bodyPr vert="horz" lIns="91440" tIns="45720" rIns="91440" bIns="45720" rtlCol="1"/>
          <a:lstStyle>
            <a:lvl1pPr algn="l">
              <a:defRPr sz="1200"/>
            </a:lvl1pPr>
          </a:lstStyle>
          <a:p>
            <a:fld id="{F5F4BD41-B8AD-4105-A650-E83F30CA2CC2}" type="datetimeFigureOut">
              <a:rPr lang="he-IL" smtClean="0"/>
              <a:t>כ"ה/טבת/תשפ"ב</a:t>
            </a:fld>
            <a:endParaRPr lang="he-IL"/>
          </a:p>
        </p:txBody>
      </p:sp>
      <p:sp>
        <p:nvSpPr>
          <p:cNvPr id="4" name="מציין מיקום של כותרת תחתונה 3"/>
          <p:cNvSpPr>
            <a:spLocks noGrp="1"/>
          </p:cNvSpPr>
          <p:nvPr>
            <p:ph type="ftr" sz="quarter" idx="2"/>
          </p:nvPr>
        </p:nvSpPr>
        <p:spPr>
          <a:xfrm>
            <a:off x="3852018" y="9430093"/>
            <a:ext cx="2945659" cy="496411"/>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430093"/>
            <a:ext cx="2945659" cy="496411"/>
          </a:xfrm>
          <a:prstGeom prst="rect">
            <a:avLst/>
          </a:prstGeom>
        </p:spPr>
        <p:txBody>
          <a:bodyPr vert="horz" lIns="91440" tIns="45720" rIns="91440" bIns="45720" rtlCol="1" anchor="b"/>
          <a:lstStyle>
            <a:lvl1pPr algn="l">
              <a:defRPr sz="1200"/>
            </a:lvl1pPr>
          </a:lstStyle>
          <a:p>
            <a:fld id="{8A06F85A-898A-4C83-8071-4CD380C6A9CA}" type="slidenum">
              <a:rPr lang="he-IL" smtClean="0"/>
              <a:t>‹#›</a:t>
            </a:fld>
            <a:endParaRPr lang="he-IL"/>
          </a:p>
        </p:txBody>
      </p:sp>
    </p:spTree>
    <p:extLst>
      <p:ext uri="{BB962C8B-B14F-4D97-AF65-F5344CB8AC3E}">
        <p14:creationId xmlns:p14="http://schemas.microsoft.com/office/powerpoint/2010/main" val="238938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8" y="0"/>
            <a:ext cx="2945659" cy="49641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6411"/>
          </a:xfrm>
          <a:prstGeom prst="rect">
            <a:avLst/>
          </a:prstGeom>
        </p:spPr>
        <p:txBody>
          <a:bodyPr vert="horz" lIns="91440" tIns="45720" rIns="91440" bIns="45720" rtlCol="1"/>
          <a:lstStyle>
            <a:lvl1pPr algn="l">
              <a:defRPr sz="1200"/>
            </a:lvl1pPr>
          </a:lstStyle>
          <a:p>
            <a:fld id="{446FD3C5-4967-4A34-A187-7764EBDCB1EB}" type="datetimeFigureOut">
              <a:rPr lang="he-IL" smtClean="0"/>
              <a:t>כ"ה/טבת/תשפ"ב</a:t>
            </a:fld>
            <a:endParaRPr lang="he-IL"/>
          </a:p>
        </p:txBody>
      </p:sp>
      <p:sp>
        <p:nvSpPr>
          <p:cNvPr id="4" name="מציין מיקום של תמונת שקופית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15908"/>
            <a:ext cx="5438140" cy="4467701"/>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8" y="9430093"/>
            <a:ext cx="2945659" cy="496411"/>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30093"/>
            <a:ext cx="2945659" cy="496411"/>
          </a:xfrm>
          <a:prstGeom prst="rect">
            <a:avLst/>
          </a:prstGeom>
        </p:spPr>
        <p:txBody>
          <a:bodyPr vert="horz" lIns="91440" tIns="45720" rIns="91440" bIns="45720" rtlCol="1" anchor="b"/>
          <a:lstStyle>
            <a:lvl1pPr algn="l">
              <a:defRPr sz="1200"/>
            </a:lvl1pPr>
          </a:lstStyle>
          <a:p>
            <a:fld id="{684CD827-45A3-4627-B6CC-F271C9EB5B41}" type="slidenum">
              <a:rPr lang="he-IL" smtClean="0"/>
              <a:t>‹#›</a:t>
            </a:fld>
            <a:endParaRPr lang="he-IL"/>
          </a:p>
        </p:txBody>
      </p:sp>
    </p:spTree>
    <p:extLst>
      <p:ext uri="{BB962C8B-B14F-4D97-AF65-F5344CB8AC3E}">
        <p14:creationId xmlns:p14="http://schemas.microsoft.com/office/powerpoint/2010/main" val="12967235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90488" y="744538"/>
            <a:ext cx="6616700" cy="3722687"/>
          </a:xfrm>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a:t>
            </a:fld>
            <a:endParaRPr lang="he-IL"/>
          </a:p>
        </p:txBody>
      </p:sp>
    </p:spTree>
    <p:extLst>
      <p:ext uri="{BB962C8B-B14F-4D97-AF65-F5344CB8AC3E}">
        <p14:creationId xmlns:p14="http://schemas.microsoft.com/office/powerpoint/2010/main" val="382147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10</a:t>
            </a:fld>
            <a:endParaRPr lang="he-IL"/>
          </a:p>
        </p:txBody>
      </p:sp>
    </p:spTree>
    <p:extLst>
      <p:ext uri="{BB962C8B-B14F-4D97-AF65-F5344CB8AC3E}">
        <p14:creationId xmlns:p14="http://schemas.microsoft.com/office/powerpoint/2010/main" val="20963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11</a:t>
            </a:fld>
            <a:endParaRPr lang="he-IL"/>
          </a:p>
        </p:txBody>
      </p:sp>
    </p:spTree>
    <p:extLst>
      <p:ext uri="{BB962C8B-B14F-4D97-AF65-F5344CB8AC3E}">
        <p14:creationId xmlns:p14="http://schemas.microsoft.com/office/powerpoint/2010/main" val="12910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12</a:t>
            </a:fld>
            <a:endParaRPr lang="he-IL"/>
          </a:p>
        </p:txBody>
      </p:sp>
    </p:spTree>
    <p:extLst>
      <p:ext uri="{BB962C8B-B14F-4D97-AF65-F5344CB8AC3E}">
        <p14:creationId xmlns:p14="http://schemas.microsoft.com/office/powerpoint/2010/main" val="674265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13</a:t>
            </a:fld>
            <a:endParaRPr lang="he-IL"/>
          </a:p>
        </p:txBody>
      </p:sp>
    </p:spTree>
    <p:extLst>
      <p:ext uri="{BB962C8B-B14F-4D97-AF65-F5344CB8AC3E}">
        <p14:creationId xmlns:p14="http://schemas.microsoft.com/office/powerpoint/2010/main" val="273564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14</a:t>
            </a:fld>
            <a:endParaRPr lang="he-IL"/>
          </a:p>
        </p:txBody>
      </p:sp>
    </p:spTree>
    <p:extLst>
      <p:ext uri="{BB962C8B-B14F-4D97-AF65-F5344CB8AC3E}">
        <p14:creationId xmlns:p14="http://schemas.microsoft.com/office/powerpoint/2010/main" val="220070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15</a:t>
            </a:fld>
            <a:endParaRPr lang="he-IL"/>
          </a:p>
        </p:txBody>
      </p:sp>
    </p:spTree>
    <p:extLst>
      <p:ext uri="{BB962C8B-B14F-4D97-AF65-F5344CB8AC3E}">
        <p14:creationId xmlns:p14="http://schemas.microsoft.com/office/powerpoint/2010/main" val="3958334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16</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17</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18</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19</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90488" y="744538"/>
            <a:ext cx="6616700" cy="3722687"/>
          </a:xfrm>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2</a:t>
            </a:fld>
            <a:endParaRPr lang="he-IL"/>
          </a:p>
        </p:txBody>
      </p:sp>
    </p:spTree>
    <p:extLst>
      <p:ext uri="{BB962C8B-B14F-4D97-AF65-F5344CB8AC3E}">
        <p14:creationId xmlns:p14="http://schemas.microsoft.com/office/powerpoint/2010/main" val="2749049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20</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21</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22</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23</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24</a:t>
            </a:fld>
            <a:endParaRPr lang="he-IL"/>
          </a:p>
        </p:txBody>
      </p:sp>
    </p:spTree>
    <p:extLst>
      <p:ext uri="{BB962C8B-B14F-4D97-AF65-F5344CB8AC3E}">
        <p14:creationId xmlns:p14="http://schemas.microsoft.com/office/powerpoint/2010/main" val="689114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25</a:t>
            </a:fld>
            <a:endParaRPr lang="he-IL"/>
          </a:p>
        </p:txBody>
      </p:sp>
    </p:spTree>
    <p:extLst>
      <p:ext uri="{BB962C8B-B14F-4D97-AF65-F5344CB8AC3E}">
        <p14:creationId xmlns:p14="http://schemas.microsoft.com/office/powerpoint/2010/main" val="1302415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26</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27</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28</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29</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3</a:t>
            </a:fld>
            <a:endParaRPr lang="he-IL"/>
          </a:p>
        </p:txBody>
      </p:sp>
    </p:spTree>
    <p:extLst>
      <p:ext uri="{BB962C8B-B14F-4D97-AF65-F5344CB8AC3E}">
        <p14:creationId xmlns:p14="http://schemas.microsoft.com/office/powerpoint/2010/main" val="152079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30</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31</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32</a:t>
            </a:fld>
            <a:endParaRPr lang="he-IL"/>
          </a:p>
        </p:txBody>
      </p:sp>
    </p:spTree>
    <p:extLst>
      <p:ext uri="{BB962C8B-B14F-4D97-AF65-F5344CB8AC3E}">
        <p14:creationId xmlns:p14="http://schemas.microsoft.com/office/powerpoint/2010/main" val="3398261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33</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34</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84CD827-45A3-4627-B6CC-F271C9EB5B41}"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35</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70273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36</a:t>
            </a:fld>
            <a:endParaRPr lang="he-IL"/>
          </a:p>
        </p:txBody>
      </p:sp>
    </p:spTree>
    <p:extLst>
      <p:ext uri="{BB962C8B-B14F-4D97-AF65-F5344CB8AC3E}">
        <p14:creationId xmlns:p14="http://schemas.microsoft.com/office/powerpoint/2010/main" val="4247573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37</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38</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39</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4</a:t>
            </a:fld>
            <a:endParaRPr lang="he-IL"/>
          </a:p>
        </p:txBody>
      </p:sp>
    </p:spTree>
    <p:extLst>
      <p:ext uri="{BB962C8B-B14F-4D97-AF65-F5344CB8AC3E}">
        <p14:creationId xmlns:p14="http://schemas.microsoft.com/office/powerpoint/2010/main" val="2923453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40</a:t>
            </a:fld>
            <a:endParaRPr lang="he-IL"/>
          </a:p>
        </p:txBody>
      </p:sp>
    </p:spTree>
    <p:extLst>
      <p:ext uri="{BB962C8B-B14F-4D97-AF65-F5344CB8AC3E}">
        <p14:creationId xmlns:p14="http://schemas.microsoft.com/office/powerpoint/2010/main" val="533595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41</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42</a:t>
            </a:fld>
            <a:endParaRPr lang="he-IL"/>
          </a:p>
        </p:txBody>
      </p:sp>
    </p:spTree>
    <p:extLst>
      <p:ext uri="{BB962C8B-B14F-4D97-AF65-F5344CB8AC3E}">
        <p14:creationId xmlns:p14="http://schemas.microsoft.com/office/powerpoint/2010/main" val="986709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43</a:t>
            </a:fld>
            <a:endParaRPr lang="he-IL"/>
          </a:p>
        </p:txBody>
      </p:sp>
    </p:spTree>
    <p:extLst>
      <p:ext uri="{BB962C8B-B14F-4D97-AF65-F5344CB8AC3E}">
        <p14:creationId xmlns:p14="http://schemas.microsoft.com/office/powerpoint/2010/main" val="1083535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84CD827-45A3-4627-B6CC-F271C9EB5B4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31086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84CD827-45A3-4627-B6CC-F271C9EB5B4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35106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84CD827-45A3-4627-B6CC-F271C9EB5B4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68189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84CD827-45A3-4627-B6CC-F271C9EB5B4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28294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84CD827-45A3-4627-B6CC-F271C9EB5B4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95061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49</a:t>
            </a:fld>
            <a:endParaRPr lang="he-IL"/>
          </a:p>
        </p:txBody>
      </p:sp>
    </p:spTree>
    <p:extLst>
      <p:ext uri="{BB962C8B-B14F-4D97-AF65-F5344CB8AC3E}">
        <p14:creationId xmlns:p14="http://schemas.microsoft.com/office/powerpoint/2010/main" val="308210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5</a:t>
            </a:fld>
            <a:endParaRPr lang="he-IL"/>
          </a:p>
        </p:txBody>
      </p:sp>
    </p:spTree>
    <p:extLst>
      <p:ext uri="{BB962C8B-B14F-4D97-AF65-F5344CB8AC3E}">
        <p14:creationId xmlns:p14="http://schemas.microsoft.com/office/powerpoint/2010/main" val="430360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50</a:t>
            </a:fld>
            <a:endParaRPr lang="he-IL"/>
          </a:p>
        </p:txBody>
      </p:sp>
    </p:spTree>
    <p:extLst>
      <p:ext uri="{BB962C8B-B14F-4D97-AF65-F5344CB8AC3E}">
        <p14:creationId xmlns:p14="http://schemas.microsoft.com/office/powerpoint/2010/main" val="868980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51</a:t>
            </a:fld>
            <a:endParaRPr lang="he-IL"/>
          </a:p>
        </p:txBody>
      </p:sp>
    </p:spTree>
    <p:extLst>
      <p:ext uri="{BB962C8B-B14F-4D97-AF65-F5344CB8AC3E}">
        <p14:creationId xmlns:p14="http://schemas.microsoft.com/office/powerpoint/2010/main" val="1261741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solidFill>
                  <a:prstClr val="black"/>
                </a:solidFill>
              </a:rPr>
              <a:pPr/>
              <a:t>52</a:t>
            </a:fld>
            <a:endParaRPr lang="he-IL">
              <a:solidFill>
                <a:prstClr val="black"/>
              </a:solidFill>
            </a:endParaRPr>
          </a:p>
        </p:txBody>
      </p:sp>
    </p:spTree>
    <p:extLst>
      <p:ext uri="{BB962C8B-B14F-4D97-AF65-F5344CB8AC3E}">
        <p14:creationId xmlns:p14="http://schemas.microsoft.com/office/powerpoint/2010/main" val="126174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6</a:t>
            </a:fld>
            <a:endParaRPr lang="he-IL"/>
          </a:p>
        </p:txBody>
      </p:sp>
    </p:spTree>
    <p:extLst>
      <p:ext uri="{BB962C8B-B14F-4D97-AF65-F5344CB8AC3E}">
        <p14:creationId xmlns:p14="http://schemas.microsoft.com/office/powerpoint/2010/main" val="336487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7</a:t>
            </a:fld>
            <a:endParaRPr lang="he-IL"/>
          </a:p>
        </p:txBody>
      </p:sp>
    </p:spTree>
    <p:extLst>
      <p:ext uri="{BB962C8B-B14F-4D97-AF65-F5344CB8AC3E}">
        <p14:creationId xmlns:p14="http://schemas.microsoft.com/office/powerpoint/2010/main" val="19687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8</a:t>
            </a:fld>
            <a:endParaRPr lang="he-IL"/>
          </a:p>
        </p:txBody>
      </p:sp>
    </p:spTree>
    <p:extLst>
      <p:ext uri="{BB962C8B-B14F-4D97-AF65-F5344CB8AC3E}">
        <p14:creationId xmlns:p14="http://schemas.microsoft.com/office/powerpoint/2010/main" val="1797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9</a:t>
            </a:fld>
            <a:endParaRPr lang="he-IL"/>
          </a:p>
        </p:txBody>
      </p:sp>
    </p:spTree>
    <p:extLst>
      <p:ext uri="{BB962C8B-B14F-4D97-AF65-F5344CB8AC3E}">
        <p14:creationId xmlns:p14="http://schemas.microsoft.com/office/powerpoint/2010/main" val="837644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81747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176769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00172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9318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smtClean="0"/>
              <a:t>משפט מסכם במידה ויש</a:t>
            </a:r>
            <a:endParaRPr lang="he-IL" dirty="0"/>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749504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98756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664985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489116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26217490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780006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6E3D4FC2-44A3-4831-A9F2-A3E82C52E152}" type="datetimeFigureOut">
              <a:rPr lang="he-IL" smtClean="0"/>
              <a:t>כ"ה/טבת/תשפ"ב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5F2BE44-150E-4C39-B916-F8F4950E1E5E}" type="slidenum">
              <a:rPr lang="he-IL" smtClean="0"/>
              <a:t>‹#›</a:t>
            </a:fld>
            <a:endParaRPr lang="he-IL"/>
          </a:p>
        </p:txBody>
      </p:sp>
    </p:spTree>
    <p:extLst>
      <p:ext uri="{BB962C8B-B14F-4D97-AF65-F5344CB8AC3E}">
        <p14:creationId xmlns:p14="http://schemas.microsoft.com/office/powerpoint/2010/main" val="399669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1241198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E3D4FC2-44A3-4831-A9F2-A3E82C52E152}" type="datetimeFigureOut">
              <a:rPr lang="he-IL" smtClean="0"/>
              <a:t>כ"ה/טבת/תשפ"ב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5F2BE44-150E-4C39-B916-F8F4950E1E5E}" type="slidenum">
              <a:rPr lang="he-IL" smtClean="0"/>
              <a:t>‹#›</a:t>
            </a:fld>
            <a:endParaRPr lang="he-IL"/>
          </a:p>
        </p:txBody>
      </p:sp>
    </p:spTree>
    <p:extLst>
      <p:ext uri="{BB962C8B-B14F-4D97-AF65-F5344CB8AC3E}">
        <p14:creationId xmlns:p14="http://schemas.microsoft.com/office/powerpoint/2010/main" val="816072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6E3D4FC2-44A3-4831-A9F2-A3E82C52E152}" type="datetimeFigureOut">
              <a:rPr lang="he-IL" smtClean="0"/>
              <a:t>כ"ה/טבת/תשפ"ב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5F2BE44-150E-4C39-B916-F8F4950E1E5E}" type="slidenum">
              <a:rPr lang="he-IL" smtClean="0"/>
              <a:t>‹#›</a:t>
            </a:fld>
            <a:endParaRPr lang="he-IL"/>
          </a:p>
        </p:txBody>
      </p:sp>
    </p:spTree>
    <p:extLst>
      <p:ext uri="{BB962C8B-B14F-4D97-AF65-F5344CB8AC3E}">
        <p14:creationId xmlns:p14="http://schemas.microsoft.com/office/powerpoint/2010/main" val="2136459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6E3D4FC2-44A3-4831-A9F2-A3E82C52E152}" type="datetimeFigureOut">
              <a:rPr lang="he-IL" smtClean="0"/>
              <a:t>כ"ה/טבת/תשפ"ב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5F2BE44-150E-4C39-B916-F8F4950E1E5E}" type="slidenum">
              <a:rPr lang="he-IL" smtClean="0"/>
              <a:t>‹#›</a:t>
            </a:fld>
            <a:endParaRPr lang="he-IL"/>
          </a:p>
        </p:txBody>
      </p:sp>
    </p:spTree>
    <p:extLst>
      <p:ext uri="{BB962C8B-B14F-4D97-AF65-F5344CB8AC3E}">
        <p14:creationId xmlns:p14="http://schemas.microsoft.com/office/powerpoint/2010/main" val="322990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6E3D4FC2-44A3-4831-A9F2-A3E82C52E152}" type="datetimeFigureOut">
              <a:rPr lang="he-IL" smtClean="0"/>
              <a:t>כ"ה/טבת/תשפ"ב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5F2BE44-150E-4C39-B916-F8F4950E1E5E}" type="slidenum">
              <a:rPr lang="he-IL" smtClean="0"/>
              <a:t>‹#›</a:t>
            </a:fld>
            <a:endParaRPr lang="he-IL"/>
          </a:p>
        </p:txBody>
      </p:sp>
    </p:spTree>
    <p:extLst>
      <p:ext uri="{BB962C8B-B14F-4D97-AF65-F5344CB8AC3E}">
        <p14:creationId xmlns:p14="http://schemas.microsoft.com/office/powerpoint/2010/main" val="65498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6E3D4FC2-44A3-4831-A9F2-A3E82C52E152}" type="datetimeFigureOut">
              <a:rPr lang="he-IL" smtClean="0"/>
              <a:t>כ"ה/טבת/תשפ"ב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5F2BE44-150E-4C39-B916-F8F4950E1E5E}" type="slidenum">
              <a:rPr lang="he-IL" smtClean="0"/>
              <a:t>‹#›</a:t>
            </a:fld>
            <a:endParaRPr lang="he-IL"/>
          </a:p>
        </p:txBody>
      </p:sp>
    </p:spTree>
    <p:extLst>
      <p:ext uri="{BB962C8B-B14F-4D97-AF65-F5344CB8AC3E}">
        <p14:creationId xmlns:p14="http://schemas.microsoft.com/office/powerpoint/2010/main" val="3093161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E3D4FC2-44A3-4831-A9F2-A3E82C52E152}" type="datetimeFigureOut">
              <a:rPr lang="he-IL" smtClean="0"/>
              <a:t>כ"ה/טבת/תשפ"ב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5F2BE44-150E-4C39-B916-F8F4950E1E5E}" type="slidenum">
              <a:rPr lang="he-IL" smtClean="0"/>
              <a:t>‹#›</a:t>
            </a:fld>
            <a:endParaRPr lang="he-IL"/>
          </a:p>
        </p:txBody>
      </p:sp>
    </p:spTree>
    <p:extLst>
      <p:ext uri="{BB962C8B-B14F-4D97-AF65-F5344CB8AC3E}">
        <p14:creationId xmlns:p14="http://schemas.microsoft.com/office/powerpoint/2010/main" val="1243789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6E3D4FC2-44A3-4831-A9F2-A3E82C52E152}" type="datetimeFigureOut">
              <a:rPr lang="he-IL" smtClean="0"/>
              <a:t>כ"ה/טבת/תשפ"ב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5F2BE44-150E-4C39-B916-F8F4950E1E5E}" type="slidenum">
              <a:rPr lang="he-IL" smtClean="0"/>
              <a:t>‹#›</a:t>
            </a:fld>
            <a:endParaRPr lang="he-IL"/>
          </a:p>
        </p:txBody>
      </p:sp>
    </p:spTree>
    <p:extLst>
      <p:ext uri="{BB962C8B-B14F-4D97-AF65-F5344CB8AC3E}">
        <p14:creationId xmlns:p14="http://schemas.microsoft.com/office/powerpoint/2010/main" val="3393596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6E3D4FC2-44A3-4831-A9F2-A3E82C52E152}" type="datetimeFigureOut">
              <a:rPr lang="he-IL" smtClean="0"/>
              <a:t>כ"ה/טבת/תשפ"ב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5F2BE44-150E-4C39-B916-F8F4950E1E5E}" type="slidenum">
              <a:rPr lang="he-IL" smtClean="0"/>
              <a:t>‹#›</a:t>
            </a:fld>
            <a:endParaRPr lang="he-IL"/>
          </a:p>
        </p:txBody>
      </p:sp>
    </p:spTree>
    <p:extLst>
      <p:ext uri="{BB962C8B-B14F-4D97-AF65-F5344CB8AC3E}">
        <p14:creationId xmlns:p14="http://schemas.microsoft.com/office/powerpoint/2010/main" val="1007971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E3D4FC2-44A3-4831-A9F2-A3E82C52E152}" type="datetimeFigureOut">
              <a:rPr lang="he-IL" smtClean="0"/>
              <a:t>כ"ה/טבת/תשפ"ב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5F2BE44-150E-4C39-B916-F8F4950E1E5E}" type="slidenum">
              <a:rPr lang="he-IL" smtClean="0"/>
              <a:t>‹#›</a:t>
            </a:fld>
            <a:endParaRPr lang="he-IL"/>
          </a:p>
        </p:txBody>
      </p:sp>
    </p:spTree>
    <p:extLst>
      <p:ext uri="{BB962C8B-B14F-4D97-AF65-F5344CB8AC3E}">
        <p14:creationId xmlns:p14="http://schemas.microsoft.com/office/powerpoint/2010/main" val="4275746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E3D4FC2-44A3-4831-A9F2-A3E82C52E152}" type="datetimeFigureOut">
              <a:rPr lang="he-IL" smtClean="0"/>
              <a:t>כ"ה/טבת/תשפ"ב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5F2BE44-150E-4C39-B916-F8F4950E1E5E}" type="slidenum">
              <a:rPr lang="he-IL" smtClean="0"/>
              <a:t>‹#›</a:t>
            </a:fld>
            <a:endParaRPr lang="he-IL"/>
          </a:p>
        </p:txBody>
      </p:sp>
    </p:spTree>
    <p:extLst>
      <p:ext uri="{BB962C8B-B14F-4D97-AF65-F5344CB8AC3E}">
        <p14:creationId xmlns:p14="http://schemas.microsoft.com/office/powerpoint/2010/main" val="70359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321496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28914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73553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62821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88785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42962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2122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665985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56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2"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01709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8366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D4FC2-44A3-4831-A9F2-A3E82C52E152}" type="datetimeFigureOut">
              <a:rPr lang="he-IL" smtClean="0"/>
              <a:t>כ"ה/טבת/תשפ"ב</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F2BE44-150E-4C39-B916-F8F4950E1E5E}" type="slidenum">
              <a:rPr lang="he-IL" smtClean="0"/>
              <a:t>‹#›</a:t>
            </a:fld>
            <a:endParaRPr lang="he-IL"/>
          </a:p>
        </p:txBody>
      </p:sp>
    </p:spTree>
    <p:extLst>
      <p:ext uri="{BB962C8B-B14F-4D97-AF65-F5344CB8AC3E}">
        <p14:creationId xmlns:p14="http://schemas.microsoft.com/office/powerpoint/2010/main" val="128391480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43.xml"/><Relationship Id="rId18" Type="http://schemas.openxmlformats.org/officeDocument/2006/relationships/image" Target="../media/image4.png"/><Relationship Id="rId3" Type="http://schemas.openxmlformats.org/officeDocument/2006/relationships/slide" Target="slide52.xml"/><Relationship Id="rId7" Type="http://schemas.openxmlformats.org/officeDocument/2006/relationships/slide" Target="slide16.xml"/><Relationship Id="rId12" Type="http://schemas.openxmlformats.org/officeDocument/2006/relationships/slide" Target="slide39.xml"/><Relationship Id="rId17" Type="http://schemas.openxmlformats.org/officeDocument/2006/relationships/slide" Target="slide51.xml"/><Relationship Id="rId2" Type="http://schemas.openxmlformats.org/officeDocument/2006/relationships/notesSlide" Target="../notesSlides/notesSlide1.xml"/><Relationship Id="rId16" Type="http://schemas.openxmlformats.org/officeDocument/2006/relationships/slide" Target="slide50.xm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slide" Target="slide37.xml"/><Relationship Id="rId5" Type="http://schemas.openxmlformats.org/officeDocument/2006/relationships/image" Target="../media/image3.png"/><Relationship Id="rId15" Type="http://schemas.openxmlformats.org/officeDocument/2006/relationships/slide" Target="slide49.xml"/><Relationship Id="rId10" Type="http://schemas.openxmlformats.org/officeDocument/2006/relationships/slide" Target="slide31.xml"/><Relationship Id="rId4" Type="http://schemas.openxmlformats.org/officeDocument/2006/relationships/image" Target="../media/image2.png"/><Relationship Id="rId9" Type="http://schemas.openxmlformats.org/officeDocument/2006/relationships/slide" Target="slide26.xml"/><Relationship Id="rId14" Type="http://schemas.openxmlformats.org/officeDocument/2006/relationships/slide" Target="slide44.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chart" Target="../charts/char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chart" Target="../charts/chart25.xml"/></Relationships>
</file>

<file path=ppt/slides/_rels/slide36.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image" Target="../media/image17.emf"/><Relationship Id="rId7"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chart" Target="../charts/chart26.xml"/><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chart" Target="../charts/chart29.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chart" Target="../charts/chart30.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chart" Target="../charts/chart31.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chart" Target="../charts/chart32.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5.xml"/><Relationship Id="rId1" Type="http://schemas.openxmlformats.org/officeDocument/2006/relationships/slideLayout" Target="../slideLayouts/slideLayout30.xml"/><Relationship Id="rId5" Type="http://schemas.openxmlformats.org/officeDocument/2006/relationships/image" Target="../media/image24.emf"/><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7.xml"/><Relationship Id="rId1" Type="http://schemas.openxmlformats.org/officeDocument/2006/relationships/slideLayout" Target="../slideLayouts/slideLayout30.xml"/><Relationship Id="rId4" Type="http://schemas.openxmlformats.org/officeDocument/2006/relationships/image" Target="../media/image24.emf"/></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8.xml"/><Relationship Id="rId1" Type="http://schemas.openxmlformats.org/officeDocument/2006/relationships/slideLayout" Target="../slideLayouts/slideLayout30.xml"/><Relationship Id="rId4" Type="http://schemas.openxmlformats.org/officeDocument/2006/relationships/chart" Target="../charts/chart35.xml"/></Relationships>
</file>

<file path=ppt/slides/_rels/slide4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emf"/><Relationship Id="rId7" Type="http://schemas.openxmlformats.org/officeDocument/2006/relationships/diagramColors" Target="../diagrams/colors1.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2.wdp"/><Relationship Id="rId4" Type="http://schemas.openxmlformats.org/officeDocument/2006/relationships/diagramData" Target="../diagrams/data1.xml"/><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5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tel-aviv.gov.il/Transparency/Pages/Year.aspx" TargetMode="External"/><Relationship Id="rId7"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s://www.tel-aviv.gov.il/Transparency/Pages/Advertisments.aspx" TargetMode="External"/><Relationship Id="rId4" Type="http://schemas.openxmlformats.org/officeDocument/2006/relationships/hyperlink" Target="https://www.tel-aviv.gov.il/Transparency/Pages/Quarter.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7" title="פרסומי המרכז למחקר כלכלי וחברתי">
            <a:hlinkClick r:id="rId3" action="ppaction://hlinksldjump"/>
          </p:cNvPr>
          <p:cNvSpPr txBox="1">
            <a:spLocks/>
          </p:cNvSpPr>
          <p:nvPr/>
        </p:nvSpPr>
        <p:spPr>
          <a:xfrm>
            <a:off x="7051871" y="5683060"/>
            <a:ext cx="504056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800" b="0" dirty="0">
                <a:solidFill>
                  <a:schemeClr val="bg1"/>
                </a:solidFill>
                <a:latin typeface="Blender" pitchFamily="18" charset="-79"/>
                <a:ea typeface="Blender Black" charset="0"/>
                <a:cs typeface="Blender" pitchFamily="18" charset="-79"/>
              </a:rPr>
              <a:t>פרסומי המרכז למחקר כלכלי וחברתי</a:t>
            </a:r>
            <a:endParaRPr lang="en-US" sz="1800" b="0" dirty="0">
              <a:solidFill>
                <a:schemeClr val="bg1"/>
              </a:solidFill>
              <a:latin typeface="Blender" pitchFamily="18" charset="-79"/>
              <a:ea typeface="Blender Black" charset="0"/>
              <a:cs typeface="Blender" pitchFamily="18" charset="-79"/>
            </a:endParaRPr>
          </a:p>
        </p:txBody>
      </p:sp>
      <p:sp>
        <p:nvSpPr>
          <p:cNvPr id="6" name="מלבן 5"/>
          <p:cNvSpPr/>
          <p:nvPr/>
        </p:nvSpPr>
        <p:spPr>
          <a:xfrm>
            <a:off x="47328" y="6516052"/>
            <a:ext cx="3028393" cy="369332"/>
          </a:xfrm>
          <a:prstGeom prst="rect">
            <a:avLst/>
          </a:prstGeom>
        </p:spPr>
        <p:txBody>
          <a:bodyPr wrap="none">
            <a:spAutoFit/>
          </a:bodyPr>
          <a:lstStyle/>
          <a:p>
            <a:r>
              <a:rPr lang="he-IL" b="1" dirty="0">
                <a:solidFill>
                  <a:srgbClr val="002060"/>
                </a:solidFill>
                <a:latin typeface="Blender" pitchFamily="18" charset="-79"/>
                <a:cs typeface="Blender" pitchFamily="18" charset="-79"/>
              </a:rPr>
              <a:t>המרכז למחקר כלכלי וחברתי</a:t>
            </a:r>
            <a:endParaRPr lang="he-IL" dirty="0">
              <a:solidFill>
                <a:srgbClr val="002060"/>
              </a:solidFill>
              <a:latin typeface="Blender" pitchFamily="18" charset="-79"/>
              <a:cs typeface="Blender" pitchFamily="18" charset="-79"/>
            </a:endParaRPr>
          </a:p>
        </p:txBody>
      </p:sp>
      <p:grpSp>
        <p:nvGrpSpPr>
          <p:cNvPr id="3" name="Group 4"/>
          <p:cNvGrpSpPr>
            <a:grpSpLocks noChangeAspect="1"/>
          </p:cNvGrpSpPr>
          <p:nvPr/>
        </p:nvGrpSpPr>
        <p:grpSpPr bwMode="auto">
          <a:xfrm>
            <a:off x="-62637" y="69514"/>
            <a:ext cx="12279317" cy="6430971"/>
            <a:chOff x="-16" y="108"/>
            <a:chExt cx="7741" cy="4051"/>
          </a:xfrm>
        </p:grpSpPr>
        <p:sp>
          <p:nvSpPr>
            <p:cNvPr id="4" name="AutoShape 3"/>
            <p:cNvSpPr>
              <a:spLocks noChangeAspect="1" noChangeArrowheads="1" noTextEdit="1"/>
            </p:cNvSpPr>
            <p:nvPr/>
          </p:nvSpPr>
          <p:spPr bwMode="auto">
            <a:xfrm>
              <a:off x="-16" y="108"/>
              <a:ext cx="7741" cy="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3079" name="Picture 7"/>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4" y="516"/>
              <a:ext cx="2369" cy="35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5277" y="164"/>
              <a:ext cx="2433" cy="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 name="Rectangle 10"/>
            <p:cNvSpPr>
              <a:spLocks noChangeArrowheads="1"/>
            </p:cNvSpPr>
            <p:nvPr/>
          </p:nvSpPr>
          <p:spPr bwMode="auto">
            <a:xfrm>
              <a:off x="17" y="4130"/>
              <a:ext cx="7693" cy="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3078" name="Picture 6"/>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344" y="652"/>
              <a:ext cx="2366"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Title 47" title="פרסומי המרכז למחקר כלכלי וחברתי">
            <a:hlinkClick r:id="rId3" action="ppaction://hlinksldjump"/>
          </p:cNvPr>
          <p:cNvSpPr txBox="1">
            <a:spLocks/>
          </p:cNvSpPr>
          <p:nvPr/>
        </p:nvSpPr>
        <p:spPr>
          <a:xfrm>
            <a:off x="8594004" y="5611092"/>
            <a:ext cx="3622681"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800" b="0" dirty="0">
                <a:solidFill>
                  <a:schemeClr val="bg1"/>
                </a:solidFill>
                <a:latin typeface="Blender" pitchFamily="18" charset="-79"/>
                <a:ea typeface="Blender Black" charset="0"/>
                <a:cs typeface="Blender" pitchFamily="18" charset="-79"/>
              </a:rPr>
              <a:t>פרסומי המרכז למחקר כלכלי וחברתי</a:t>
            </a:r>
            <a:endParaRPr lang="en-US" sz="1800" b="0" dirty="0">
              <a:solidFill>
                <a:schemeClr val="bg1"/>
              </a:solidFill>
              <a:latin typeface="Blender" pitchFamily="18" charset="-79"/>
              <a:ea typeface="Blender Black" charset="0"/>
              <a:cs typeface="Blender" pitchFamily="18" charset="-79"/>
            </a:endParaRPr>
          </a:p>
        </p:txBody>
      </p:sp>
      <p:sp>
        <p:nvSpPr>
          <p:cNvPr id="34" name="Title 47" title="אוכלוסייה">
            <a:hlinkClick r:id="rId6" action="ppaction://hlinksldjump"/>
          </p:cNvPr>
          <p:cNvSpPr txBox="1">
            <a:spLocks/>
          </p:cNvSpPr>
          <p:nvPr/>
        </p:nvSpPr>
        <p:spPr>
          <a:xfrm>
            <a:off x="9672329" y="1713648"/>
            <a:ext cx="2472344" cy="360000"/>
          </a:xfrm>
          <a:prstGeom prst="rect">
            <a:avLst/>
          </a:prstGeom>
        </p:spPr>
        <p:txBody>
          <a:bodyPr/>
          <a:lstStyle>
            <a:defPPr>
              <a:defRPr lang="he-IL"/>
            </a:defPPr>
            <a:lvl1pPr>
              <a:spcBef>
                <a:spcPct val="0"/>
              </a:spcBef>
              <a:buNone/>
              <a:defRPr sz="2000">
                <a:solidFill>
                  <a:schemeClr val="bg1"/>
                </a:solidFill>
                <a:latin typeface="Blender" pitchFamily="18" charset="-79"/>
                <a:ea typeface="Blender Black" charset="0"/>
                <a:cs typeface="Blender" pitchFamily="18" charset="-79"/>
              </a:defRPr>
            </a:lvl1pPr>
          </a:lstStyle>
          <a:p>
            <a:r>
              <a:rPr lang="he-IL" dirty="0"/>
              <a:t>אוכלוסייה</a:t>
            </a:r>
            <a:endParaRPr lang="en-US" dirty="0"/>
          </a:p>
        </p:txBody>
      </p:sp>
      <p:sp>
        <p:nvSpPr>
          <p:cNvPr id="35" name="כותרת 1" title="משקי בית ורמת חיים">
            <a:hlinkClick r:id="rId7" action="ppaction://hlinksldjump"/>
          </p:cNvPr>
          <p:cNvSpPr txBox="1">
            <a:spLocks/>
          </p:cNvSpPr>
          <p:nvPr/>
        </p:nvSpPr>
        <p:spPr>
          <a:xfrm>
            <a:off x="9569313" y="2010692"/>
            <a:ext cx="2575360"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משקי בית ורמת חיים</a:t>
            </a:r>
          </a:p>
        </p:txBody>
      </p:sp>
      <p:sp>
        <p:nvSpPr>
          <p:cNvPr id="36" name="כותרת 1" title="שירותים חברתיים">
            <a:hlinkClick r:id="rId8" action="ppaction://hlinksldjump"/>
          </p:cNvPr>
          <p:cNvSpPr txBox="1">
            <a:spLocks/>
          </p:cNvSpPr>
          <p:nvPr/>
        </p:nvSpPr>
        <p:spPr>
          <a:xfrm>
            <a:off x="9711793" y="2298724"/>
            <a:ext cx="2432883"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שירותים חברתיים</a:t>
            </a:r>
          </a:p>
        </p:txBody>
      </p:sp>
      <p:sp>
        <p:nvSpPr>
          <p:cNvPr id="37" name="Title 47" title="חינוך והשכלה">
            <a:hlinkClick r:id="rId9" action="ppaction://hlinksldjump"/>
          </p:cNvPr>
          <p:cNvSpPr txBox="1">
            <a:spLocks/>
          </p:cNvSpPr>
          <p:nvPr/>
        </p:nvSpPr>
        <p:spPr>
          <a:xfrm>
            <a:off x="9672329" y="2586756"/>
            <a:ext cx="2472344" cy="360000"/>
          </a:xfrm>
          <a:prstGeom prst="rect">
            <a:avLst/>
          </a:prstGeom>
        </p:spPr>
        <p:txBody>
          <a:bodyPr/>
          <a:lstStyle>
            <a:defPPr>
              <a:defRPr lang="he-IL"/>
            </a:defPPr>
            <a:lvl1pPr>
              <a:spcBef>
                <a:spcPct val="0"/>
              </a:spcBef>
              <a:buNone/>
              <a:defRPr sz="2400" i="1">
                <a:solidFill>
                  <a:schemeClr val="bg1"/>
                </a:solidFill>
                <a:latin typeface="Blender" pitchFamily="18" charset="-79"/>
                <a:ea typeface="Blender Black" charset="0"/>
                <a:cs typeface="Blender" pitchFamily="18" charset="-79"/>
              </a:defRPr>
            </a:lvl1pPr>
          </a:lstStyle>
          <a:p>
            <a:r>
              <a:rPr lang="he-IL" sz="2000" i="0" dirty="0"/>
              <a:t>חינוך והשכלה</a:t>
            </a:r>
            <a:endParaRPr lang="en-US" sz="2000" i="0" dirty="0"/>
          </a:p>
        </p:txBody>
      </p:sp>
      <p:sp>
        <p:nvSpPr>
          <p:cNvPr id="38" name="Title 47" title="עבודה">
            <a:hlinkClick r:id="rId10" action="ppaction://hlinksldjump"/>
          </p:cNvPr>
          <p:cNvSpPr txBox="1">
            <a:spLocks/>
          </p:cNvSpPr>
          <p:nvPr/>
        </p:nvSpPr>
        <p:spPr>
          <a:xfrm>
            <a:off x="10826251" y="2874788"/>
            <a:ext cx="131842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עבודה</a:t>
            </a:r>
            <a:endParaRPr lang="en-US" sz="2000" b="0" dirty="0">
              <a:solidFill>
                <a:schemeClr val="bg1"/>
              </a:solidFill>
              <a:latin typeface="Blender" pitchFamily="18" charset="-79"/>
              <a:ea typeface="Blender Black" charset="0"/>
              <a:cs typeface="Blender" pitchFamily="18" charset="-79"/>
            </a:endParaRPr>
          </a:p>
        </p:txBody>
      </p:sp>
      <p:sp>
        <p:nvSpPr>
          <p:cNvPr id="39" name="כותרת 1" title="תל-אביב-יפו כמרכז כלכלי">
            <a:hlinkClick r:id="rId11" action="ppaction://hlinksldjump"/>
          </p:cNvPr>
          <p:cNvSpPr txBox="1">
            <a:spLocks/>
          </p:cNvSpPr>
          <p:nvPr/>
        </p:nvSpPr>
        <p:spPr>
          <a:xfrm>
            <a:off x="8594003" y="3189641"/>
            <a:ext cx="3550676"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תל-אביב-יפו כמרכז כלכלי</a:t>
            </a:r>
          </a:p>
        </p:txBody>
      </p:sp>
      <p:sp>
        <p:nvSpPr>
          <p:cNvPr id="40" name="Title 47" title="תיירות">
            <a:hlinkClick r:id="rId12" action="ppaction://hlinksldjump"/>
          </p:cNvPr>
          <p:cNvSpPr txBox="1">
            <a:spLocks/>
          </p:cNvSpPr>
          <p:nvPr/>
        </p:nvSpPr>
        <p:spPr>
          <a:xfrm>
            <a:off x="10680441" y="3477673"/>
            <a:ext cx="1464232"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תיירות</a:t>
            </a:r>
            <a:endParaRPr lang="en-US" sz="2000" b="0" dirty="0">
              <a:solidFill>
                <a:schemeClr val="bg1"/>
              </a:solidFill>
              <a:latin typeface="Blender" pitchFamily="18" charset="-79"/>
              <a:ea typeface="Blender Black" charset="0"/>
              <a:cs typeface="Blender" pitchFamily="18" charset="-79"/>
            </a:endParaRPr>
          </a:p>
        </p:txBody>
      </p:sp>
      <p:sp>
        <p:nvSpPr>
          <p:cNvPr id="41" name="Title 47" title="תרבות ופנאי">
            <a:hlinkClick r:id="rId13" action="ppaction://hlinksldjump"/>
          </p:cNvPr>
          <p:cNvSpPr txBox="1">
            <a:spLocks/>
          </p:cNvSpPr>
          <p:nvPr/>
        </p:nvSpPr>
        <p:spPr>
          <a:xfrm>
            <a:off x="9672329" y="3765705"/>
            <a:ext cx="247234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תרבות ופנאי</a:t>
            </a:r>
            <a:endParaRPr lang="en-US" sz="2000" b="0" dirty="0">
              <a:solidFill>
                <a:schemeClr val="bg1"/>
              </a:solidFill>
              <a:latin typeface="Blender" pitchFamily="18" charset="-79"/>
              <a:ea typeface="Blender Black" charset="0"/>
              <a:cs typeface="Blender" pitchFamily="18" charset="-79"/>
            </a:endParaRPr>
          </a:p>
        </p:txBody>
      </p:sp>
      <p:sp>
        <p:nvSpPr>
          <p:cNvPr id="42" name="Title 47" title="בינוי ודיור">
            <a:hlinkClick r:id="rId14" action="ppaction://hlinksldjump"/>
          </p:cNvPr>
          <p:cNvSpPr txBox="1">
            <a:spLocks/>
          </p:cNvSpPr>
          <p:nvPr/>
        </p:nvSpPr>
        <p:spPr>
          <a:xfrm>
            <a:off x="10548166" y="4097766"/>
            <a:ext cx="1596511"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בינוי ודיור</a:t>
            </a:r>
            <a:endParaRPr lang="en-US" sz="2000" b="0" dirty="0">
              <a:solidFill>
                <a:schemeClr val="bg1"/>
              </a:solidFill>
              <a:latin typeface="Blender" pitchFamily="18" charset="-79"/>
              <a:ea typeface="Blender Black" charset="0"/>
              <a:cs typeface="Blender" pitchFamily="18" charset="-79"/>
            </a:endParaRPr>
          </a:p>
        </p:txBody>
      </p:sp>
      <p:sp>
        <p:nvSpPr>
          <p:cNvPr id="43" name="Title 47" title="קיימות">
            <a:hlinkClick r:id="rId15" action="ppaction://hlinksldjump"/>
          </p:cNvPr>
          <p:cNvSpPr txBox="1">
            <a:spLocks/>
          </p:cNvSpPr>
          <p:nvPr/>
        </p:nvSpPr>
        <p:spPr>
          <a:xfrm>
            <a:off x="9449715" y="4394553"/>
            <a:ext cx="269496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קיימות בתל-אביב-יפו</a:t>
            </a:r>
            <a:endParaRPr lang="en-US" sz="2000" b="0" dirty="0">
              <a:solidFill>
                <a:schemeClr val="bg1"/>
              </a:solidFill>
              <a:latin typeface="Blender" pitchFamily="18" charset="-79"/>
              <a:ea typeface="Blender Black" charset="0"/>
              <a:cs typeface="Blender" pitchFamily="18" charset="-79"/>
            </a:endParaRPr>
          </a:p>
        </p:txBody>
      </p:sp>
      <p:sp>
        <p:nvSpPr>
          <p:cNvPr id="44" name="Title 47" title="סדר ציבורי">
            <a:hlinkClick r:id="rId16" action="ppaction://hlinksldjump"/>
          </p:cNvPr>
          <p:cNvSpPr txBox="1">
            <a:spLocks/>
          </p:cNvSpPr>
          <p:nvPr/>
        </p:nvSpPr>
        <p:spPr>
          <a:xfrm>
            <a:off x="10536425" y="4725144"/>
            <a:ext cx="160824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סדר ציבורי</a:t>
            </a:r>
            <a:endParaRPr lang="en-US" sz="2000" b="0" dirty="0">
              <a:solidFill>
                <a:schemeClr val="bg1"/>
              </a:solidFill>
              <a:latin typeface="Blender" pitchFamily="18" charset="-79"/>
              <a:ea typeface="Blender Black" charset="0"/>
              <a:cs typeface="Blender" pitchFamily="18" charset="-79"/>
            </a:endParaRPr>
          </a:p>
        </p:txBody>
      </p:sp>
      <p:sp>
        <p:nvSpPr>
          <p:cNvPr id="45" name="Title 47" title="תקציב העירייה">
            <a:hlinkClick r:id="rId17" action="ppaction://hlinksldjump"/>
          </p:cNvPr>
          <p:cNvSpPr txBox="1">
            <a:spLocks/>
          </p:cNvSpPr>
          <p:nvPr/>
        </p:nvSpPr>
        <p:spPr>
          <a:xfrm>
            <a:off x="10303139" y="5013176"/>
            <a:ext cx="184154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תקציב העירייה</a:t>
            </a:r>
            <a:endParaRPr lang="en-US" sz="2000" b="0" dirty="0">
              <a:solidFill>
                <a:schemeClr val="bg1"/>
              </a:solidFill>
              <a:latin typeface="Blender" pitchFamily="18" charset="-79"/>
              <a:ea typeface="Blender Black" charset="0"/>
              <a:cs typeface="Blender" pitchFamily="18" charset="-79"/>
            </a:endParaRPr>
          </a:p>
        </p:txBody>
      </p:sp>
      <p:cxnSp>
        <p:nvCxnSpPr>
          <p:cNvPr id="47" name="מחבר ישר 46"/>
          <p:cNvCxnSpPr/>
          <p:nvPr/>
        </p:nvCxnSpPr>
        <p:spPr>
          <a:xfrm flipH="1">
            <a:off x="8666010" y="5611092"/>
            <a:ext cx="34786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descr="תוכן העניינים של הנתונים הסטטיסטיים המוצגים במצגת זו. במצגת זו מוצגים 12 נושאים עיקריים כמפורט להלן:" title="תוכן עניינים"/>
          <p:cNvSpPr txBox="1"/>
          <p:nvPr/>
        </p:nvSpPr>
        <p:spPr>
          <a:xfrm>
            <a:off x="8810027" y="836712"/>
            <a:ext cx="3190629" cy="646331"/>
          </a:xfrm>
          <a:prstGeom prst="rect">
            <a:avLst/>
          </a:prstGeom>
          <a:noFill/>
        </p:spPr>
        <p:txBody>
          <a:bodyPr wrap="square" rtlCol="1">
            <a:spAutoFit/>
          </a:bodyPr>
          <a:lstStyle/>
          <a:p>
            <a:pPr algn="ctr"/>
            <a:r>
              <a:rPr lang="he-IL" sz="3600" b="1" dirty="0">
                <a:solidFill>
                  <a:schemeClr val="bg1"/>
                </a:solidFill>
                <a:latin typeface="Blender" pitchFamily="18" charset="-79"/>
                <a:cs typeface="Blender" pitchFamily="18" charset="-79"/>
              </a:rPr>
              <a:t>תוכן עניינים</a:t>
            </a:r>
          </a:p>
        </p:txBody>
      </p:sp>
      <p:pic>
        <p:nvPicPr>
          <p:cNvPr id="11" name="תמונה 10"/>
          <p:cNvPicPr>
            <a:picLocks noChangeAspect="1"/>
          </p:cNvPicPr>
          <p:nvPr/>
        </p:nvPicPr>
        <p:blipFill rotWithShape="1">
          <a:blip r:embed="rId18"/>
          <a:srcRect t="2640"/>
          <a:stretch/>
        </p:blipFill>
        <p:spPr>
          <a:xfrm>
            <a:off x="47328" y="-27296"/>
            <a:ext cx="8364693" cy="6431966"/>
          </a:xfrm>
          <a:prstGeom prst="rect">
            <a:avLst/>
          </a:prstGeom>
        </p:spPr>
      </p:pic>
      <p:sp>
        <p:nvSpPr>
          <p:cNvPr id="48" name="TextBox 47" descr="תוכן העניינים של הנתונים הסטטיסטיים המוצגים במצגת זו. במצגת זו מוצגים 12 נושאים עיקריים כמפורט להלן:" title="תוכן עניינים"/>
          <p:cNvSpPr txBox="1"/>
          <p:nvPr/>
        </p:nvSpPr>
        <p:spPr>
          <a:xfrm>
            <a:off x="623392" y="839034"/>
            <a:ext cx="6944086" cy="861774"/>
          </a:xfrm>
          <a:prstGeom prst="rect">
            <a:avLst/>
          </a:prstGeom>
          <a:noFill/>
        </p:spPr>
        <p:txBody>
          <a:bodyPr wrap="square" rtlCol="1">
            <a:spAutoFit/>
          </a:bodyPr>
          <a:lstStyle/>
          <a:p>
            <a:pPr algn="ctr"/>
            <a:r>
              <a:rPr lang="he-IL" sz="5000" b="1" dirty="0" smtClean="0">
                <a:solidFill>
                  <a:schemeClr val="bg1"/>
                </a:solidFill>
                <a:latin typeface="Blender" pitchFamily="18" charset="-79"/>
                <a:cs typeface="Blender" pitchFamily="18" charset="-79"/>
              </a:rPr>
              <a:t>שנתון סטטיסטי 2021</a:t>
            </a:r>
            <a:endParaRPr lang="he-IL" sz="5000" b="1" dirty="0">
              <a:solidFill>
                <a:schemeClr val="bg1"/>
              </a:solidFill>
              <a:latin typeface="Blender" pitchFamily="18" charset="-79"/>
              <a:cs typeface="Blender" pitchFamily="18" charset="-79"/>
            </a:endParaRPr>
          </a:p>
        </p:txBody>
      </p:sp>
      <p:sp>
        <p:nvSpPr>
          <p:cNvPr id="49" name="TextBox 48" descr="תוכן העניינים של הנתונים הסטטיסטיים המוצגים במצגת זו. במצגת זו מוצגים 12 נושאים עיקריים כמפורט להלן:" title="תוכן עניינים"/>
          <p:cNvSpPr txBox="1"/>
          <p:nvPr/>
        </p:nvSpPr>
        <p:spPr>
          <a:xfrm>
            <a:off x="1551161" y="1772816"/>
            <a:ext cx="5172894" cy="461665"/>
          </a:xfrm>
          <a:prstGeom prst="rect">
            <a:avLst/>
          </a:prstGeom>
          <a:noFill/>
        </p:spPr>
        <p:txBody>
          <a:bodyPr wrap="square" rtlCol="1">
            <a:spAutoFit/>
          </a:bodyPr>
          <a:lstStyle/>
          <a:p>
            <a:pPr algn="ctr"/>
            <a:r>
              <a:rPr lang="he-IL" sz="2400" b="1" dirty="0" smtClean="0">
                <a:solidFill>
                  <a:schemeClr val="bg1"/>
                </a:solidFill>
                <a:latin typeface="Blender" pitchFamily="18" charset="-79"/>
                <a:cs typeface="Blender" pitchFamily="18" charset="-79"/>
              </a:rPr>
              <a:t>עיקרי הנתונים והמגמות</a:t>
            </a:r>
            <a:endParaRPr lang="he-IL" sz="2400" b="1" dirty="0">
              <a:solidFill>
                <a:schemeClr val="bg1"/>
              </a:solidFill>
              <a:latin typeface="Blender" pitchFamily="18" charset="-79"/>
              <a:cs typeface="Blender" pitchFamily="18" charset="-79"/>
            </a:endParaRPr>
          </a:p>
        </p:txBody>
      </p:sp>
      <p:cxnSp>
        <p:nvCxnSpPr>
          <p:cNvPr id="50" name="מחבר ישר 49"/>
          <p:cNvCxnSpPr/>
          <p:nvPr/>
        </p:nvCxnSpPr>
        <p:spPr>
          <a:xfrm flipH="1">
            <a:off x="1914235" y="1700808"/>
            <a:ext cx="4325781"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870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id="{5B0B82D5-7EB9-4AE4-9709-D7BDA7B0A35F}"/>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id="{2AA44512-0E83-4CB0-90E8-723CFECF26FE}"/>
              </a:ext>
            </a:extLst>
          </p:cNvPr>
          <p:cNvSpPr txBox="1">
            <a:spLocks/>
          </p:cNvSpPr>
          <p:nvPr/>
        </p:nvSpPr>
        <p:spPr>
          <a:xfrm>
            <a:off x="9480373" y="332656"/>
            <a:ext cx="2088235"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2" name="מציין מיקום תוכן 3"/>
          <p:cNvSpPr txBox="1">
            <a:spLocks/>
          </p:cNvSpPr>
          <p:nvPr/>
        </p:nvSpPr>
        <p:spPr>
          <a:xfrm>
            <a:off x="8748153" y="2739123"/>
            <a:ext cx="3212305" cy="1368152"/>
          </a:xfrm>
          <a:prstGeom prst="rect">
            <a:avLst/>
          </a:prstGeom>
          <a:noFill/>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he-IL" altLang="he-IL" sz="2000" b="1" dirty="0">
                <a:solidFill>
                  <a:prstClr val="white"/>
                </a:solidFill>
                <a:latin typeface="Blender" charset="0"/>
                <a:ea typeface="Blender" charset="0"/>
                <a:cs typeface="Blender" charset="0"/>
              </a:rPr>
              <a:t>אחוז בני ה-65 ומעלה גבוה במיוחד </a:t>
            </a:r>
            <a:r>
              <a:rPr lang="he-IL" altLang="he-IL" sz="2000" b="1" dirty="0" smtClean="0">
                <a:solidFill>
                  <a:prstClr val="white"/>
                </a:solidFill>
                <a:latin typeface="Blender" charset="0"/>
                <a:ea typeface="Blender" charset="0"/>
                <a:cs typeface="Blender" charset="0"/>
              </a:rPr>
              <a:t>בחלק המערבי של </a:t>
            </a:r>
            <a:r>
              <a:rPr lang="he-IL" altLang="he-IL" sz="2000" b="1" dirty="0">
                <a:solidFill>
                  <a:prstClr val="white"/>
                </a:solidFill>
                <a:latin typeface="Blender" charset="0"/>
                <a:ea typeface="Blender" charset="0"/>
                <a:cs typeface="Blender" charset="0"/>
              </a:rPr>
              <a:t>עבר הירקון</a:t>
            </a:r>
            <a:endParaRPr lang="en-US" altLang="he-IL" sz="2000" b="1" dirty="0">
              <a:solidFill>
                <a:prstClr val="white"/>
              </a:solidFill>
              <a:latin typeface="Blender" charset="0"/>
              <a:ea typeface="Blender" charset="0"/>
              <a:cs typeface="Blender" charset="0"/>
            </a:endParaRPr>
          </a:p>
        </p:txBody>
      </p:sp>
      <p:sp>
        <p:nvSpPr>
          <p:cNvPr id="26" name="מציין מיקום תוכן 5"/>
          <p:cNvSpPr>
            <a:spLocks noGrp="1"/>
          </p:cNvSpPr>
          <p:nvPr>
            <p:ph sz="quarter" idx="15"/>
          </p:nvPr>
        </p:nvSpPr>
        <p:spPr>
          <a:xfrm>
            <a:off x="8616281" y="6453336"/>
            <a:ext cx="3503187" cy="43204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2019; </a:t>
            </a:r>
            <a:r>
              <a:rPr lang="he-IL" altLang="he-IL" sz="900" dirty="0">
                <a:solidFill>
                  <a:schemeClr val="bg1">
                    <a:lumMod val="85000"/>
                  </a:schemeClr>
                </a:solidFill>
                <a:latin typeface="Arial" pitchFamily="34" charset="0"/>
                <a:cs typeface="Arial" pitchFamily="34" charset="0"/>
              </a:rPr>
              <a:t>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a:p>
            <a:endParaRPr lang="he-IL" altLang="he-IL" dirty="0"/>
          </a:p>
        </p:txBody>
      </p:sp>
      <p:sp>
        <p:nvSpPr>
          <p:cNvPr id="15" name="TextBox 14">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22" name="כותרת 2">
            <a:extLst>
              <a:ext uri="{FF2B5EF4-FFF2-40B4-BE49-F238E27FC236}">
                <a16:creationId xmlns:a16="http://schemas.microsoft.com/office/drawing/2014/main" id="{C0CE5D27-6ADE-4BEF-A5C8-ECBA42BD1DFD}"/>
              </a:ext>
            </a:extLst>
          </p:cNvPr>
          <p:cNvSpPr>
            <a:spLocks noGrp="1"/>
          </p:cNvSpPr>
          <p:nvPr>
            <p:ph type="ctrTitle"/>
          </p:nvPr>
        </p:nvSpPr>
        <p:spPr>
          <a:xfrm>
            <a:off x="4727848" y="44942"/>
            <a:ext cx="3912016" cy="2015906"/>
          </a:xfrm>
        </p:spPr>
        <p:txBody>
          <a:bodyPr/>
          <a:lstStyle/>
          <a:p>
            <a:r>
              <a:rPr lang="he-IL" sz="3000" dirty="0">
                <a:solidFill>
                  <a:srgbClr val="5E5E5E"/>
                </a:solidFill>
                <a:latin typeface="Blender" pitchFamily="18" charset="-79"/>
                <a:cs typeface="Blender" pitchFamily="18" charset="-79"/>
              </a:rPr>
              <a:t>בני 65 ומעלה</a:t>
            </a:r>
            <a:br>
              <a:rPr lang="he-IL"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smtClean="0">
                <a:solidFill>
                  <a:srgbClr val="5E5E5E"/>
                </a:solidFill>
                <a:latin typeface="Blender" pitchFamily="18" charset="-79"/>
                <a:cs typeface="Blender" pitchFamily="18" charset="-79"/>
              </a:rPr>
              <a:t>2019</a:t>
            </a:r>
            <a:r>
              <a:rPr lang="he-IL" sz="3000" dirty="0">
                <a:solidFill>
                  <a:srgbClr val="5E5E5E"/>
                </a:solidFill>
                <a:latin typeface="Blender" pitchFamily="18" charset="-79"/>
                <a:cs typeface="Blender" pitchFamily="18" charset="-79"/>
              </a:rPr>
              <a:t/>
            </a:r>
            <a:br>
              <a:rPr lang="he-IL" sz="3000" dirty="0">
                <a:solidFill>
                  <a:srgbClr val="5E5E5E"/>
                </a:solidFill>
                <a:latin typeface="Blender" pitchFamily="18" charset="-79"/>
                <a:cs typeface="Blender" pitchFamily="18" charset="-79"/>
              </a:rPr>
            </a:br>
            <a:endParaRPr lang="he-IL" sz="3000" dirty="0">
              <a:solidFill>
                <a:srgbClr val="5E5E5E"/>
              </a:solidFill>
              <a:latin typeface="Blender" pitchFamily="18" charset="-79"/>
              <a:cs typeface="Blender" pitchFamily="18" charset="-79"/>
            </a:endParaRPr>
          </a:p>
        </p:txBody>
      </p:sp>
      <p:grpSp>
        <p:nvGrpSpPr>
          <p:cNvPr id="5" name="קבוצה 4"/>
          <p:cNvGrpSpPr/>
          <p:nvPr/>
        </p:nvGrpSpPr>
        <p:grpSpPr>
          <a:xfrm>
            <a:off x="119336" y="44942"/>
            <a:ext cx="5976657" cy="6768434"/>
            <a:chOff x="47335" y="44942"/>
            <a:chExt cx="5976657" cy="6768434"/>
          </a:xfrm>
        </p:grpSpPr>
        <p:pic>
          <p:nvPicPr>
            <p:cNvPr id="3" name="תמונה 2"/>
            <p:cNvPicPr>
              <a:picLocks noChangeAspect="1"/>
            </p:cNvPicPr>
            <p:nvPr/>
          </p:nvPicPr>
          <p:blipFill>
            <a:blip r:embed="rId4"/>
            <a:stretch>
              <a:fillRect/>
            </a:stretch>
          </p:blipFill>
          <p:spPr>
            <a:xfrm>
              <a:off x="188621" y="44942"/>
              <a:ext cx="5427603" cy="6641998"/>
            </a:xfrm>
            <a:prstGeom prst="rect">
              <a:avLst/>
            </a:prstGeom>
          </p:spPr>
        </p:pic>
        <p:sp>
          <p:nvSpPr>
            <p:cNvPr id="19" name="מלבן 18"/>
            <p:cNvSpPr/>
            <p:nvPr/>
          </p:nvSpPr>
          <p:spPr>
            <a:xfrm>
              <a:off x="3678040" y="3073293"/>
              <a:ext cx="1995920" cy="2083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rot="17436660" flipV="1">
              <a:off x="-1086946" y="3043422"/>
              <a:ext cx="4090073" cy="45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flipV="1">
              <a:off x="47335" y="68528"/>
              <a:ext cx="1892170" cy="171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flipV="1">
              <a:off x="3359697" y="49182"/>
              <a:ext cx="2256528" cy="580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flipV="1">
              <a:off x="4058299" y="2889079"/>
              <a:ext cx="1339098" cy="368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flipV="1">
              <a:off x="2703816" y="6479054"/>
              <a:ext cx="3320176" cy="334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p:cNvSpPr/>
            <p:nvPr/>
          </p:nvSpPr>
          <p:spPr>
            <a:xfrm flipV="1">
              <a:off x="3812704" y="5641222"/>
              <a:ext cx="1664995" cy="901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1"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9</a:t>
            </a:r>
            <a:endParaRPr lang="en-US" dirty="0">
              <a:latin typeface="Blender" pitchFamily="18" charset="-79"/>
              <a:cs typeface="Blender" pitchFamily="18" charset="-79"/>
            </a:endParaRPr>
          </a:p>
        </p:txBody>
      </p:sp>
      <p:pic>
        <p:nvPicPr>
          <p:cNvPr id="6" name="תמונה 5"/>
          <p:cNvPicPr>
            <a:picLocks noChangeAspect="1"/>
          </p:cNvPicPr>
          <p:nvPr/>
        </p:nvPicPr>
        <p:blipFill>
          <a:blip r:embed="rId5"/>
          <a:stretch>
            <a:fillRect/>
          </a:stretch>
        </p:blipFill>
        <p:spPr>
          <a:xfrm>
            <a:off x="4566226" y="4126333"/>
            <a:ext cx="1631576" cy="1868691"/>
          </a:xfrm>
          <a:prstGeom prst="rect">
            <a:avLst/>
          </a:prstGeom>
        </p:spPr>
      </p:pic>
    </p:spTree>
    <p:extLst>
      <p:ext uri="{BB962C8B-B14F-4D97-AF65-F5344CB8AC3E}">
        <p14:creationId xmlns:p14="http://schemas.microsoft.com/office/powerpoint/2010/main" val="257696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id="{DD718E1A-9A1A-4E36-AD96-DABAA9CDC9CF}"/>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87AD12F1-C29C-42F6-88F1-137A9EC40A55}"/>
              </a:ext>
            </a:extLst>
          </p:cNvPr>
          <p:cNvSpPr txBox="1">
            <a:spLocks/>
          </p:cNvSpPr>
          <p:nvPr/>
        </p:nvSpPr>
        <p:spPr>
          <a:xfrm>
            <a:off x="9336357" y="362620"/>
            <a:ext cx="2232251"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id="{EFB41DD9-6288-42B0-B2C4-5C147CDB58B9}"/>
              </a:ext>
            </a:extLst>
          </p:cNvPr>
          <p:cNvSpPr>
            <a:spLocks noGrp="1"/>
          </p:cNvSpPr>
          <p:nvPr>
            <p:ph type="ctrTitle"/>
          </p:nvPr>
        </p:nvSpPr>
        <p:spPr>
          <a:xfrm>
            <a:off x="2639616" y="260965"/>
            <a:ext cx="5700292" cy="503739"/>
          </a:xfrm>
        </p:spPr>
        <p:txBody>
          <a:bodyPr/>
          <a:lstStyle/>
          <a:p>
            <a:r>
              <a:rPr lang="he-IL" sz="3600" dirty="0">
                <a:solidFill>
                  <a:srgbClr val="5E5E5E"/>
                </a:solidFill>
                <a:ea typeface="+mn-ea"/>
                <a:cs typeface="Blender" pitchFamily="18" charset="-79"/>
              </a:rPr>
              <a:t>שינויים באוכלוסייה</a:t>
            </a:r>
            <a:r>
              <a:rPr lang="he-IL" dirty="0"/>
              <a:t/>
            </a:r>
            <a:br>
              <a:rPr lang="he-IL" dirty="0"/>
            </a:br>
            <a:r>
              <a:rPr lang="he-IL" sz="2400" dirty="0">
                <a:solidFill>
                  <a:srgbClr val="5E5E5E"/>
                </a:solidFill>
                <a:ea typeface="+mn-ea"/>
                <a:cs typeface="Blender" pitchFamily="18" charset="-79"/>
              </a:rPr>
              <a:t>(נתוני </a:t>
            </a:r>
            <a:r>
              <a:rPr lang="he-IL" sz="2400" dirty="0" smtClean="0">
                <a:solidFill>
                  <a:srgbClr val="5E5E5E"/>
                </a:solidFill>
                <a:ea typeface="+mn-ea"/>
                <a:cs typeface="Blender" pitchFamily="18" charset="-79"/>
              </a:rPr>
              <a:t>2020)</a:t>
            </a:r>
            <a:endParaRPr lang="he-IL" sz="24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809436" y="2997770"/>
            <a:ext cx="3407244" cy="1583358"/>
          </a:xfrm>
        </p:spPr>
        <p:txBody>
          <a:bodyPr/>
          <a:lstStyle/>
          <a:p>
            <a:pPr algn="just"/>
            <a:r>
              <a:rPr lang="he-IL" altLang="he-IL" sz="2000" dirty="0">
                <a:solidFill>
                  <a:prstClr val="white"/>
                </a:solidFill>
                <a:latin typeface="Blender"/>
                <a:cs typeface="Blender"/>
              </a:rPr>
              <a:t>הריבוי הטבעי (מספר הלידות פחות מספר הפטירות) הוא הגורם העיקרי לגידול במספר התושבים </a:t>
            </a:r>
            <a:r>
              <a:rPr lang="he-IL" altLang="he-IL" sz="2000" dirty="0" smtClean="0">
                <a:solidFill>
                  <a:prstClr val="white"/>
                </a:solidFill>
                <a:latin typeface="Blender"/>
                <a:cs typeface="Blender"/>
              </a:rPr>
              <a:t>בעיר</a:t>
            </a:r>
            <a:endParaRPr lang="he-IL" altLang="he-IL" sz="2000" dirty="0">
              <a:solidFill>
                <a:prstClr val="white"/>
              </a:solidFill>
              <a:latin typeface="Blender"/>
              <a:cs typeface="Blender"/>
            </a:endParaRPr>
          </a:p>
        </p:txBody>
      </p:sp>
      <p:sp>
        <p:nvSpPr>
          <p:cNvPr id="40" name="מלבן 39"/>
          <p:cNvSpPr/>
          <p:nvPr/>
        </p:nvSpPr>
        <p:spPr>
          <a:xfrm>
            <a:off x="384521" y="1686366"/>
            <a:ext cx="7946480" cy="3539430"/>
          </a:xfrm>
          <a:prstGeom prst="rect">
            <a:avLst/>
          </a:prstGeom>
        </p:spPr>
        <p:txBody>
          <a:bodyPr wrap="square">
            <a:spAutoFit/>
          </a:bodyPr>
          <a:lstStyle/>
          <a:p>
            <a:r>
              <a:rPr lang="he-IL" altLang="he-IL" sz="1700" dirty="0">
                <a:solidFill>
                  <a:srgbClr val="5E5E5E"/>
                </a:solidFill>
                <a:latin typeface="Blender" charset="0"/>
                <a:ea typeface="Blender" charset="0"/>
                <a:cs typeface="Blender" charset="0"/>
              </a:rPr>
              <a:t>בשנת </a:t>
            </a:r>
            <a:r>
              <a:rPr lang="he-IL" altLang="he-IL" sz="1700" dirty="0" smtClean="0">
                <a:solidFill>
                  <a:srgbClr val="5E5E5E"/>
                </a:solidFill>
                <a:latin typeface="Blender" charset="0"/>
                <a:ea typeface="Blender" charset="0"/>
                <a:cs typeface="Blender" charset="0"/>
              </a:rPr>
              <a:t>2020 בתל-אביב-יפו </a:t>
            </a:r>
            <a:r>
              <a:rPr lang="he-IL" altLang="he-IL" sz="1700" dirty="0">
                <a:solidFill>
                  <a:srgbClr val="5E5E5E"/>
                </a:solidFill>
                <a:latin typeface="Blender" charset="0"/>
                <a:ea typeface="Blender" charset="0"/>
                <a:cs typeface="Blender" charset="0"/>
              </a:rPr>
              <a:t>היו </a:t>
            </a:r>
            <a:r>
              <a:rPr lang="he-IL" altLang="he-IL" sz="1700" dirty="0" smtClean="0">
                <a:solidFill>
                  <a:srgbClr val="5E5E5E"/>
                </a:solidFill>
                <a:latin typeface="Blender" charset="0"/>
                <a:ea typeface="Blender" charset="0"/>
                <a:cs typeface="Blender" charset="0"/>
              </a:rPr>
              <a:t>כ-463,800 </a:t>
            </a:r>
            <a:r>
              <a:rPr lang="he-IL" altLang="he-IL" sz="1700" dirty="0">
                <a:solidFill>
                  <a:srgbClr val="5E5E5E"/>
                </a:solidFill>
                <a:latin typeface="Blender" charset="0"/>
                <a:ea typeface="Blender" charset="0"/>
                <a:cs typeface="Blender" charset="0"/>
              </a:rPr>
              <a:t>תושבים, לעומת </a:t>
            </a:r>
            <a:r>
              <a:rPr lang="he-IL" altLang="he-IL" sz="1700" dirty="0" smtClean="0">
                <a:solidFill>
                  <a:srgbClr val="5E5E5E"/>
                </a:solidFill>
                <a:latin typeface="Blender" charset="0"/>
                <a:ea typeface="Blender" charset="0"/>
                <a:cs typeface="Blender" charset="0"/>
              </a:rPr>
              <a:t>כ-460,600 </a:t>
            </a:r>
            <a:r>
              <a:rPr lang="he-IL" altLang="he-IL" sz="1700" dirty="0">
                <a:solidFill>
                  <a:srgbClr val="5E5E5E"/>
                </a:solidFill>
                <a:latin typeface="Blender" charset="0"/>
                <a:ea typeface="Blender" charset="0"/>
                <a:cs typeface="Blender" charset="0"/>
              </a:rPr>
              <a:t>בשנת </a:t>
            </a:r>
            <a:r>
              <a:rPr lang="he-IL" altLang="he-IL" sz="1700" dirty="0" smtClean="0">
                <a:solidFill>
                  <a:srgbClr val="5E5E5E"/>
                </a:solidFill>
                <a:latin typeface="Blender" charset="0"/>
                <a:ea typeface="Blender" charset="0"/>
                <a:cs typeface="Blender" charset="0"/>
              </a:rPr>
              <a:t>2019. </a:t>
            </a:r>
            <a:r>
              <a:rPr lang="he-IL" altLang="he-IL" sz="1700" dirty="0">
                <a:solidFill>
                  <a:srgbClr val="5E5E5E"/>
                </a:solidFill>
                <a:latin typeface="Blender" charset="0"/>
                <a:ea typeface="Blender" charset="0"/>
                <a:cs typeface="Blender" charset="0"/>
              </a:rPr>
              <a:t>כלומר, אחוז השינוי היה </a:t>
            </a:r>
            <a:r>
              <a:rPr lang="he-IL" altLang="he-IL" sz="1700" dirty="0" smtClean="0">
                <a:solidFill>
                  <a:srgbClr val="5E5E5E"/>
                </a:solidFill>
                <a:latin typeface="Blender" charset="0"/>
                <a:ea typeface="Blender" charset="0"/>
                <a:cs typeface="Blender" charset="0"/>
              </a:rPr>
              <a:t>0.7% </a:t>
            </a:r>
            <a:r>
              <a:rPr lang="he-IL" altLang="he-IL" sz="1700" dirty="0">
                <a:solidFill>
                  <a:srgbClr val="5E5E5E"/>
                </a:solidFill>
                <a:latin typeface="Blender" charset="0"/>
                <a:ea typeface="Blender" charset="0"/>
                <a:cs typeface="Blender" charset="0"/>
              </a:rPr>
              <a:t>(תוספת של </a:t>
            </a:r>
            <a:r>
              <a:rPr lang="he-IL" altLang="he-IL" sz="1700" dirty="0" smtClean="0">
                <a:solidFill>
                  <a:srgbClr val="5E5E5E"/>
                </a:solidFill>
                <a:latin typeface="Blender" charset="0"/>
                <a:ea typeface="Blender" charset="0"/>
                <a:cs typeface="Blender" charset="0"/>
              </a:rPr>
              <a:t>עוד כ-3,200 </a:t>
            </a:r>
            <a:r>
              <a:rPr lang="he-IL" altLang="he-IL" sz="1700" dirty="0">
                <a:solidFill>
                  <a:srgbClr val="5E5E5E"/>
                </a:solidFill>
                <a:latin typeface="Blender" charset="0"/>
                <a:ea typeface="Blender" charset="0"/>
                <a:cs typeface="Blender" charset="0"/>
              </a:rPr>
              <a:t>תושבים). </a:t>
            </a:r>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המקור העיקרי לשינוי באוכלוסייה הוא הריבוי הטבעי:</a:t>
            </a:r>
            <a:endParaRPr lang="en-US" altLang="he-IL" sz="1700" dirty="0">
              <a:solidFill>
                <a:srgbClr val="002060"/>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הריבוי הטבעי (ההפרש בין לידות </a:t>
            </a:r>
            <a:r>
              <a:rPr lang="he-IL" altLang="he-IL" sz="1700" dirty="0" smtClean="0">
                <a:solidFill>
                  <a:srgbClr val="002060"/>
                </a:solidFill>
                <a:latin typeface="Blender" charset="0"/>
                <a:ea typeface="Blender" charset="0"/>
                <a:cs typeface="Blender" charset="0"/>
              </a:rPr>
              <a:t>- 7,750 </a:t>
            </a:r>
            <a:r>
              <a:rPr lang="he-IL" altLang="he-IL" sz="1700" dirty="0">
                <a:solidFill>
                  <a:srgbClr val="002060"/>
                </a:solidFill>
                <a:latin typeface="Blender" charset="0"/>
                <a:ea typeface="Blender" charset="0"/>
                <a:cs typeface="Blender" charset="0"/>
              </a:rPr>
              <a:t>לבין פטירות - </a:t>
            </a:r>
            <a:r>
              <a:rPr lang="he-IL" altLang="he-IL" sz="1700" dirty="0" smtClean="0">
                <a:solidFill>
                  <a:srgbClr val="002060"/>
                </a:solidFill>
                <a:latin typeface="Blender" charset="0"/>
                <a:ea typeface="Blender" charset="0"/>
                <a:cs typeface="Blender" charset="0"/>
              </a:rPr>
              <a:t>3,330</a:t>
            </a:r>
            <a:r>
              <a:rPr lang="he-IL" altLang="he-IL" sz="1700" dirty="0">
                <a:solidFill>
                  <a:srgbClr val="002060"/>
                </a:solidFill>
                <a:latin typeface="Blender" charset="0"/>
                <a:ea typeface="Blender" charset="0"/>
                <a:cs typeface="Blender" charset="0"/>
              </a:rPr>
              <a:t>): </a:t>
            </a:r>
            <a:r>
              <a:rPr lang="he-IL" altLang="he-IL" sz="1700" dirty="0" smtClean="0">
                <a:solidFill>
                  <a:srgbClr val="002060"/>
                </a:solidFill>
                <a:latin typeface="Blender" charset="0"/>
                <a:ea typeface="Blender" charset="0"/>
                <a:cs typeface="Blender" charset="0"/>
              </a:rPr>
              <a:t>4,420+</a:t>
            </a:r>
            <a:endParaRPr lang="en-US" altLang="he-IL" sz="1700" dirty="0">
              <a:solidFill>
                <a:srgbClr val="FF0000"/>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5E5E5E"/>
                </a:solidFill>
                <a:latin typeface="Blender" charset="0"/>
                <a:ea typeface="Blender" charset="0"/>
                <a:cs typeface="Blender" charset="0"/>
              </a:rPr>
              <a:t>מקורות נוספים לשינוי באוכלוסיית העיר:</a:t>
            </a:r>
            <a:endParaRPr lang="en-US" altLang="he-IL" sz="1700" dirty="0">
              <a:solidFill>
                <a:srgbClr val="5E5E5E"/>
              </a:solidFill>
              <a:latin typeface="Blender" charset="0"/>
              <a:ea typeface="Blender" charset="0"/>
              <a:cs typeface="Blender" charset="0"/>
            </a:endParaRPr>
          </a:p>
          <a:p>
            <a:pPr marL="342900" indent="-161925">
              <a:buFont typeface="Arial" panose="020B0604020202020204" pitchFamily="34" charset="0"/>
              <a:buChar char="•"/>
            </a:pPr>
            <a:r>
              <a:rPr lang="he-IL" altLang="he-IL" sz="1700" dirty="0">
                <a:solidFill>
                  <a:srgbClr val="5E5E5E"/>
                </a:solidFill>
                <a:latin typeface="Blender" charset="0"/>
                <a:ea typeface="Blender" charset="0"/>
                <a:cs typeface="Blender" charset="0"/>
              </a:rPr>
              <a:t>מאזן הגירה פנימית בין-ישובים (נכנסים ויוצאים מהעיר לערים אחרות): </a:t>
            </a:r>
            <a:r>
              <a:rPr lang="he-IL" altLang="he-IL" sz="1700" dirty="0" smtClean="0">
                <a:solidFill>
                  <a:srgbClr val="5E5E5E"/>
                </a:solidFill>
                <a:latin typeface="Blender" charset="0"/>
                <a:ea typeface="Blender" charset="0"/>
                <a:cs typeface="Blender" charset="0"/>
              </a:rPr>
              <a:t>1,330-</a:t>
            </a:r>
          </a:p>
          <a:p>
            <a:pPr marL="357188" algn="just"/>
            <a:r>
              <a:rPr lang="he-IL" altLang="he-IL" sz="1400" dirty="0">
                <a:solidFill>
                  <a:schemeClr val="bg1">
                    <a:lumMod val="50000"/>
                  </a:schemeClr>
                </a:solidFill>
                <a:latin typeface="Blender" charset="0"/>
                <a:ea typeface="Blender" charset="0"/>
                <a:cs typeface="Blender" charset="0"/>
              </a:rPr>
              <a:t>אחר שנתיים (2018 ו-2019) שבהן לראשונה מזה עשור מרכיב מאזן ההגירה בין יישובים היה חיובי, המאזן </a:t>
            </a:r>
            <a:r>
              <a:rPr lang="he-IL" altLang="he-IL" sz="1400" dirty="0" smtClean="0">
                <a:solidFill>
                  <a:schemeClr val="bg1">
                    <a:lumMod val="50000"/>
                  </a:schemeClr>
                </a:solidFill>
                <a:latin typeface="Blender" charset="0"/>
                <a:ea typeface="Blender" charset="0"/>
                <a:cs typeface="Blender" charset="0"/>
              </a:rPr>
              <a:t>הפך שוב לשלילי</a:t>
            </a:r>
          </a:p>
          <a:p>
            <a:pPr marL="357188" algn="just"/>
            <a:endParaRPr lang="he-IL" altLang="he-IL" sz="1200" dirty="0">
              <a:solidFill>
                <a:schemeClr val="bg1">
                  <a:lumMod val="65000"/>
                </a:schemeClr>
              </a:solidFill>
              <a:latin typeface="Blender" charset="0"/>
              <a:ea typeface="Blender" charset="0"/>
              <a:cs typeface="Blender" charset="0"/>
            </a:endParaRPr>
          </a:p>
          <a:p>
            <a:pPr marL="342900" indent="-161925">
              <a:buFont typeface="Arial" panose="020B0604020202020204" pitchFamily="34" charset="0"/>
              <a:buChar char="•"/>
            </a:pPr>
            <a:r>
              <a:rPr lang="he-IL" altLang="he-IL" sz="1700" dirty="0" smtClean="0">
                <a:solidFill>
                  <a:srgbClr val="5E5E5E"/>
                </a:solidFill>
                <a:latin typeface="Blender" charset="0"/>
                <a:ea typeface="Blender" charset="0"/>
                <a:cs typeface="Blender" charset="0"/>
              </a:rPr>
              <a:t>עולים </a:t>
            </a:r>
            <a:r>
              <a:rPr lang="he-IL" altLang="he-IL" sz="1700" dirty="0">
                <a:solidFill>
                  <a:srgbClr val="5E5E5E"/>
                </a:solidFill>
                <a:latin typeface="Blender" charset="0"/>
                <a:ea typeface="Blender" charset="0"/>
                <a:cs typeface="Blender" charset="0"/>
              </a:rPr>
              <a:t>(בהשתקעות ראשונה ): </a:t>
            </a:r>
            <a:r>
              <a:rPr lang="he-IL" altLang="he-IL" sz="1700" dirty="0" smtClean="0">
                <a:solidFill>
                  <a:srgbClr val="5E5E5E"/>
                </a:solidFill>
                <a:latin typeface="Blender" charset="0"/>
                <a:ea typeface="Blender" charset="0"/>
                <a:cs typeface="Blender" charset="0"/>
              </a:rPr>
              <a:t>כ-2,410+. </a:t>
            </a:r>
          </a:p>
          <a:p>
            <a:pPr marL="357188" algn="just"/>
            <a:r>
              <a:rPr lang="he-IL" altLang="he-IL" sz="1400" dirty="0" smtClean="0">
                <a:solidFill>
                  <a:schemeClr val="bg1">
                    <a:lumMod val="50000"/>
                  </a:schemeClr>
                </a:solidFill>
                <a:latin typeface="Blender" charset="0"/>
                <a:ea typeface="Blender" charset="0"/>
                <a:cs typeface="Blender" charset="0"/>
              </a:rPr>
              <a:t>במרכיב </a:t>
            </a:r>
            <a:r>
              <a:rPr lang="he-IL" altLang="he-IL" sz="1400" dirty="0">
                <a:solidFill>
                  <a:schemeClr val="bg1">
                    <a:lumMod val="50000"/>
                  </a:schemeClr>
                </a:solidFill>
                <a:latin typeface="Blender" charset="0"/>
                <a:ea typeface="Blender" charset="0"/>
                <a:cs typeface="Blender" charset="0"/>
              </a:rPr>
              <a:t>זה חל צמצום רב שהוא לא מאפיין את המגמה של העשור האחרון. </a:t>
            </a:r>
            <a:endParaRPr lang="he-IL" sz="1700" dirty="0">
              <a:solidFill>
                <a:srgbClr val="5E5E5E"/>
              </a:solidFill>
              <a:latin typeface="Blender" charset="0"/>
              <a:ea typeface="Blender" charset="0"/>
              <a:cs typeface="Blender" charset="0"/>
            </a:endParaRPr>
          </a:p>
        </p:txBody>
      </p:sp>
      <p:sp>
        <p:nvSpPr>
          <p:cNvPr id="39" name="מציין מיקום תוכן 5"/>
          <p:cNvSpPr>
            <a:spLocks noGrp="1"/>
          </p:cNvSpPr>
          <p:nvPr>
            <p:ph sz="quarter" idx="15"/>
          </p:nvPr>
        </p:nvSpPr>
        <p:spPr>
          <a:xfrm>
            <a:off x="8616280" y="6669360"/>
            <a:ext cx="3699069" cy="216024"/>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lender" pitchFamily="18" charset="-79"/>
              <a:cs typeface="Blender" pitchFamily="18" charset="-79"/>
            </a:endParaRPr>
          </a:p>
        </p:txBody>
      </p:sp>
      <p:sp>
        <p:nvSpPr>
          <p:cNvPr id="19" name="TextBox 18">
            <a:extLst>
              <a:ext uri="{FF2B5EF4-FFF2-40B4-BE49-F238E27FC236}">
                <a16:creationId xmlns:a16="http://schemas.microsoft.com/office/drawing/2014/main" id="{1515BC17-4890-4560-A271-CBACE137D6F1}"/>
              </a:ext>
            </a:extLst>
          </p:cNvPr>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10</a:t>
            </a:r>
          </a:p>
        </p:txBody>
      </p:sp>
    </p:spTree>
    <p:extLst>
      <p:ext uri="{BB962C8B-B14F-4D97-AF65-F5344CB8AC3E}">
        <p14:creationId xmlns:p14="http://schemas.microsoft.com/office/powerpoint/2010/main" val="4124912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id="{9EACFB06-0F02-4C68-AF81-B4CBC0CDDB0A}"/>
              </a:ext>
            </a:extLst>
          </p:cNvPr>
          <p:cNvPicPr>
            <a:picLocks/>
          </p:cNvPicPr>
          <p:nvPr/>
        </p:nvPicPr>
        <p:blipFill>
          <a:blip r:embed="rId3"/>
          <a:stretch>
            <a:fillRect/>
          </a:stretch>
        </p:blipFill>
        <p:spPr>
          <a:xfrm>
            <a:off x="8665528" y="16450"/>
            <a:ext cx="3596400" cy="6886800"/>
          </a:xfrm>
          <a:prstGeom prst="rect">
            <a:avLst/>
          </a:prstGeom>
        </p:spPr>
      </p:pic>
      <p:sp>
        <p:nvSpPr>
          <p:cNvPr id="19" name="מציין מיקום טקסט 4">
            <a:extLst>
              <a:ext uri="{FF2B5EF4-FFF2-40B4-BE49-F238E27FC236}">
                <a16:creationId xmlns:a16="http://schemas.microsoft.com/office/drawing/2014/main" id="{BB8B9ED4-D03C-4638-9E8C-81F14D945E58}"/>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id="{D2C97BCB-30BA-4335-A39D-62C907CC6DE4}"/>
              </a:ext>
            </a:extLst>
          </p:cNvPr>
          <p:cNvSpPr>
            <a:spLocks noGrp="1"/>
          </p:cNvSpPr>
          <p:nvPr>
            <p:ph type="ctrTitle"/>
          </p:nvPr>
        </p:nvSpPr>
        <p:spPr>
          <a:xfrm>
            <a:off x="263352" y="188960"/>
            <a:ext cx="8280920" cy="503739"/>
          </a:xfrm>
        </p:spPr>
        <p:txBody>
          <a:bodyPr/>
          <a:lstStyle/>
          <a:p>
            <a:r>
              <a:rPr lang="he-IL" altLang="he-IL" sz="3200" dirty="0">
                <a:solidFill>
                  <a:srgbClr val="5E5E5E"/>
                </a:solidFill>
                <a:ea typeface="+mn-ea"/>
                <a:cs typeface="Blender" pitchFamily="18" charset="-79"/>
              </a:rPr>
              <a:t>ריבוי טבעי בתל-אביב-יפו לאורך השנים</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(אלפים)</a:t>
            </a:r>
          </a:p>
        </p:txBody>
      </p:sp>
      <p:sp>
        <p:nvSpPr>
          <p:cNvPr id="9" name="מציין מיקום תוכן 3"/>
          <p:cNvSpPr>
            <a:spLocks noGrp="1"/>
          </p:cNvSpPr>
          <p:nvPr>
            <p:ph sz="quarter" idx="14"/>
          </p:nvPr>
        </p:nvSpPr>
        <p:spPr>
          <a:xfrm>
            <a:off x="8832304" y="2637730"/>
            <a:ext cx="3312368" cy="2375446"/>
          </a:xfrm>
        </p:spPr>
        <p:txBody>
          <a:bodyPr/>
          <a:lstStyle/>
          <a:p>
            <a:r>
              <a:rPr lang="he-IL" altLang="he-IL" sz="2000" dirty="0">
                <a:solidFill>
                  <a:schemeClr val="bg1"/>
                </a:solidFill>
                <a:cs typeface="Blender"/>
              </a:rPr>
              <a:t>משנת 2000 </a:t>
            </a:r>
            <a:r>
              <a:rPr lang="he-IL" altLang="he-IL" sz="2000" dirty="0" smtClean="0">
                <a:solidFill>
                  <a:schemeClr val="bg1"/>
                </a:solidFill>
                <a:cs typeface="Blender"/>
              </a:rPr>
              <a:t>הריבוי </a:t>
            </a:r>
            <a:r>
              <a:rPr lang="he-IL" altLang="he-IL" sz="2000" dirty="0">
                <a:solidFill>
                  <a:schemeClr val="bg1"/>
                </a:solidFill>
                <a:cs typeface="Blender"/>
              </a:rPr>
              <a:t>הטבעי </a:t>
            </a:r>
            <a:r>
              <a:rPr lang="he-IL" altLang="he-IL" sz="2000" dirty="0" smtClean="0">
                <a:solidFill>
                  <a:schemeClr val="bg1"/>
                </a:solidFill>
                <a:cs typeface="Blender"/>
              </a:rPr>
              <a:t>בעיר </a:t>
            </a:r>
            <a:r>
              <a:rPr lang="he-IL" altLang="he-IL" sz="2000" dirty="0">
                <a:solidFill>
                  <a:schemeClr val="bg1"/>
                </a:solidFill>
                <a:cs typeface="Blender"/>
              </a:rPr>
              <a:t>היה במגמת עלייה עם תנודות </a:t>
            </a:r>
            <a:r>
              <a:rPr lang="he-IL" altLang="he-IL" sz="2000" dirty="0" smtClean="0">
                <a:solidFill>
                  <a:schemeClr val="bg1"/>
                </a:solidFill>
                <a:cs typeface="Blender"/>
              </a:rPr>
              <a:t>קלות שהגיע לשיאו בשנת 2016.</a:t>
            </a:r>
          </a:p>
          <a:p>
            <a:r>
              <a:rPr lang="he-IL" altLang="he-IL" sz="2000" dirty="0" smtClean="0">
                <a:solidFill>
                  <a:schemeClr val="bg1"/>
                </a:solidFill>
                <a:cs typeface="Blender"/>
              </a:rPr>
              <a:t>משנת 2016 הריבוי הטבעי החל להצטמצם ובשנת 2020 נרשמה ירידה משמעותית.</a:t>
            </a:r>
            <a:endParaRPr lang="en-US" altLang="he-IL" sz="2000" dirty="0">
              <a:solidFill>
                <a:schemeClr val="bg1"/>
              </a:solidFill>
              <a:cs typeface="Blender"/>
            </a:endParaRPr>
          </a:p>
        </p:txBody>
      </p:sp>
      <p:graphicFrame>
        <p:nvGraphicFramePr>
          <p:cNvPr id="14" name="תרשים 13" descr="גרף ריבוי טבעי בתל אביב יפו לאורך השנים:&#10;הריבוי הטבעי הוא ההפרש בין מספר הנולדים לבין מספר הנפטרים בעיר. בשנת 2016 הריבוי הטבעי עמד על כ-5,300 נפשות. לאורך השנים, הריבוי הטבעי בתל-אביב-יפו היה נמוך יחסית. מתחילת שנות ה-2000 נרשמה מגמת עלייה בריבוי הטבעי, מגמה שבשש השנים האחרונות ממשיכה לגדול בעקביות. הריבוי הטבעי במגמת עלייה כתוצאה מהגידול במספר הלידות.">
            <a:extLst>
              <a:ext uri="{FF2B5EF4-FFF2-40B4-BE49-F238E27FC236}">
                <a16:creationId xmlns:a16="http://schemas.microsoft.com/office/drawing/2014/main" id="{77E153D8-D5C7-4971-B508-632D58BB79C0}"/>
              </a:ext>
            </a:extLst>
          </p:cNvPr>
          <p:cNvGraphicFramePr/>
          <p:nvPr>
            <p:extLst>
              <p:ext uri="{D42A27DB-BD31-4B8C-83A1-F6EECF244321}">
                <p14:modId xmlns:p14="http://schemas.microsoft.com/office/powerpoint/2010/main" val="150858193"/>
              </p:ext>
            </p:extLst>
          </p:nvPr>
        </p:nvGraphicFramePr>
        <p:xfrm>
          <a:off x="16809" y="1556792"/>
          <a:ext cx="8496000" cy="3855600"/>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240704" y="5733270"/>
            <a:ext cx="8424935" cy="276999"/>
          </a:xfrm>
          <a:prstGeom prst="rect">
            <a:avLst/>
          </a:prstGeom>
        </p:spPr>
        <p:txBody>
          <a:bodyPr wrap="square">
            <a:spAutoFit/>
          </a:bodyPr>
          <a:lstStyle/>
          <a:p>
            <a:pPr marL="504000" indent="-631825" algn="just"/>
            <a:r>
              <a:rPr lang="he-IL" altLang="he-IL" sz="1200" b="1" dirty="0">
                <a:solidFill>
                  <a:srgbClr val="5E5E5E"/>
                </a:solidFill>
                <a:latin typeface="Arial" pitchFamily="34" charset="0"/>
                <a:cs typeface="Arial" pitchFamily="34" charset="0"/>
              </a:rPr>
              <a:t>הערות</a:t>
            </a:r>
            <a:r>
              <a:rPr lang="he-IL" altLang="he-IL" sz="1200" dirty="0">
                <a:solidFill>
                  <a:srgbClr val="5E5E5E"/>
                </a:solidFill>
                <a:latin typeface="Arial" pitchFamily="34" charset="0"/>
                <a:cs typeface="Arial" pitchFamily="34" charset="0"/>
              </a:rPr>
              <a:t>: הנתונים אינם כוללים את האוכלוסייה הזרה בעיר (עובדים זרים חוקיים ולא חוקיים, מסתננים/מבקשי מקלט ופליטים).</a:t>
            </a:r>
            <a:endParaRPr lang="he-IL" sz="1200" dirty="0">
              <a:solidFill>
                <a:srgbClr val="5E5E5E"/>
              </a:solidFill>
            </a:endParaRPr>
          </a:p>
        </p:txBody>
      </p:sp>
      <p:sp>
        <p:nvSpPr>
          <p:cNvPr id="39" name="מציין מיקום תוכן 5"/>
          <p:cNvSpPr>
            <a:spLocks noGrp="1"/>
          </p:cNvSpPr>
          <p:nvPr>
            <p:ph sz="quarter" idx="15"/>
          </p:nvPr>
        </p:nvSpPr>
        <p:spPr>
          <a:xfrm>
            <a:off x="8616280" y="6597357"/>
            <a:ext cx="3689757" cy="288027"/>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לתל-אביב-יפו</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45334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96688"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11</a:t>
            </a:r>
          </a:p>
        </p:txBody>
      </p:sp>
    </p:spTree>
    <p:extLst>
      <p:ext uri="{BB962C8B-B14F-4D97-AF65-F5344CB8AC3E}">
        <p14:creationId xmlns:p14="http://schemas.microsoft.com/office/powerpoint/2010/main" val="2970479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a16="http://schemas.microsoft.com/office/drawing/2014/main" id="{E0F63AAC-2E6A-4572-B5DC-71777C6FE97E}"/>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BB9C7B13-14A7-44C5-AFA0-1CEFFF2D5753}"/>
              </a:ext>
            </a:extLst>
          </p:cNvPr>
          <p:cNvSpPr txBox="1">
            <a:spLocks/>
          </p:cNvSpPr>
          <p:nvPr/>
        </p:nvSpPr>
        <p:spPr>
          <a:xfrm>
            <a:off x="9523690" y="383800"/>
            <a:ext cx="1944219"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id="{DD8E5523-5510-4637-AA20-0827BC209FE8}"/>
              </a:ext>
            </a:extLst>
          </p:cNvPr>
          <p:cNvSpPr>
            <a:spLocks noGrp="1"/>
          </p:cNvSpPr>
          <p:nvPr>
            <p:ph type="ctrTitle"/>
          </p:nvPr>
        </p:nvSpPr>
        <p:spPr>
          <a:xfrm>
            <a:off x="-1536844" y="404981"/>
            <a:ext cx="10020769" cy="503739"/>
          </a:xfrm>
        </p:spPr>
        <p:txBody>
          <a:bodyPr/>
          <a:lstStyle/>
          <a:p>
            <a:pPr>
              <a:lnSpc>
                <a:spcPts val="3000"/>
              </a:lnSpc>
            </a:pPr>
            <a:r>
              <a:rPr lang="he-IL" altLang="he-IL" sz="3200" dirty="0">
                <a:solidFill>
                  <a:srgbClr val="5E5E5E"/>
                </a:solidFill>
                <a:latin typeface="Blender" pitchFamily="18" charset="-79"/>
                <a:cs typeface="Blender" pitchFamily="18" charset="-79"/>
              </a:rPr>
              <a:t>מאזן הגירה פנימית בין יישובים</a:t>
            </a:r>
            <a:endParaRPr lang="he-IL" sz="3200" dirty="0">
              <a:solidFill>
                <a:srgbClr val="5E5E5E"/>
              </a:solidFill>
              <a:latin typeface="Blender" pitchFamily="18" charset="-79"/>
              <a:cs typeface="Blender" pitchFamily="18" charset="-79"/>
            </a:endParaRPr>
          </a:p>
        </p:txBody>
      </p:sp>
      <p:sp>
        <p:nvSpPr>
          <p:cNvPr id="9" name="מציין מיקום תוכן 3"/>
          <p:cNvSpPr>
            <a:spLocks noGrp="1"/>
          </p:cNvSpPr>
          <p:nvPr>
            <p:ph sz="quarter" idx="14"/>
          </p:nvPr>
        </p:nvSpPr>
        <p:spPr>
          <a:xfrm>
            <a:off x="8881716" y="2709738"/>
            <a:ext cx="3334964" cy="3167534"/>
          </a:xfrm>
        </p:spPr>
        <p:txBody>
          <a:bodyPr/>
          <a:lstStyle/>
          <a:p>
            <a:pPr algn="just"/>
            <a:r>
              <a:rPr lang="he-IL" altLang="he-IL" sz="2000" dirty="0" smtClean="0">
                <a:solidFill>
                  <a:schemeClr val="bg1"/>
                </a:solidFill>
                <a:cs typeface="Blender"/>
              </a:rPr>
              <a:t>במרבית השנים מאזן </a:t>
            </a:r>
            <a:r>
              <a:rPr lang="he-IL" altLang="he-IL" sz="2000" dirty="0">
                <a:solidFill>
                  <a:schemeClr val="bg1"/>
                </a:solidFill>
                <a:cs typeface="Blender"/>
              </a:rPr>
              <a:t>ההגירה בין יישובים </a:t>
            </a:r>
            <a:r>
              <a:rPr lang="he-IL" altLang="he-IL" sz="2000" dirty="0" smtClean="0">
                <a:solidFill>
                  <a:schemeClr val="bg1"/>
                </a:solidFill>
                <a:cs typeface="Blender"/>
              </a:rPr>
              <a:t>היה שלילי </a:t>
            </a:r>
            <a:r>
              <a:rPr lang="he-IL" altLang="he-IL" sz="2000" dirty="0">
                <a:solidFill>
                  <a:schemeClr val="bg1"/>
                </a:solidFill>
                <a:cs typeface="Blender"/>
              </a:rPr>
              <a:t>- מספר </a:t>
            </a:r>
            <a:r>
              <a:rPr lang="he-IL" altLang="he-IL" sz="2000" dirty="0" smtClean="0">
                <a:solidFill>
                  <a:schemeClr val="bg1"/>
                </a:solidFill>
                <a:cs typeface="Blender"/>
              </a:rPr>
              <a:t>התושבים היוצאים מהעיר היה גדול יותר ממספר </a:t>
            </a:r>
            <a:r>
              <a:rPr lang="he-IL" altLang="he-IL" sz="2000" dirty="0">
                <a:solidFill>
                  <a:schemeClr val="bg1"/>
                </a:solidFill>
                <a:cs typeface="Blender"/>
              </a:rPr>
              <a:t>התושבים הנכנסים </a:t>
            </a:r>
            <a:r>
              <a:rPr lang="he-IL" altLang="he-IL" sz="2000" dirty="0" smtClean="0">
                <a:solidFill>
                  <a:schemeClr val="bg1"/>
                </a:solidFill>
                <a:cs typeface="Blender"/>
              </a:rPr>
              <a:t>לעיר.</a:t>
            </a:r>
          </a:p>
          <a:p>
            <a:pPr algn="just"/>
            <a:r>
              <a:rPr lang="he-IL" altLang="he-IL" sz="2000" dirty="0" smtClean="0">
                <a:solidFill>
                  <a:schemeClr val="bg1"/>
                </a:solidFill>
                <a:cs typeface="Blender"/>
              </a:rPr>
              <a:t>בעשור השני של שנות ה-2000, היקפי המאזן השלילי הצטמצמו בהשוואה לתקופות הקודמות (שנות ה-80' ושנות ה-90') ואף נרשמו שנתיים (2018 ו-2019) בהן המאזן היה חיובי.</a:t>
            </a:r>
          </a:p>
        </p:txBody>
      </p:sp>
      <p:graphicFrame>
        <p:nvGraphicFramePr>
          <p:cNvPr id="14" name="תרשים 13" descr="גרף מאזן הגירה פנימית בין יישובים:&#10;מאז שנות ה-70', ברוב השנים למעט שנת 1989 ותקופה שבין 2003 לבין 2007, מאזן ההגירה בין יישובים היה שלילי - מספר הנכנסים לעיר היה קטן ממספר היוצאים ממנה. בשנים האחרונות המאזן השלילי הצטמצם בהשוואה לעשורים הקודמים.">
            <a:extLst>
              <a:ext uri="{FF2B5EF4-FFF2-40B4-BE49-F238E27FC236}">
                <a16:creationId xmlns:a16="http://schemas.microsoft.com/office/drawing/2014/main" id="{E0B2F521-9831-4D0A-ABFB-25FDBE1A1105}"/>
              </a:ext>
            </a:extLst>
          </p:cNvPr>
          <p:cNvGraphicFramePr/>
          <p:nvPr>
            <p:extLst>
              <p:ext uri="{D42A27DB-BD31-4B8C-83A1-F6EECF244321}">
                <p14:modId xmlns:p14="http://schemas.microsoft.com/office/powerpoint/2010/main" val="338525251"/>
              </p:ext>
            </p:extLst>
          </p:nvPr>
        </p:nvGraphicFramePr>
        <p:xfrm>
          <a:off x="160825" y="1699937"/>
          <a:ext cx="8424000" cy="3456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מציין מיקום טקסט 5"/>
          <p:cNvSpPr txBox="1">
            <a:spLocks/>
          </p:cNvSpPr>
          <p:nvPr/>
        </p:nvSpPr>
        <p:spPr>
          <a:xfrm>
            <a:off x="2351584" y="5085184"/>
            <a:ext cx="6132342" cy="1440160"/>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1300" dirty="0">
                <a:solidFill>
                  <a:srgbClr val="5E5E5E"/>
                </a:solidFill>
                <a:latin typeface="Arial" pitchFamily="34" charset="0"/>
                <a:cs typeface="Arial" pitchFamily="34" charset="0"/>
              </a:rPr>
              <a:t>היקף ההגירה בין יישובים </a:t>
            </a:r>
            <a:r>
              <a:rPr lang="he-IL" altLang="he-IL" sz="1300" dirty="0" smtClean="0">
                <a:solidFill>
                  <a:srgbClr val="5E5E5E"/>
                </a:solidFill>
                <a:latin typeface="Arial" pitchFamily="34" charset="0"/>
                <a:cs typeface="Arial" pitchFamily="34" charset="0"/>
              </a:rPr>
              <a:t>2020</a:t>
            </a:r>
            <a:r>
              <a:rPr lang="he-IL" altLang="he-IL" sz="1300" b="0" dirty="0" smtClean="0">
                <a:solidFill>
                  <a:srgbClr val="5E5E5E"/>
                </a:solidFill>
                <a:latin typeface="Arial" pitchFamily="34" charset="0"/>
                <a:cs typeface="Arial" pitchFamily="34" charset="0"/>
              </a:rPr>
              <a:t> </a:t>
            </a:r>
            <a:r>
              <a:rPr lang="he-IL" altLang="he-IL" sz="1300" b="0" dirty="0">
                <a:solidFill>
                  <a:srgbClr val="5E5E5E"/>
                </a:solidFill>
                <a:latin typeface="Arial" pitchFamily="34" charset="0"/>
                <a:cs typeface="Arial" pitchFamily="34" charset="0"/>
              </a:rPr>
              <a:t>(</a:t>
            </a:r>
            <a:r>
              <a:rPr lang="he-IL" sz="1300" b="0" dirty="0">
                <a:solidFill>
                  <a:srgbClr val="5E5E5E"/>
                </a:solidFill>
                <a:latin typeface="Arial" pitchFamily="34" charset="0"/>
                <a:cs typeface="Arial" pitchFamily="34" charset="0"/>
              </a:rPr>
              <a:t>נתונים ארעיים - לא סופיים ועשויים להשתנות):</a:t>
            </a:r>
            <a:endParaRPr lang="en-US" altLang="he-IL" sz="1300" b="0" dirty="0">
              <a:solidFill>
                <a:srgbClr val="5E5E5E"/>
              </a:solidFill>
              <a:latin typeface="Arial" pitchFamily="34" charset="0"/>
              <a:cs typeface="Arial" pitchFamily="34" charset="0"/>
            </a:endParaRPr>
          </a:p>
          <a:p>
            <a:pPr marL="171450" indent="-171450">
              <a:buFont typeface="Arial" panose="020B0604020202020204" pitchFamily="34" charset="0"/>
              <a:buChar char="•"/>
            </a:pPr>
            <a:r>
              <a:rPr lang="he-IL" altLang="he-IL" sz="1300" dirty="0">
                <a:solidFill>
                  <a:srgbClr val="002060"/>
                </a:solidFill>
                <a:latin typeface="Arial" pitchFamily="34" charset="0"/>
                <a:cs typeface="Arial" pitchFamily="34" charset="0"/>
              </a:rPr>
              <a:t>נכנסים לתל-אביב-יפו (מיישובים אחרים): </a:t>
            </a:r>
            <a:r>
              <a:rPr lang="he-IL" altLang="he-IL" sz="1300" dirty="0" smtClean="0">
                <a:solidFill>
                  <a:srgbClr val="002060"/>
                </a:solidFill>
                <a:latin typeface="Arial" pitchFamily="34" charset="0"/>
                <a:cs typeface="Arial" pitchFamily="34" charset="0"/>
              </a:rPr>
              <a:t>19,370 תושבים</a:t>
            </a:r>
            <a:r>
              <a:rPr lang="he-IL" altLang="he-IL" sz="1300" dirty="0">
                <a:solidFill>
                  <a:schemeClr val="tx1">
                    <a:lumMod val="50000"/>
                    <a:lumOff val="50000"/>
                  </a:schemeClr>
                </a:solidFill>
                <a:latin typeface="Arial" pitchFamily="34" charset="0"/>
                <a:cs typeface="Arial" pitchFamily="34" charset="0"/>
              </a:rPr>
              <a:t>.</a:t>
            </a:r>
            <a:endParaRPr lang="en-US" altLang="he-IL" sz="1300" dirty="0">
              <a:solidFill>
                <a:schemeClr val="tx1">
                  <a:lumMod val="50000"/>
                  <a:lumOff val="50000"/>
                </a:schemeClr>
              </a:solidFill>
              <a:latin typeface="Arial" pitchFamily="34" charset="0"/>
              <a:cs typeface="Arial" pitchFamily="34" charset="0"/>
            </a:endParaRPr>
          </a:p>
          <a:p>
            <a:pPr marL="171450" indent="-171450">
              <a:buFont typeface="Arial" panose="020B0604020202020204" pitchFamily="34" charset="0"/>
              <a:buChar char="•"/>
            </a:pPr>
            <a:r>
              <a:rPr lang="he-IL" altLang="he-IL" sz="1300" dirty="0">
                <a:solidFill>
                  <a:srgbClr val="C00000"/>
                </a:solidFill>
                <a:latin typeface="Arial" pitchFamily="34" charset="0"/>
                <a:cs typeface="Arial" pitchFamily="34" charset="0"/>
              </a:rPr>
              <a:t>יוצאים מתל-אביב-יפו (ליישובים אחרים</a:t>
            </a:r>
            <a:r>
              <a:rPr lang="he-IL" altLang="he-IL" sz="1300" dirty="0" smtClean="0">
                <a:solidFill>
                  <a:srgbClr val="C00000"/>
                </a:solidFill>
                <a:latin typeface="Arial" pitchFamily="34" charset="0"/>
                <a:cs typeface="Arial" pitchFamily="34" charset="0"/>
              </a:rPr>
              <a:t>):  20,700 תושבים</a:t>
            </a:r>
            <a:r>
              <a:rPr lang="he-IL" altLang="he-IL" sz="1300" dirty="0">
                <a:solidFill>
                  <a:srgbClr val="C00000"/>
                </a:solidFill>
                <a:latin typeface="Arial" pitchFamily="34" charset="0"/>
                <a:cs typeface="Arial" pitchFamily="34" charset="0"/>
              </a:rPr>
              <a:t>.</a:t>
            </a:r>
            <a:endParaRPr lang="en-US" altLang="he-IL" sz="1300" dirty="0">
              <a:solidFill>
                <a:srgbClr val="C00000"/>
              </a:solidFill>
              <a:latin typeface="Arial" pitchFamily="34" charset="0"/>
              <a:cs typeface="Arial" pitchFamily="34" charset="0"/>
            </a:endParaRPr>
          </a:p>
          <a:p>
            <a:pPr>
              <a:spcBef>
                <a:spcPts val="0"/>
              </a:spcBef>
            </a:pPr>
            <a:endParaRPr lang="he-IL" altLang="he-IL" sz="1300" dirty="0" smtClean="0">
              <a:solidFill>
                <a:srgbClr val="5E5E5E"/>
              </a:solidFill>
              <a:latin typeface="Arial" pitchFamily="34" charset="0"/>
              <a:cs typeface="Arial" pitchFamily="34" charset="0"/>
            </a:endParaRPr>
          </a:p>
          <a:p>
            <a:r>
              <a:rPr lang="he-IL" altLang="he-IL" sz="1300" dirty="0" smtClean="0">
                <a:solidFill>
                  <a:srgbClr val="5E5E5E"/>
                </a:solidFill>
                <a:latin typeface="Arial" pitchFamily="34" charset="0"/>
                <a:cs typeface="Arial" pitchFamily="34" charset="0"/>
              </a:rPr>
              <a:t>בנוסף </a:t>
            </a:r>
            <a:r>
              <a:rPr lang="he-IL" altLang="he-IL" sz="1300" dirty="0">
                <a:solidFill>
                  <a:srgbClr val="5E5E5E"/>
                </a:solidFill>
                <a:latin typeface="Arial" pitchFamily="34" charset="0"/>
                <a:cs typeface="Arial" pitchFamily="34" charset="0"/>
              </a:rPr>
              <a:t>להגירה הפנימית בין היישובים, קיימת הגירה פנימית בתוך העיר </a:t>
            </a:r>
            <a:r>
              <a:rPr lang="he-IL" altLang="he-IL" sz="1300" dirty="0" smtClean="0">
                <a:solidFill>
                  <a:srgbClr val="5E5E5E"/>
                </a:solidFill>
                <a:latin typeface="Arial" pitchFamily="34" charset="0"/>
                <a:cs typeface="Arial" pitchFamily="34" charset="0"/>
              </a:rPr>
              <a:t>(כ-33,150 </a:t>
            </a:r>
            <a:r>
              <a:rPr lang="he-IL" altLang="he-IL" sz="1300" dirty="0">
                <a:solidFill>
                  <a:srgbClr val="5E5E5E"/>
                </a:solidFill>
                <a:latin typeface="Arial" pitchFamily="34" charset="0"/>
                <a:cs typeface="Arial" pitchFamily="34" charset="0"/>
              </a:rPr>
              <a:t>תושבים עברו מאזור אחד לאזור אחר בתוך </a:t>
            </a:r>
            <a:r>
              <a:rPr lang="he-IL" altLang="he-IL" sz="1300" dirty="0" smtClean="0">
                <a:solidFill>
                  <a:srgbClr val="5E5E5E"/>
                </a:solidFill>
                <a:latin typeface="Arial" pitchFamily="34" charset="0"/>
                <a:cs typeface="Arial" pitchFamily="34" charset="0"/>
              </a:rPr>
              <a:t>העיר</a:t>
            </a:r>
            <a:r>
              <a:rPr lang="he-IL" altLang="he-IL" sz="1300" b="0" dirty="0" smtClean="0">
                <a:solidFill>
                  <a:srgbClr val="5E5E5E"/>
                </a:solidFill>
                <a:latin typeface="Arial" pitchFamily="34" charset="0"/>
                <a:cs typeface="Arial" pitchFamily="34" charset="0"/>
              </a:rPr>
              <a:t>).</a:t>
            </a:r>
            <a:endParaRPr lang="en-US" altLang="he-IL" sz="1300" b="0" dirty="0">
              <a:solidFill>
                <a:srgbClr val="5E5E5E"/>
              </a:solidFill>
              <a:latin typeface="Arial" pitchFamily="34" charset="0"/>
              <a:cs typeface="Arial" pitchFamily="34" charset="0"/>
            </a:endParaRPr>
          </a:p>
        </p:txBody>
      </p:sp>
      <p:sp>
        <p:nvSpPr>
          <p:cNvPr id="39" name="מציין מיקום תוכן 5"/>
          <p:cNvSpPr>
            <a:spLocks noGrp="1"/>
          </p:cNvSpPr>
          <p:nvPr>
            <p:ph sz="quarter" idx="15"/>
          </p:nvPr>
        </p:nvSpPr>
        <p:spPr>
          <a:xfrm>
            <a:off x="8584825" y="6669906"/>
            <a:ext cx="3755510" cy="202494"/>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a:extLst>
              <a:ext uri="{FF2B5EF4-FFF2-40B4-BE49-F238E27FC236}">
                <a16:creationId xmlns:a16="http://schemas.microsoft.com/office/drawing/2014/main" id="{713806F9-801D-4AB4-8846-9E1E2CEB10BA}"/>
              </a:ext>
            </a:extLst>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12</a:t>
            </a:r>
          </a:p>
        </p:txBody>
      </p:sp>
      <p:sp>
        <p:nvSpPr>
          <p:cNvPr id="16" name="כותרת 2">
            <a:extLst>
              <a:ext uri="{FF2B5EF4-FFF2-40B4-BE49-F238E27FC236}">
                <a16:creationId xmlns:a16="http://schemas.microsoft.com/office/drawing/2014/main" id="{FE44E27A-078F-40E5-A5E8-E0B210BF6A53}"/>
              </a:ext>
            </a:extLst>
          </p:cNvPr>
          <p:cNvSpPr txBox="1">
            <a:spLocks/>
          </p:cNvSpPr>
          <p:nvPr/>
        </p:nvSpPr>
        <p:spPr>
          <a:xfrm>
            <a:off x="623392" y="2132856"/>
            <a:ext cx="2005051" cy="503739"/>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600" b="0" dirty="0" smtClean="0">
                <a:solidFill>
                  <a:schemeClr val="bg1">
                    <a:lumMod val="50000"/>
                  </a:schemeClr>
                </a:solidFill>
                <a:latin typeface="Blender" pitchFamily="18" charset="-79"/>
                <a:cs typeface="Blender" pitchFamily="18" charset="-79"/>
              </a:rPr>
              <a:t>תקופת שנות ה-80'</a:t>
            </a:r>
            <a:endParaRPr lang="he-IL" sz="1600" b="0" dirty="0">
              <a:solidFill>
                <a:schemeClr val="bg1">
                  <a:lumMod val="50000"/>
                </a:schemeClr>
              </a:solidFill>
              <a:latin typeface="Blender" pitchFamily="18" charset="-79"/>
              <a:cs typeface="Blender" pitchFamily="18" charset="-79"/>
            </a:endParaRPr>
          </a:p>
        </p:txBody>
      </p:sp>
      <p:sp>
        <p:nvSpPr>
          <p:cNvPr id="18" name="כותרת 2">
            <a:extLst>
              <a:ext uri="{FF2B5EF4-FFF2-40B4-BE49-F238E27FC236}">
                <a16:creationId xmlns:a16="http://schemas.microsoft.com/office/drawing/2014/main" id="{FE44E27A-078F-40E5-A5E8-E0B210BF6A53}"/>
              </a:ext>
            </a:extLst>
          </p:cNvPr>
          <p:cNvSpPr txBox="1">
            <a:spLocks/>
          </p:cNvSpPr>
          <p:nvPr/>
        </p:nvSpPr>
        <p:spPr>
          <a:xfrm>
            <a:off x="3024182" y="2133170"/>
            <a:ext cx="2005051" cy="503739"/>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600" b="0" dirty="0" smtClean="0">
                <a:solidFill>
                  <a:schemeClr val="bg1">
                    <a:lumMod val="50000"/>
                  </a:schemeClr>
                </a:solidFill>
                <a:latin typeface="Blender" pitchFamily="18" charset="-79"/>
                <a:cs typeface="Blender" pitchFamily="18" charset="-79"/>
              </a:rPr>
              <a:t>תקופת שנות ה-90'</a:t>
            </a:r>
            <a:endParaRPr lang="he-IL" sz="1600" b="0" dirty="0">
              <a:solidFill>
                <a:schemeClr val="bg1">
                  <a:lumMod val="50000"/>
                </a:schemeClr>
              </a:solidFill>
              <a:latin typeface="Blender" pitchFamily="18" charset="-79"/>
              <a:cs typeface="Blender" pitchFamily="18" charset="-79"/>
            </a:endParaRPr>
          </a:p>
        </p:txBody>
      </p:sp>
      <p:sp>
        <p:nvSpPr>
          <p:cNvPr id="20" name="כותרת 2">
            <a:extLst>
              <a:ext uri="{FF2B5EF4-FFF2-40B4-BE49-F238E27FC236}">
                <a16:creationId xmlns:a16="http://schemas.microsoft.com/office/drawing/2014/main" id="{FE44E27A-078F-40E5-A5E8-E0B210BF6A53}"/>
              </a:ext>
            </a:extLst>
          </p:cNvPr>
          <p:cNvSpPr txBox="1">
            <a:spLocks/>
          </p:cNvSpPr>
          <p:nvPr/>
        </p:nvSpPr>
        <p:spPr>
          <a:xfrm>
            <a:off x="5850596" y="2133171"/>
            <a:ext cx="2549660" cy="503739"/>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pPr algn="ctr"/>
            <a:r>
              <a:rPr lang="he-IL" sz="1600" b="0" dirty="0" smtClean="0">
                <a:solidFill>
                  <a:schemeClr val="bg1">
                    <a:lumMod val="50000"/>
                  </a:schemeClr>
                </a:solidFill>
                <a:latin typeface="Blender" pitchFamily="18" charset="-79"/>
                <a:cs typeface="Blender" pitchFamily="18" charset="-79"/>
              </a:rPr>
              <a:t>תקופת שנות ה-2000 (העשור השני)</a:t>
            </a:r>
            <a:endParaRPr lang="he-IL" sz="1600" b="0" dirty="0">
              <a:solidFill>
                <a:schemeClr val="bg1">
                  <a:lumMod val="50000"/>
                </a:schemeClr>
              </a:solidFill>
              <a:latin typeface="Blender" pitchFamily="18" charset="-79"/>
              <a:cs typeface="Blender" pitchFamily="18" charset="-79"/>
            </a:endParaRPr>
          </a:p>
        </p:txBody>
      </p:sp>
    </p:spTree>
    <p:extLst>
      <p:ext uri="{BB962C8B-B14F-4D97-AF65-F5344CB8AC3E}">
        <p14:creationId xmlns:p14="http://schemas.microsoft.com/office/powerpoint/2010/main" val="26519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198194BA-C629-4119-B089-33F73AB70D91}"/>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CCA23901-F77D-44D3-8B6F-1254A4DED70C}"/>
              </a:ext>
            </a:extLst>
          </p:cNvPr>
          <p:cNvSpPr txBox="1">
            <a:spLocks/>
          </p:cNvSpPr>
          <p:nvPr/>
        </p:nvSpPr>
        <p:spPr>
          <a:xfrm>
            <a:off x="9487686" y="404664"/>
            <a:ext cx="2016227"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id="{0F585857-2824-4F98-95EF-DA0C9709F866}"/>
              </a:ext>
            </a:extLst>
          </p:cNvPr>
          <p:cNvSpPr>
            <a:spLocks noGrp="1"/>
          </p:cNvSpPr>
          <p:nvPr>
            <p:ph type="ctrTitle"/>
          </p:nvPr>
        </p:nvSpPr>
        <p:spPr>
          <a:xfrm>
            <a:off x="597886" y="379364"/>
            <a:ext cx="7704671" cy="503739"/>
          </a:xfrm>
        </p:spPr>
        <p:txBody>
          <a:bodyPr/>
          <a:lstStyle/>
          <a:p>
            <a:r>
              <a:rPr lang="he-IL" sz="3000" dirty="0">
                <a:solidFill>
                  <a:srgbClr val="5E5E5E"/>
                </a:solidFill>
                <a:cs typeface="Blender" pitchFamily="18" charset="-79"/>
              </a:rPr>
              <a:t>הגירה פנימית בין יישובים כאחוז מהאו</a:t>
            </a:r>
            <a:r>
              <a:rPr lang="he-IL" sz="3000" dirty="0" smtClean="0">
                <a:solidFill>
                  <a:srgbClr val="5E5E5E"/>
                </a:solidFill>
                <a:cs typeface="Blender" pitchFamily="18" charset="-79"/>
              </a:rPr>
              <a:t>כלוסייה</a:t>
            </a:r>
            <a:endParaRPr lang="he-IL" sz="3000" dirty="0">
              <a:solidFill>
                <a:srgbClr val="5E5E5E"/>
              </a:solidFill>
              <a:cs typeface="Blender" pitchFamily="18" charset="-79"/>
            </a:endParaRPr>
          </a:p>
        </p:txBody>
      </p:sp>
      <p:sp>
        <p:nvSpPr>
          <p:cNvPr id="9" name="מציין מיקום תוכן 3"/>
          <p:cNvSpPr>
            <a:spLocks noGrp="1"/>
          </p:cNvSpPr>
          <p:nvPr>
            <p:ph sz="quarter" idx="14"/>
          </p:nvPr>
        </p:nvSpPr>
        <p:spPr>
          <a:xfrm>
            <a:off x="8832304" y="3054660"/>
            <a:ext cx="3370939" cy="1511350"/>
          </a:xfrm>
        </p:spPr>
        <p:txBody>
          <a:bodyPr/>
          <a:lstStyle/>
          <a:p>
            <a:pPr algn="just"/>
            <a:r>
              <a:rPr lang="he-IL" altLang="he-IL" sz="2000" dirty="0">
                <a:solidFill>
                  <a:prstClr val="white"/>
                </a:solidFill>
                <a:cs typeface="Blender"/>
              </a:rPr>
              <a:t>אחוז היוצאים והנכנסים לתל-אביב-יפו מדי שנה גבוה, והוא אף גבוה בהשוואה לשאר היישובים בישראל.</a:t>
            </a:r>
            <a:endParaRPr lang="he-IL" sz="2000" dirty="0">
              <a:solidFill>
                <a:prstClr val="white"/>
              </a:solidFill>
              <a:cs typeface="Blender"/>
            </a:endParaRPr>
          </a:p>
        </p:txBody>
      </p:sp>
      <p:graphicFrame>
        <p:nvGraphicFramePr>
          <p:cNvPr id="18" name="טבלה 17" title="אוכלוסייה נכנסת ואוכלוסייה יוצאת לפי שנים בשלוש הערים הגדולות ובכלל היישובים העירוניים בישראל"/>
          <p:cNvGraphicFramePr>
            <a:graphicFrameLocks noGrp="1"/>
          </p:cNvGraphicFramePr>
          <p:nvPr>
            <p:extLst>
              <p:ext uri="{D42A27DB-BD31-4B8C-83A1-F6EECF244321}">
                <p14:modId xmlns:p14="http://schemas.microsoft.com/office/powerpoint/2010/main" val="4267354851"/>
              </p:ext>
            </p:extLst>
          </p:nvPr>
        </p:nvGraphicFramePr>
        <p:xfrm>
          <a:off x="375365" y="1988841"/>
          <a:ext cx="7867651" cy="3226255"/>
        </p:xfrm>
        <a:graphic>
          <a:graphicData uri="http://schemas.openxmlformats.org/drawingml/2006/table">
            <a:tbl>
              <a:tblPr rtl="1" firstRow="1" bandRow="1">
                <a:tableStyleId>{073A0DAA-6AF3-43AB-8588-CEC1D06C72B9}</a:tableStyleId>
              </a:tblPr>
              <a:tblGrid>
                <a:gridCol w="1658699">
                  <a:extLst>
                    <a:ext uri="{9D8B030D-6E8A-4147-A177-3AD203B41FA5}">
                      <a16:colId xmlns:a16="http://schemas.microsoft.com/office/drawing/2014/main" val="20000"/>
                    </a:ext>
                  </a:extLst>
                </a:gridCol>
                <a:gridCol w="776119">
                  <a:extLst>
                    <a:ext uri="{9D8B030D-6E8A-4147-A177-3AD203B41FA5}">
                      <a16:colId xmlns:a16="http://schemas.microsoft.com/office/drawing/2014/main" val="20001"/>
                    </a:ext>
                  </a:extLst>
                </a:gridCol>
                <a:gridCol w="776119">
                  <a:extLst>
                    <a:ext uri="{9D8B030D-6E8A-4147-A177-3AD203B41FA5}">
                      <a16:colId xmlns:a16="http://schemas.microsoft.com/office/drawing/2014/main" val="20002"/>
                    </a:ext>
                  </a:extLst>
                </a:gridCol>
                <a:gridCol w="776119">
                  <a:extLst>
                    <a:ext uri="{9D8B030D-6E8A-4147-A177-3AD203B41FA5}">
                      <a16:colId xmlns:a16="http://schemas.microsoft.com/office/drawing/2014/main" val="20003"/>
                    </a:ext>
                  </a:extLst>
                </a:gridCol>
                <a:gridCol w="776119">
                  <a:extLst>
                    <a:ext uri="{9D8B030D-6E8A-4147-A177-3AD203B41FA5}">
                      <a16:colId xmlns:a16="http://schemas.microsoft.com/office/drawing/2014/main" val="20004"/>
                    </a:ext>
                  </a:extLst>
                </a:gridCol>
                <a:gridCol w="776119">
                  <a:extLst>
                    <a:ext uri="{9D8B030D-6E8A-4147-A177-3AD203B41FA5}">
                      <a16:colId xmlns:a16="http://schemas.microsoft.com/office/drawing/2014/main" val="20005"/>
                    </a:ext>
                  </a:extLst>
                </a:gridCol>
                <a:gridCol w="776119">
                  <a:extLst>
                    <a:ext uri="{9D8B030D-6E8A-4147-A177-3AD203B41FA5}">
                      <a16:colId xmlns:a16="http://schemas.microsoft.com/office/drawing/2014/main" val="20006"/>
                    </a:ext>
                  </a:extLst>
                </a:gridCol>
                <a:gridCol w="776119">
                  <a:extLst>
                    <a:ext uri="{9D8B030D-6E8A-4147-A177-3AD203B41FA5}">
                      <a16:colId xmlns:a16="http://schemas.microsoft.com/office/drawing/2014/main" val="20007"/>
                    </a:ext>
                  </a:extLst>
                </a:gridCol>
                <a:gridCol w="776119">
                  <a:extLst>
                    <a:ext uri="{9D8B030D-6E8A-4147-A177-3AD203B41FA5}">
                      <a16:colId xmlns:a16="http://schemas.microsoft.com/office/drawing/2014/main" val="20008"/>
                    </a:ext>
                  </a:extLst>
                </a:gridCol>
              </a:tblGrid>
              <a:tr h="529431">
                <a:tc>
                  <a:txBody>
                    <a:bodyPr/>
                    <a:lstStyle/>
                    <a:p>
                      <a:pPr algn="ctr" rtl="1"/>
                      <a:endParaRPr lang="he-IL" sz="1800" dirty="0">
                        <a:solidFill>
                          <a:srgbClr val="224F76"/>
                        </a:solidFill>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נכנסת*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יוצאת*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9431">
                <a:tc>
                  <a:txBody>
                    <a:bodyPr/>
                    <a:lstStyle/>
                    <a:p>
                      <a:pPr algn="ctr" rtl="1"/>
                      <a:endParaRPr lang="he-IL" sz="1800" dirty="0"/>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noFill/>
                  </a:tcPr>
                </a:tc>
                <a:tc>
                  <a:txBody>
                    <a:bodyPr/>
                    <a:lstStyle/>
                    <a:p>
                      <a:pPr algn="ctr" rtl="1" fontAlgn="ctr"/>
                      <a:r>
                        <a:rPr lang="he-IL" sz="1600" b="1" i="0" u="none" strike="noStrike">
                          <a:solidFill>
                            <a:srgbClr val="FFFFFF"/>
                          </a:solidFill>
                          <a:effectLst/>
                          <a:latin typeface="Arial" panose="020B0604020202020204" pitchFamily="34" charset="0"/>
                        </a:rPr>
                        <a:t>2017</a:t>
                      </a:r>
                    </a:p>
                  </a:txBody>
                  <a:tcPr marL="9525" marR="9525" marT="9525"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algn="ctr" rtl="1" fontAlgn="ctr"/>
                      <a:r>
                        <a:rPr lang="he-IL" sz="1600" b="1" i="0" u="none" strike="noStrike" dirty="0">
                          <a:solidFill>
                            <a:srgbClr val="FFFFFF"/>
                          </a:solidFill>
                          <a:effectLst/>
                          <a:latin typeface="Arial" panose="020B0604020202020204" pitchFamily="34" charset="0"/>
                        </a:rPr>
                        <a:t>2018</a:t>
                      </a:r>
                    </a:p>
                  </a:txBody>
                  <a:tcPr marL="9525" marR="9525" marT="9525"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algn="ctr" rtl="1" fontAlgn="ctr"/>
                      <a:r>
                        <a:rPr lang="he-IL" sz="1600" b="1" i="0" u="none" strike="noStrike">
                          <a:solidFill>
                            <a:srgbClr val="FFFFFF"/>
                          </a:solidFill>
                          <a:effectLst/>
                          <a:latin typeface="Arial" panose="020B0604020202020204" pitchFamily="34" charset="0"/>
                        </a:rPr>
                        <a:t>2019</a:t>
                      </a:r>
                    </a:p>
                  </a:txBody>
                  <a:tcPr marL="9525" marR="9525" marT="9525"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algn="ctr" rtl="1" fontAlgn="ctr"/>
                      <a:r>
                        <a:rPr lang="he-IL" sz="1600" b="1" i="0" u="none" strike="noStrike">
                          <a:solidFill>
                            <a:srgbClr val="FFFFFF"/>
                          </a:solidFill>
                          <a:effectLst/>
                          <a:latin typeface="Arial" panose="020B0604020202020204" pitchFamily="34" charset="0"/>
                        </a:rPr>
                        <a:t>2020</a:t>
                      </a:r>
                    </a:p>
                  </a:txBody>
                  <a:tcPr marL="9525" marR="9525" marT="9525"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algn="ctr" rtl="1" fontAlgn="ctr"/>
                      <a:r>
                        <a:rPr lang="he-IL" sz="1600" b="1" i="0" u="none" strike="noStrike">
                          <a:solidFill>
                            <a:srgbClr val="FFFFFF"/>
                          </a:solidFill>
                          <a:effectLst/>
                          <a:latin typeface="Arial" panose="020B0604020202020204" pitchFamily="34" charset="0"/>
                        </a:rPr>
                        <a:t>2017</a:t>
                      </a:r>
                    </a:p>
                  </a:txBody>
                  <a:tcPr marL="9525" marR="9525" marT="9525"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algn="ctr" rtl="1" fontAlgn="ctr"/>
                      <a:r>
                        <a:rPr lang="he-IL" sz="1600" b="1" i="0" u="none" strike="noStrike">
                          <a:solidFill>
                            <a:srgbClr val="FFFFFF"/>
                          </a:solidFill>
                          <a:effectLst/>
                          <a:latin typeface="Arial" panose="020B0604020202020204" pitchFamily="34" charset="0"/>
                        </a:rPr>
                        <a:t>2018</a:t>
                      </a:r>
                    </a:p>
                  </a:txBody>
                  <a:tcPr marL="9525" marR="9525" marT="9525"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algn="ctr" rtl="1" fontAlgn="ctr"/>
                      <a:r>
                        <a:rPr lang="he-IL" sz="1600" b="1" i="0" u="none" strike="noStrike">
                          <a:solidFill>
                            <a:srgbClr val="FFFFFF"/>
                          </a:solidFill>
                          <a:effectLst/>
                          <a:latin typeface="Arial" panose="020B0604020202020204" pitchFamily="34" charset="0"/>
                        </a:rPr>
                        <a:t>2019</a:t>
                      </a:r>
                    </a:p>
                  </a:txBody>
                  <a:tcPr marL="9525" marR="9525" marT="9525"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algn="ctr" rtl="1" fontAlgn="ctr"/>
                      <a:r>
                        <a:rPr lang="he-IL" sz="1600" b="1" i="0" u="none" strike="noStrike">
                          <a:solidFill>
                            <a:srgbClr val="FFFFFF"/>
                          </a:solidFill>
                          <a:effectLst/>
                          <a:latin typeface="Arial" panose="020B0604020202020204" pitchFamily="34" charset="0"/>
                        </a:rPr>
                        <a:t>2020</a:t>
                      </a:r>
                    </a:p>
                  </a:txBody>
                  <a:tcPr marL="9525" marR="9525" marT="9525"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extLst>
                  <a:ext uri="{0D108BD9-81ED-4DB2-BD59-A6C34878D82A}">
                    <a16:rowId xmlns:a16="http://schemas.microsoft.com/office/drawing/2014/main" val="10001"/>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תל-אביב-יפו</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00000"/>
                    </a:solidFill>
                  </a:tcPr>
                </a:tc>
                <a:tc>
                  <a:txBody>
                    <a:bodyPr/>
                    <a:lstStyle/>
                    <a:p>
                      <a:pPr algn="ctr" rtl="1" fontAlgn="ctr"/>
                      <a:r>
                        <a:rPr lang="he-IL" sz="1600" b="0" i="0" u="none" strike="noStrike">
                          <a:solidFill>
                            <a:srgbClr val="000000"/>
                          </a:solidFill>
                          <a:effectLst/>
                          <a:latin typeface="Arial" panose="020B0604020202020204" pitchFamily="34" charset="0"/>
                        </a:rPr>
                        <a:t>4.8</a:t>
                      </a:r>
                    </a:p>
                  </a:txBody>
                  <a:tcPr marL="9525" marR="9525" marT="9525"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4.9</a:t>
                      </a:r>
                    </a:p>
                  </a:txBody>
                  <a:tcPr marL="9525" marR="9525" marT="9525" marB="0"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4.8</a:t>
                      </a:r>
                    </a:p>
                  </a:txBody>
                  <a:tcPr marL="9525" marR="9525" marT="9525" marB="0"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fontAlgn="ctr"/>
                      <a:r>
                        <a:rPr lang="he-IL" sz="1600" b="0" i="0" u="none" strike="noStrike" dirty="0" smtClean="0">
                          <a:solidFill>
                            <a:srgbClr val="FFFFFF"/>
                          </a:solidFill>
                          <a:effectLst/>
                          <a:latin typeface="Arial" panose="020B0604020202020204" pitchFamily="34" charset="0"/>
                        </a:rPr>
                        <a:t>4.3</a:t>
                      </a:r>
                      <a:endParaRPr lang="he-IL" sz="1600" b="0" i="0" u="none" strike="noStrike" dirty="0">
                        <a:solidFill>
                          <a:srgbClr val="FFFFFF"/>
                        </a:solidFill>
                        <a:effectLst/>
                        <a:latin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tc>
                  <a:txBody>
                    <a:bodyPr/>
                    <a:lstStyle/>
                    <a:p>
                      <a:pPr algn="ctr" rtl="1" fontAlgn="ctr"/>
                      <a:r>
                        <a:rPr lang="he-IL" sz="1600" b="0" i="0" u="none" strike="noStrike">
                          <a:solidFill>
                            <a:srgbClr val="000000"/>
                          </a:solidFill>
                          <a:effectLst/>
                          <a:latin typeface="Arial" panose="020B0604020202020204" pitchFamily="34" charset="0"/>
                        </a:rPr>
                        <a:t>5.2</a:t>
                      </a:r>
                    </a:p>
                  </a:txBody>
                  <a:tcPr marL="9525" marR="9525" marT="9525"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fontAlgn="ctr"/>
                      <a:r>
                        <a:rPr lang="he-IL" sz="1600" b="0" i="0" u="none" strike="noStrike">
                          <a:solidFill>
                            <a:srgbClr val="000000"/>
                          </a:solidFill>
                          <a:effectLst/>
                          <a:latin typeface="Arial" panose="020B0604020202020204" pitchFamily="34" charset="0"/>
                        </a:rPr>
                        <a:t>4.7</a:t>
                      </a:r>
                    </a:p>
                  </a:txBody>
                  <a:tcPr marL="9525" marR="9525" marT="9525" marB="0"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4.7</a:t>
                      </a:r>
                    </a:p>
                  </a:txBody>
                  <a:tcPr marL="9525" marR="9525" marT="9525" marB="0"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fontAlgn="ctr"/>
                      <a:r>
                        <a:rPr lang="he-IL" sz="1600" b="0" i="0" u="none" strike="noStrike" dirty="0" smtClean="0">
                          <a:solidFill>
                            <a:srgbClr val="FFFFFF"/>
                          </a:solidFill>
                          <a:effectLst/>
                          <a:latin typeface="Arial" panose="020B0604020202020204" pitchFamily="34" charset="0"/>
                        </a:rPr>
                        <a:t>4.6</a:t>
                      </a:r>
                      <a:endParaRPr lang="he-IL" sz="1600" b="0" i="0" u="none" strike="noStrike" dirty="0">
                        <a:solidFill>
                          <a:srgbClr val="FFFFFF"/>
                        </a:solidFill>
                        <a:effectLst/>
                        <a:latin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extLst>
                  <a:ext uri="{0D108BD9-81ED-4DB2-BD59-A6C34878D82A}">
                    <a16:rowId xmlns:a16="http://schemas.microsoft.com/office/drawing/2014/main" val="10002"/>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ירושלים</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50000"/>
                      </a:schemeClr>
                    </a:solidFill>
                  </a:tcPr>
                </a:tc>
                <a:tc>
                  <a:txBody>
                    <a:bodyPr/>
                    <a:lstStyle/>
                    <a:p>
                      <a:pPr algn="ctr" rtl="1" fontAlgn="ctr"/>
                      <a:r>
                        <a:rPr lang="he-IL" sz="1600" b="0" i="0" u="none" strike="noStrike">
                          <a:solidFill>
                            <a:srgbClr val="000000"/>
                          </a:solidFill>
                          <a:effectLst/>
                          <a:latin typeface="Arial" panose="020B0604020202020204" pitchFamily="34" charset="0"/>
                        </a:rPr>
                        <a:t>1.2</a:t>
                      </a:r>
                    </a:p>
                  </a:txBody>
                  <a:tcPr marL="9525" marR="9525" marT="9525" marB="0" anchor="ctr">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1.4</a:t>
                      </a:r>
                    </a:p>
                  </a:txBody>
                  <a:tcPr marL="9525" marR="9525" marT="9525" marB="0" anchor="ctr">
                    <a:solidFill>
                      <a:schemeClr val="bg1">
                        <a:lumMod val="8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1.2</a:t>
                      </a:r>
                    </a:p>
                  </a:txBody>
                  <a:tcPr marL="9525" marR="9525" marT="9525" marB="0" anchor="ctr">
                    <a:solidFill>
                      <a:schemeClr val="bg1">
                        <a:lumMod val="85000"/>
                      </a:schemeClr>
                    </a:solidFill>
                  </a:tcPr>
                </a:tc>
                <a:tc>
                  <a:txBody>
                    <a:bodyPr/>
                    <a:lstStyle/>
                    <a:p>
                      <a:pPr algn="ctr" rtl="1" fontAlgn="ctr"/>
                      <a:r>
                        <a:rPr lang="he-IL" sz="1600" b="0" i="0" u="none" strike="noStrike">
                          <a:solidFill>
                            <a:srgbClr val="FFFFFF"/>
                          </a:solidFill>
                          <a:effectLst/>
                          <a:latin typeface="Arial" panose="020B0604020202020204" pitchFamily="34" charset="0"/>
                        </a:rPr>
                        <a:t>1.2</a:t>
                      </a:r>
                    </a:p>
                  </a:txBody>
                  <a:tcPr marL="9525" marR="9525" marT="9525" marB="0" anchor="ctr">
                    <a:lnR w="28575" cap="flat" cmpd="sng" algn="ctr">
                      <a:solidFill>
                        <a:schemeClr val="bg1"/>
                      </a:solidFill>
                      <a:prstDash val="solid"/>
                      <a:round/>
                      <a:headEnd type="none" w="med" len="med"/>
                      <a:tailEnd type="none" w="med" len="med"/>
                    </a:lnR>
                    <a:solidFill>
                      <a:srgbClr val="4B4B4B"/>
                    </a:solidFill>
                  </a:tcPr>
                </a:tc>
                <a:tc>
                  <a:txBody>
                    <a:bodyPr/>
                    <a:lstStyle/>
                    <a:p>
                      <a:pPr algn="ctr" rtl="1" fontAlgn="ctr"/>
                      <a:r>
                        <a:rPr lang="he-IL" sz="1600" b="0" i="0" u="none" strike="noStrike">
                          <a:solidFill>
                            <a:srgbClr val="000000"/>
                          </a:solidFill>
                          <a:effectLst/>
                          <a:latin typeface="Arial" panose="020B0604020202020204" pitchFamily="34" charset="0"/>
                        </a:rPr>
                        <a:t>1.9</a:t>
                      </a:r>
                    </a:p>
                  </a:txBody>
                  <a:tcPr marL="9525" marR="9525" marT="9525" marB="0" anchor="ctr">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rtl="1" fontAlgn="ctr"/>
                      <a:r>
                        <a:rPr lang="he-IL" sz="1600" b="0" i="0" u="none" strike="noStrike">
                          <a:solidFill>
                            <a:srgbClr val="000000"/>
                          </a:solidFill>
                          <a:effectLst/>
                          <a:latin typeface="Arial" panose="020B0604020202020204" pitchFamily="34" charset="0"/>
                        </a:rPr>
                        <a:t>2.0</a:t>
                      </a:r>
                    </a:p>
                  </a:txBody>
                  <a:tcPr marL="9525" marR="9525" marT="9525" marB="0" anchor="ctr">
                    <a:solidFill>
                      <a:schemeClr val="bg1">
                        <a:lumMod val="8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2.2</a:t>
                      </a:r>
                    </a:p>
                  </a:txBody>
                  <a:tcPr marL="9525" marR="9525" marT="9525" marB="0" anchor="ctr">
                    <a:solidFill>
                      <a:schemeClr val="bg1">
                        <a:lumMod val="85000"/>
                      </a:schemeClr>
                    </a:solidFill>
                  </a:tcPr>
                </a:tc>
                <a:tc>
                  <a:txBody>
                    <a:bodyPr/>
                    <a:lstStyle/>
                    <a:p>
                      <a:pPr algn="ctr" rtl="1" fontAlgn="ctr"/>
                      <a:r>
                        <a:rPr lang="he-IL" sz="1600" b="0" i="0" u="none" strike="noStrike">
                          <a:solidFill>
                            <a:srgbClr val="FFFFFF"/>
                          </a:solidFill>
                          <a:effectLst/>
                          <a:latin typeface="Arial" panose="020B0604020202020204" pitchFamily="34" charset="0"/>
                        </a:rPr>
                        <a:t>2.0</a:t>
                      </a:r>
                    </a:p>
                  </a:txBody>
                  <a:tcPr marL="9525" marR="9525" marT="9525" marB="0" anchor="ctr">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a16="http://schemas.microsoft.com/office/drawing/2014/main" val="10003"/>
                  </a:ext>
                </a:extLst>
              </a:tr>
              <a:tr h="529431">
                <a:tc>
                  <a:txBody>
                    <a:bodyPr/>
                    <a:lstStyle/>
                    <a:p>
                      <a:pPr algn="r" rtl="1"/>
                      <a:r>
                        <a:rPr kumimoji="0" lang="he-IL" sz="1600" b="1" u="none" strike="noStrike" kern="1200" cap="none" normalizeH="0" baseline="0" dirty="0">
                          <a:ln>
                            <a:noFill/>
                          </a:ln>
                          <a:solidFill>
                            <a:schemeClr val="bg1"/>
                          </a:solidFill>
                          <a:effectLst/>
                        </a:rPr>
                        <a:t>חיפה</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5B2E76"/>
                    </a:solidFill>
                  </a:tcPr>
                </a:tc>
                <a:tc>
                  <a:txBody>
                    <a:bodyPr/>
                    <a:lstStyle/>
                    <a:p>
                      <a:pPr algn="ctr" rtl="1" fontAlgn="ctr"/>
                      <a:r>
                        <a:rPr lang="he-IL" sz="1600" b="0" i="0" u="none" strike="noStrike">
                          <a:solidFill>
                            <a:srgbClr val="000000"/>
                          </a:solidFill>
                          <a:effectLst/>
                          <a:latin typeface="Arial" panose="020B0604020202020204" pitchFamily="34" charset="0"/>
                        </a:rPr>
                        <a:t>2.7</a:t>
                      </a:r>
                    </a:p>
                  </a:txBody>
                  <a:tcPr marL="9525" marR="9525" marT="9525" marB="0" anchor="ctr">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2.8</a:t>
                      </a:r>
                    </a:p>
                  </a:txBody>
                  <a:tcPr marL="9525" marR="9525" marT="9525" marB="0" anchor="ctr">
                    <a:solidFill>
                      <a:schemeClr val="bg1">
                        <a:lumMod val="9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2.9</a:t>
                      </a:r>
                    </a:p>
                  </a:txBody>
                  <a:tcPr marL="9525" marR="9525" marT="9525" marB="0" anchor="ctr">
                    <a:solidFill>
                      <a:schemeClr val="bg1">
                        <a:lumMod val="95000"/>
                      </a:schemeClr>
                    </a:solidFill>
                  </a:tcPr>
                </a:tc>
                <a:tc>
                  <a:txBody>
                    <a:bodyPr/>
                    <a:lstStyle/>
                    <a:p>
                      <a:pPr algn="ctr" rtl="1" fontAlgn="ctr"/>
                      <a:r>
                        <a:rPr lang="he-IL" sz="1600" b="0" i="0" u="none" strike="noStrike">
                          <a:solidFill>
                            <a:srgbClr val="FFFFFF"/>
                          </a:solidFill>
                          <a:effectLst/>
                          <a:latin typeface="Arial" panose="020B0604020202020204" pitchFamily="34" charset="0"/>
                        </a:rPr>
                        <a:t>2.6</a:t>
                      </a:r>
                    </a:p>
                  </a:txBody>
                  <a:tcPr marL="9525" marR="9525" marT="9525" marB="0" anchor="ctr">
                    <a:lnR w="28575" cap="flat" cmpd="sng" algn="ctr">
                      <a:solidFill>
                        <a:schemeClr val="bg1"/>
                      </a:solidFill>
                      <a:prstDash val="solid"/>
                      <a:round/>
                      <a:headEnd type="none" w="med" len="med"/>
                      <a:tailEnd type="none" w="med" len="med"/>
                    </a:lnR>
                    <a:solidFill>
                      <a:srgbClr val="4B4B4B"/>
                    </a:solidFill>
                  </a:tcPr>
                </a:tc>
                <a:tc>
                  <a:txBody>
                    <a:bodyPr/>
                    <a:lstStyle/>
                    <a:p>
                      <a:pPr algn="ctr" rtl="1" fontAlgn="ctr"/>
                      <a:r>
                        <a:rPr lang="he-IL" sz="1600" b="0" i="0" u="none" strike="noStrike">
                          <a:solidFill>
                            <a:srgbClr val="000000"/>
                          </a:solidFill>
                          <a:effectLst/>
                          <a:latin typeface="Arial" panose="020B0604020202020204" pitchFamily="34" charset="0"/>
                        </a:rPr>
                        <a:t>3.5</a:t>
                      </a:r>
                    </a:p>
                  </a:txBody>
                  <a:tcPr marL="9525" marR="9525" marT="9525" marB="0" anchor="ctr">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rtl="1" fontAlgn="ctr"/>
                      <a:r>
                        <a:rPr lang="he-IL" sz="1600" b="0" i="0" u="none" strike="noStrike">
                          <a:solidFill>
                            <a:srgbClr val="000000"/>
                          </a:solidFill>
                          <a:effectLst/>
                          <a:latin typeface="Arial" panose="020B0604020202020204" pitchFamily="34" charset="0"/>
                        </a:rPr>
                        <a:t>3.5</a:t>
                      </a:r>
                    </a:p>
                  </a:txBody>
                  <a:tcPr marL="9525" marR="9525" marT="9525" marB="0" anchor="ctr">
                    <a:solidFill>
                      <a:schemeClr val="bg1">
                        <a:lumMod val="9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3.7</a:t>
                      </a:r>
                    </a:p>
                  </a:txBody>
                  <a:tcPr marL="9525" marR="9525" marT="9525" marB="0" anchor="ctr">
                    <a:solidFill>
                      <a:schemeClr val="bg1">
                        <a:lumMod val="95000"/>
                      </a:schemeClr>
                    </a:solidFill>
                  </a:tcPr>
                </a:tc>
                <a:tc>
                  <a:txBody>
                    <a:bodyPr/>
                    <a:lstStyle/>
                    <a:p>
                      <a:pPr algn="ctr" rtl="1" fontAlgn="ctr"/>
                      <a:r>
                        <a:rPr lang="he-IL" sz="1600" b="0" i="0" u="none" strike="noStrike">
                          <a:solidFill>
                            <a:srgbClr val="FFFFFF"/>
                          </a:solidFill>
                          <a:effectLst/>
                          <a:latin typeface="Arial" panose="020B0604020202020204" pitchFamily="34" charset="0"/>
                        </a:rPr>
                        <a:t>3.7</a:t>
                      </a:r>
                    </a:p>
                  </a:txBody>
                  <a:tcPr marL="9525" marR="9525" marT="9525" marB="0" anchor="ctr">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a16="http://schemas.microsoft.com/office/drawing/2014/main" val="10004"/>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כלל היישובים העירוניים בישראל</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5E5E5E"/>
                    </a:solidFill>
                  </a:tcPr>
                </a:tc>
                <a:tc>
                  <a:txBody>
                    <a:bodyPr/>
                    <a:lstStyle/>
                    <a:p>
                      <a:pPr algn="ctr" rtl="1" fontAlgn="ctr"/>
                      <a:r>
                        <a:rPr lang="he-IL" sz="1600" b="0" i="0" u="none" strike="noStrike">
                          <a:solidFill>
                            <a:srgbClr val="000000"/>
                          </a:solidFill>
                          <a:effectLst/>
                          <a:latin typeface="Arial" panose="020B0604020202020204" pitchFamily="34" charset="0"/>
                        </a:rPr>
                        <a:t>2.9</a:t>
                      </a:r>
                    </a:p>
                  </a:txBody>
                  <a:tcPr marL="9525" marR="9525" marT="9525"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3.0</a:t>
                      </a:r>
                    </a:p>
                  </a:txBody>
                  <a:tcPr marL="9525" marR="9525" marT="9525" marB="0" anchor="ctr">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3.1</a:t>
                      </a:r>
                    </a:p>
                  </a:txBody>
                  <a:tcPr marL="9525" marR="9525" marT="9525" marB="0" anchor="ctr">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1" fontAlgn="ctr"/>
                      <a:r>
                        <a:rPr lang="he-IL" sz="1600" b="0" i="0" u="none" strike="noStrike">
                          <a:solidFill>
                            <a:srgbClr val="FFFFFF"/>
                          </a:solidFill>
                          <a:effectLst/>
                          <a:latin typeface="Arial" panose="020B0604020202020204" pitchFamily="34" charset="0"/>
                        </a:rPr>
                        <a:t>2.9</a:t>
                      </a:r>
                    </a:p>
                  </a:txBody>
                  <a:tcPr marL="9525" marR="9525" marT="9525"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tc>
                  <a:txBody>
                    <a:bodyPr/>
                    <a:lstStyle/>
                    <a:p>
                      <a:pPr algn="ctr" rtl="1" fontAlgn="ctr"/>
                      <a:r>
                        <a:rPr lang="he-IL" sz="1600" b="0" i="0" u="none" strike="noStrike">
                          <a:solidFill>
                            <a:srgbClr val="000000"/>
                          </a:solidFill>
                          <a:effectLst/>
                          <a:latin typeface="Arial" panose="020B0604020202020204" pitchFamily="34" charset="0"/>
                        </a:rPr>
                        <a:t>2.9</a:t>
                      </a:r>
                    </a:p>
                  </a:txBody>
                  <a:tcPr marL="9525" marR="9525" marT="9525"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1" fontAlgn="ctr"/>
                      <a:r>
                        <a:rPr lang="he-IL" sz="1600" b="0" i="0" u="none" strike="noStrike">
                          <a:solidFill>
                            <a:srgbClr val="000000"/>
                          </a:solidFill>
                          <a:effectLst/>
                          <a:latin typeface="Arial" panose="020B0604020202020204" pitchFamily="34" charset="0"/>
                        </a:rPr>
                        <a:t>3.0</a:t>
                      </a:r>
                    </a:p>
                  </a:txBody>
                  <a:tcPr marL="9525" marR="9525" marT="9525" marB="0" anchor="ctr">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1" fontAlgn="ctr"/>
                      <a:r>
                        <a:rPr lang="he-IL" sz="1600" b="0" i="0" u="none" strike="noStrike">
                          <a:solidFill>
                            <a:srgbClr val="0D0D0D"/>
                          </a:solidFill>
                          <a:effectLst/>
                          <a:latin typeface="Arial" panose="020B0604020202020204" pitchFamily="34" charset="0"/>
                        </a:rPr>
                        <a:t>3.1</a:t>
                      </a:r>
                    </a:p>
                  </a:txBody>
                  <a:tcPr marL="9525" marR="9525" marT="9525" marB="0" anchor="ctr">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1" fontAlgn="ctr"/>
                      <a:r>
                        <a:rPr lang="he-IL" sz="1600" b="0" i="0" u="none" strike="noStrike" dirty="0">
                          <a:solidFill>
                            <a:srgbClr val="FFFFFF"/>
                          </a:solidFill>
                          <a:effectLst/>
                          <a:latin typeface="Arial" panose="020B0604020202020204" pitchFamily="34" charset="0"/>
                        </a:rPr>
                        <a:t>2.9</a:t>
                      </a:r>
                    </a:p>
                  </a:txBody>
                  <a:tcPr marL="9525" marR="9525" marT="9525"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extLst>
                  <a:ext uri="{0D108BD9-81ED-4DB2-BD59-A6C34878D82A}">
                    <a16:rowId xmlns:a16="http://schemas.microsoft.com/office/drawing/2014/main" val="10005"/>
                  </a:ext>
                </a:extLst>
              </a:tr>
            </a:tbl>
          </a:graphicData>
        </a:graphic>
      </p:graphicFrame>
      <p:sp>
        <p:nvSpPr>
          <p:cNvPr id="20" name="Text Box 37"/>
          <p:cNvSpPr txBox="1">
            <a:spLocks noChangeArrowheads="1"/>
          </p:cNvSpPr>
          <p:nvPr/>
        </p:nvSpPr>
        <p:spPr bwMode="auto">
          <a:xfrm>
            <a:off x="4316572" y="5375942"/>
            <a:ext cx="380206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dirty="0">
                <a:solidFill>
                  <a:srgbClr val="5E5E5E"/>
                </a:solidFill>
                <a:latin typeface="+mn-lt"/>
                <a:ea typeface="Tahoma (Hebrew)"/>
                <a:cs typeface="+mn-cs"/>
              </a:rPr>
              <a:t>*  </a:t>
            </a:r>
            <a:r>
              <a:rPr lang="he-IL" altLang="he-IL" sz="1200" baseline="0" dirty="0">
                <a:solidFill>
                  <a:srgbClr val="5E5E5E"/>
                </a:solidFill>
                <a:latin typeface="+mn-lt"/>
                <a:ea typeface="Tahoma (Hebrew)"/>
                <a:cs typeface="+mn-cs"/>
              </a:rPr>
              <a:t>אחוזים מסך האוכלוסייה בעיר באותה שנה</a:t>
            </a:r>
            <a:endParaRPr lang="en-US" altLang="he-IL" sz="1200" baseline="0" dirty="0">
              <a:solidFill>
                <a:srgbClr val="5E5E5E"/>
              </a:solidFill>
              <a:latin typeface="+mn-lt"/>
              <a:ea typeface="Tahoma (Hebrew)"/>
              <a:cs typeface="+mn-cs"/>
            </a:endParaRPr>
          </a:p>
        </p:txBody>
      </p:sp>
      <p:sp>
        <p:nvSpPr>
          <p:cNvPr id="39" name="מציין מיקום תוכן 5"/>
          <p:cNvSpPr>
            <a:spLocks noGrp="1"/>
          </p:cNvSpPr>
          <p:nvPr>
            <p:ph sz="quarter" idx="15"/>
          </p:nvPr>
        </p:nvSpPr>
        <p:spPr>
          <a:xfrm>
            <a:off x="8674751" y="6669906"/>
            <a:ext cx="3665583" cy="202494"/>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a:t>
            </a:r>
            <a:endParaRPr lang="he-IL" altLang="he-IL" sz="900" dirty="0">
              <a:solidFill>
                <a:schemeClr val="bg1">
                  <a:lumMod val="85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13</a:t>
            </a:r>
          </a:p>
        </p:txBody>
      </p:sp>
    </p:spTree>
    <p:extLst>
      <p:ext uri="{BB962C8B-B14F-4D97-AF65-F5344CB8AC3E}">
        <p14:creationId xmlns:p14="http://schemas.microsoft.com/office/powerpoint/2010/main" val="2265514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0912359B-0468-4660-8AF6-811B179C44C4}"/>
              </a:ext>
            </a:extLst>
          </p:cNvPr>
          <p:cNvPicPr>
            <a:picLocks/>
          </p:cNvPicPr>
          <p:nvPr/>
        </p:nvPicPr>
        <p:blipFill>
          <a:blip r:embed="rId3"/>
          <a:stretch>
            <a:fillRect/>
          </a:stretch>
        </p:blipFill>
        <p:spPr>
          <a:xfrm>
            <a:off x="8697600" y="-14400"/>
            <a:ext cx="3596400" cy="6886800"/>
          </a:xfrm>
          <a:prstGeom prst="rect">
            <a:avLst/>
          </a:prstGeom>
        </p:spPr>
      </p:pic>
      <p:sp>
        <p:nvSpPr>
          <p:cNvPr id="27" name="מציין מיקום טקסט 4">
            <a:extLst>
              <a:ext uri="{FF2B5EF4-FFF2-40B4-BE49-F238E27FC236}">
                <a16:creationId xmlns:a16="http://schemas.microsoft.com/office/drawing/2014/main" id="{BEDC093E-9759-4637-9D9E-F1A8D6DDE02A}"/>
              </a:ext>
            </a:extLst>
          </p:cNvPr>
          <p:cNvSpPr txBox="1">
            <a:spLocks/>
          </p:cNvSpPr>
          <p:nvPr/>
        </p:nvSpPr>
        <p:spPr>
          <a:xfrm>
            <a:off x="9451682" y="404981"/>
            <a:ext cx="2088235"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id="{55BCCEB5-68A8-4887-ACBC-98422EE1911E}"/>
              </a:ext>
            </a:extLst>
          </p:cNvPr>
          <p:cNvSpPr>
            <a:spLocks noGrp="1"/>
          </p:cNvSpPr>
          <p:nvPr>
            <p:ph type="ctrTitle"/>
          </p:nvPr>
        </p:nvSpPr>
        <p:spPr>
          <a:xfrm>
            <a:off x="-1764529" y="404981"/>
            <a:ext cx="10020769" cy="1439843"/>
          </a:xfrm>
        </p:spPr>
        <p:txBody>
          <a:bodyPr/>
          <a:lstStyle/>
          <a:p>
            <a:r>
              <a:rPr lang="he-IL" altLang="he-IL" sz="3200" dirty="0">
                <a:solidFill>
                  <a:srgbClr val="5E5E5E"/>
                </a:solidFill>
                <a:cs typeface="Blender" pitchFamily="18" charset="-79"/>
              </a:rPr>
              <a:t>רווקים ורווקות בגילאי 25 עד 35, כאחוז</a:t>
            </a:r>
            <a:br>
              <a:rPr lang="he-IL" altLang="he-IL" sz="3200" dirty="0">
                <a:solidFill>
                  <a:srgbClr val="5E5E5E"/>
                </a:solidFill>
                <a:cs typeface="Blender" pitchFamily="18" charset="-79"/>
              </a:rPr>
            </a:br>
            <a:r>
              <a:rPr lang="he-IL" altLang="he-IL" sz="3200" dirty="0">
                <a:solidFill>
                  <a:srgbClr val="5E5E5E"/>
                </a:solidFill>
                <a:cs typeface="Blender" pitchFamily="18" charset="-79"/>
              </a:rPr>
              <a:t>משכבת הגיל</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smtClean="0">
                <a:solidFill>
                  <a:srgbClr val="5E5E5E"/>
                </a:solidFill>
                <a:cs typeface="Blender" pitchFamily="18" charset="-79"/>
              </a:rPr>
              <a:t>(2019)</a:t>
            </a:r>
            <a:endParaRPr lang="he-IL" sz="2400" dirty="0">
              <a:solidFill>
                <a:srgbClr val="5E5E5E"/>
              </a:solidFill>
              <a:cs typeface="Blender" pitchFamily="18" charset="-79"/>
            </a:endParaRPr>
          </a:p>
        </p:txBody>
      </p:sp>
      <p:sp>
        <p:nvSpPr>
          <p:cNvPr id="9" name="מציין מיקום תוכן 3"/>
          <p:cNvSpPr>
            <a:spLocks noGrp="1"/>
          </p:cNvSpPr>
          <p:nvPr>
            <p:ph sz="quarter" idx="14"/>
          </p:nvPr>
        </p:nvSpPr>
        <p:spPr>
          <a:xfrm>
            <a:off x="8992131" y="2852381"/>
            <a:ext cx="3168352" cy="1799382"/>
          </a:xfrm>
        </p:spPr>
        <p:txBody>
          <a:bodyPr/>
          <a:lstStyle/>
          <a:p>
            <a:pPr algn="just"/>
            <a:r>
              <a:rPr lang="he-IL" altLang="he-IL" sz="2000" dirty="0" smtClean="0">
                <a:solidFill>
                  <a:prstClr val="white"/>
                </a:solidFill>
                <a:cs typeface="Blender"/>
              </a:rPr>
              <a:t>שיעור הרווקים והרווקות בתל-אביב-יפו </a:t>
            </a:r>
            <a:r>
              <a:rPr lang="he-IL" altLang="he-IL" sz="2000" dirty="0">
                <a:solidFill>
                  <a:prstClr val="white"/>
                </a:solidFill>
                <a:cs typeface="Blender"/>
              </a:rPr>
              <a:t>גבוה מזה שבישראל. במיוחד בולט הדבר בקרב </a:t>
            </a:r>
            <a:r>
              <a:rPr lang="he-IL" altLang="he-IL" sz="2000" dirty="0" smtClean="0">
                <a:solidFill>
                  <a:prstClr val="white"/>
                </a:solidFill>
                <a:cs typeface="Blender"/>
              </a:rPr>
              <a:t>גילי </a:t>
            </a:r>
            <a:r>
              <a:rPr lang="he-IL" altLang="he-IL" sz="2000" dirty="0">
                <a:solidFill>
                  <a:prstClr val="white"/>
                </a:solidFill>
                <a:cs typeface="Blender"/>
              </a:rPr>
              <a:t>25 עד 35.</a:t>
            </a:r>
          </a:p>
        </p:txBody>
      </p:sp>
      <p:graphicFrame>
        <p:nvGraphicFramePr>
          <p:cNvPr id="34" name="מציין מיקום תרשים 7" descr="גרף רווקים ורווקות בגילאי 25 עד 35 כאחוז משכבת הגיל:&#10;ישראל: &#10;רווקות: 31%&#10;רווקים: 46.4%&#10;תל אביב:&#10;רווקות: 57.6%&#10;רווקים: 69.1%">
            <a:extLst>
              <a:ext uri="{FF2B5EF4-FFF2-40B4-BE49-F238E27FC236}">
                <a16:creationId xmlns:a16="http://schemas.microsoft.com/office/drawing/2014/main" id="{A0AD1444-6E45-4CE2-A3C9-6DAFA9CA641B}"/>
              </a:ext>
            </a:extLst>
          </p:cNvPr>
          <p:cNvGraphicFramePr>
            <a:graphicFrameLocks noGrp="1"/>
          </p:cNvGraphicFramePr>
          <p:nvPr>
            <p:ph type="chart" sz="quarter" idx="13"/>
            <p:extLst>
              <p:ext uri="{D42A27DB-BD31-4B8C-83A1-F6EECF244321}">
                <p14:modId xmlns:p14="http://schemas.microsoft.com/office/powerpoint/2010/main" val="4014146534"/>
              </p:ext>
            </p:extLst>
          </p:nvPr>
        </p:nvGraphicFramePr>
        <p:xfrm>
          <a:off x="707005" y="1688132"/>
          <a:ext cx="7397768" cy="4333156"/>
        </p:xfrm>
        <a:graphic>
          <a:graphicData uri="http://schemas.openxmlformats.org/drawingml/2006/chart">
            <c:chart xmlns:c="http://schemas.openxmlformats.org/drawingml/2006/chart" xmlns:r="http://schemas.openxmlformats.org/officeDocument/2006/relationships" r:id="rId4"/>
          </a:graphicData>
        </a:graphic>
      </p:graphicFrame>
      <p:sp>
        <p:nvSpPr>
          <p:cNvPr id="16" name="מציין מיקום תוכן 5"/>
          <p:cNvSpPr txBox="1">
            <a:spLocks/>
          </p:cNvSpPr>
          <p:nvPr/>
        </p:nvSpPr>
        <p:spPr>
          <a:xfrm>
            <a:off x="8717652" y="6553279"/>
            <a:ext cx="3571036" cy="319121"/>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solidFill>
                <a:latin typeface="Arial" pitchFamily="34" charset="0"/>
                <a:cs typeface="Arial" pitchFamily="34" charset="0"/>
              </a:rPr>
              <a:t>מקור הנתונים: </a:t>
            </a:r>
            <a:r>
              <a:rPr lang="he-IL" altLang="he-IL" sz="900" dirty="0">
                <a:solidFill>
                  <a:schemeClr val="bg1"/>
                </a:solidFill>
                <a:latin typeface="Arial" pitchFamily="34" charset="0"/>
                <a:cs typeface="Arial" pitchFamily="34" charset="0"/>
              </a:rPr>
              <a:t>הלשכה המרכזית לסטטיסטיקה, עיבוד מיוחד לעיריית </a:t>
            </a:r>
            <a:r>
              <a:rPr lang="he-IL" altLang="he-IL" sz="900" dirty="0" smtClean="0">
                <a:solidFill>
                  <a:schemeClr val="bg1"/>
                </a:solidFill>
                <a:latin typeface="Arial" pitchFamily="34" charset="0"/>
                <a:cs typeface="Arial" pitchFamily="34" charset="0"/>
              </a:rPr>
              <a:t>תל-אביב-יפו</a:t>
            </a:r>
            <a:endParaRPr lang="he-IL" altLang="he-IL" sz="900" dirty="0">
              <a:solidFill>
                <a:schemeClr val="bg1"/>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14</a:t>
            </a:r>
          </a:p>
        </p:txBody>
      </p:sp>
    </p:spTree>
    <p:extLst>
      <p:ext uri="{BB962C8B-B14F-4D97-AF65-F5344CB8AC3E}">
        <p14:creationId xmlns:p14="http://schemas.microsoft.com/office/powerpoint/2010/main" val="1589121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a16="http://schemas.microsoft.com/office/drawing/2014/main" id="{65FA7842-752D-43DD-A400-A1C4C5DEFF2F}"/>
              </a:ext>
            </a:extLst>
          </p:cNvPr>
          <p:cNvPicPr>
            <a:picLocks/>
          </p:cNvPicPr>
          <p:nvPr/>
        </p:nvPicPr>
        <p:blipFill>
          <a:blip r:embed="rId3"/>
          <a:stretch>
            <a:fillRect/>
          </a:stretch>
        </p:blipFill>
        <p:spPr>
          <a:xfrm>
            <a:off x="8697600" y="-14400"/>
            <a:ext cx="3596400" cy="6886800"/>
          </a:xfrm>
          <a:prstGeom prst="rect">
            <a:avLst/>
          </a:prstGeom>
        </p:spPr>
      </p:pic>
      <p:sp>
        <p:nvSpPr>
          <p:cNvPr id="24" name="מציין מיקום טקסט 4">
            <a:extLst>
              <a:ext uri="{FF2B5EF4-FFF2-40B4-BE49-F238E27FC236}">
                <a16:creationId xmlns:a16="http://schemas.microsoft.com/office/drawing/2014/main" id="{20DBD182-AB86-457A-8EC4-5C6BF324BA57}"/>
              </a:ext>
            </a:extLst>
          </p:cNvPr>
          <p:cNvSpPr txBox="1">
            <a:spLocks/>
          </p:cNvSpPr>
          <p:nvPr/>
        </p:nvSpPr>
        <p:spPr>
          <a:xfrm>
            <a:off x="8853704" y="434633"/>
            <a:ext cx="3125551"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3791748" y="404981"/>
            <a:ext cx="4404145" cy="503739"/>
          </a:xfrm>
        </p:spPr>
        <p:txBody>
          <a:bodyPr/>
          <a:lstStyle/>
          <a:p>
            <a:r>
              <a:rPr lang="he-IL" altLang="he-IL" sz="3700" dirty="0">
                <a:solidFill>
                  <a:srgbClr val="5E5E5E"/>
                </a:solidFill>
                <a:ea typeface="+mn-ea"/>
                <a:cs typeface="Blender" pitchFamily="18" charset="-79"/>
              </a:rPr>
              <a:t>סוג משקי הבית</a:t>
            </a:r>
            <a:endParaRPr lang="he-IL" sz="37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688288" y="2708920"/>
            <a:ext cx="3456384" cy="1944216"/>
          </a:xfrm>
        </p:spPr>
        <p:txBody>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2020 </a:t>
            </a:r>
            <a:r>
              <a:rPr lang="he-IL" sz="2000" dirty="0">
                <a:solidFill>
                  <a:schemeClr val="bg1"/>
                </a:solidFill>
                <a:cs typeface="Blender" pitchFamily="18" charset="-79"/>
              </a:rPr>
              <a:t>היו בעיר </a:t>
            </a:r>
            <a:r>
              <a:rPr lang="en-US" sz="2000" dirty="0" smtClean="0">
                <a:solidFill>
                  <a:schemeClr val="bg1"/>
                </a:solidFill>
                <a:latin typeface="Blender" pitchFamily="18" charset="-79"/>
                <a:cs typeface="Blender" pitchFamily="18" charset="-79"/>
              </a:rPr>
              <a:t>208,000</a:t>
            </a:r>
            <a:r>
              <a:rPr lang="he-IL" sz="2000" dirty="0" smtClean="0">
                <a:solidFill>
                  <a:schemeClr val="bg1"/>
                </a:solidFill>
                <a:cs typeface="Blender" pitchFamily="18" charset="-79"/>
              </a:rPr>
              <a:t> </a:t>
            </a:r>
            <a:r>
              <a:rPr lang="he-IL" sz="2000" dirty="0">
                <a:solidFill>
                  <a:schemeClr val="bg1"/>
                </a:solidFill>
                <a:cs typeface="Blender" pitchFamily="18" charset="-79"/>
              </a:rPr>
              <a:t>משקי בית, המהווים כ-8%</a:t>
            </a:r>
            <a:r>
              <a:rPr lang="en-US" sz="2000" dirty="0">
                <a:solidFill>
                  <a:schemeClr val="bg1"/>
                </a:solidFill>
                <a:cs typeface="Blender" pitchFamily="18" charset="-79"/>
              </a:rPr>
              <a:t> </a:t>
            </a:r>
            <a:r>
              <a:rPr lang="he-IL" sz="2000" dirty="0">
                <a:solidFill>
                  <a:schemeClr val="bg1"/>
                </a:solidFill>
                <a:cs typeface="Blender" pitchFamily="18" charset="-79"/>
              </a:rPr>
              <a:t>ממשקי הבית בישראל. </a:t>
            </a:r>
          </a:p>
          <a:p>
            <a:pPr algn="just"/>
            <a:r>
              <a:rPr lang="he-IL" sz="2000" dirty="0">
                <a:solidFill>
                  <a:schemeClr val="bg1"/>
                </a:solidFill>
                <a:cs typeface="Blender" pitchFamily="18" charset="-79"/>
              </a:rPr>
              <a:t>הרכב משקי הבית בעיר שונה מזה שבכלל ישראל.</a:t>
            </a:r>
            <a:endParaRPr lang="he-IL" altLang="he-IL" sz="2000" dirty="0">
              <a:solidFill>
                <a:schemeClr val="bg1"/>
              </a:solidFill>
              <a:cs typeface="Blender" pitchFamily="18" charset="-79"/>
            </a:endParaRPr>
          </a:p>
        </p:txBody>
      </p:sp>
      <p:graphicFrame>
        <p:nvGraphicFramePr>
          <p:cNvPr id="30" name="מציין מיקום תרשים 3" descr="ישראל:&#10;משקי בית יהודים: 82%&#10;משקי בית עם ילדים עד גיל 17: 45%&#10;משקי בית משפחתיים: 80%&#10;משקי בית עם נפש אחת: 19%&#10;תל אביב יפו:&#10;משקי בית יהודים: 95%&#10;משקי בית עם ילדים עד גיל 17: 24%&#10;משקי בית משפחתיים: 56%&#10;משקי בית עם נפש אחת: 39%" title="גרף שיעור משקי בית מכלל משקי הבית בתל אביב יפו ובישראל - לפי סוג משק בית">
            <a:extLst>
              <a:ext uri="{FF2B5EF4-FFF2-40B4-BE49-F238E27FC236}">
                <a16:creationId xmlns:a16="http://schemas.microsoft.com/office/drawing/2014/main" id="{09335773-E4B0-4E82-91C9-69E686F78713}"/>
              </a:ext>
            </a:extLst>
          </p:cNvPr>
          <p:cNvGraphicFramePr>
            <a:graphicFrameLocks noGrp="1"/>
          </p:cNvGraphicFramePr>
          <p:nvPr>
            <p:ph type="chart" sz="quarter" idx="13"/>
            <p:extLst>
              <p:ext uri="{D42A27DB-BD31-4B8C-83A1-F6EECF244321}">
                <p14:modId xmlns:p14="http://schemas.microsoft.com/office/powerpoint/2010/main" val="624575197"/>
              </p:ext>
            </p:extLst>
          </p:nvPr>
        </p:nvGraphicFramePr>
        <p:xfrm>
          <a:off x="413679" y="1628800"/>
          <a:ext cx="7824192"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2020</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3" name="TextBox 1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15</a:t>
            </a:r>
          </a:p>
        </p:txBody>
      </p:sp>
      <p:sp>
        <p:nvSpPr>
          <p:cNvPr id="3" name="מלבן 2"/>
          <p:cNvSpPr/>
          <p:nvPr/>
        </p:nvSpPr>
        <p:spPr>
          <a:xfrm>
            <a:off x="3863752" y="980733"/>
            <a:ext cx="4327399" cy="461665"/>
          </a:xfrm>
          <a:prstGeom prst="rect">
            <a:avLst/>
          </a:prstGeom>
        </p:spPr>
        <p:txBody>
          <a:bodyPr wrap="square">
            <a:spAutoFit/>
          </a:bodyPr>
          <a:lstStyle/>
          <a:p>
            <a:pPr>
              <a:spcBef>
                <a:spcPts val="0"/>
              </a:spcBef>
              <a:buFontTx/>
              <a:buNone/>
            </a:pPr>
            <a:r>
              <a:rPr lang="he-IL" altLang="he-IL" sz="2400" b="1" dirty="0" smtClean="0">
                <a:solidFill>
                  <a:srgbClr val="5E5E5E"/>
                </a:solidFill>
                <a:latin typeface="David" panose="020E0502060401010101" pitchFamily="34" charset="-79"/>
                <a:ea typeface="+mj-ea"/>
                <a:cs typeface="Blender" pitchFamily="18" charset="-79"/>
              </a:rPr>
              <a:t>(אחוז מכלל </a:t>
            </a:r>
            <a:r>
              <a:rPr lang="he-IL" altLang="he-IL" sz="2400" b="1" dirty="0">
                <a:solidFill>
                  <a:srgbClr val="5E5E5E"/>
                </a:solidFill>
                <a:latin typeface="David" panose="020E0502060401010101" pitchFamily="34" charset="-79"/>
                <a:ea typeface="+mj-ea"/>
                <a:cs typeface="Blender" pitchFamily="18" charset="-79"/>
              </a:rPr>
              <a:t>משקי </a:t>
            </a:r>
            <a:r>
              <a:rPr lang="he-IL" altLang="he-IL" sz="2400" b="1" dirty="0" smtClean="0">
                <a:solidFill>
                  <a:srgbClr val="5E5E5E"/>
                </a:solidFill>
                <a:latin typeface="David" panose="020E0502060401010101" pitchFamily="34" charset="-79"/>
                <a:ea typeface="+mj-ea"/>
                <a:cs typeface="Blender" pitchFamily="18" charset="-79"/>
              </a:rPr>
              <a:t>הבית, 2020)</a:t>
            </a:r>
            <a:endParaRPr lang="he-IL" altLang="he-IL" sz="2400" b="1" dirty="0">
              <a:solidFill>
                <a:srgbClr val="5E5E5E"/>
              </a:solidFill>
              <a:latin typeface="David" panose="020E0502060401010101" pitchFamily="34" charset="-79"/>
              <a:ea typeface="+mj-ea"/>
              <a:cs typeface="Blender" pitchFamily="18" charset="-79"/>
            </a:endParaRPr>
          </a:p>
        </p:txBody>
      </p:sp>
    </p:spTree>
    <p:extLst>
      <p:ext uri="{BB962C8B-B14F-4D97-AF65-F5344CB8AC3E}">
        <p14:creationId xmlns:p14="http://schemas.microsoft.com/office/powerpoint/2010/main" val="809206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C8B5660B-18D1-483C-8898-53AC0CB56020}"/>
              </a:ext>
            </a:extLst>
          </p:cNvPr>
          <p:cNvPicPr>
            <a:picLocks/>
          </p:cNvPicPr>
          <p:nvPr/>
        </p:nvPicPr>
        <p:blipFill>
          <a:blip r:embed="rId3"/>
          <a:stretch>
            <a:fillRect/>
          </a:stretch>
        </p:blipFill>
        <p:spPr>
          <a:xfrm>
            <a:off x="8616280" y="-1416"/>
            <a:ext cx="3672000" cy="6886800"/>
          </a:xfrm>
          <a:prstGeom prst="rect">
            <a:avLst/>
          </a:prstGeom>
        </p:spPr>
      </p:pic>
      <p:sp>
        <p:nvSpPr>
          <p:cNvPr id="20" name="מציין מיקום טקסט 4">
            <a:extLst>
              <a:ext uri="{FF2B5EF4-FFF2-40B4-BE49-F238E27FC236}">
                <a16:creationId xmlns:a16="http://schemas.microsoft.com/office/drawing/2014/main" id="{F89E3A09-E451-4936-BF8F-2724A2048FD0}"/>
              </a:ext>
            </a:extLst>
          </p:cNvPr>
          <p:cNvSpPr txBox="1">
            <a:spLocks/>
          </p:cNvSpPr>
          <p:nvPr/>
        </p:nvSpPr>
        <p:spPr>
          <a:xfrm>
            <a:off x="9019121" y="434628"/>
            <a:ext cx="2909527"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77" y="260965"/>
            <a:ext cx="10020769" cy="503739"/>
          </a:xfrm>
        </p:spPr>
        <p:txBody>
          <a:bodyPr/>
          <a:lstStyle/>
          <a:p>
            <a:r>
              <a:rPr lang="he-IL" altLang="he-IL" sz="3600" dirty="0">
                <a:solidFill>
                  <a:srgbClr val="5E5E5E"/>
                </a:solidFill>
                <a:ea typeface="+mn-ea"/>
                <a:cs typeface="Blender" pitchFamily="18" charset="-79"/>
              </a:rPr>
              <a:t>משקי בית</a:t>
            </a:r>
            <a:br>
              <a:rPr lang="he-IL" altLang="he-IL" sz="3600" dirty="0">
                <a:solidFill>
                  <a:srgbClr val="5E5E5E"/>
                </a:solidFill>
                <a:ea typeface="+mn-ea"/>
                <a:cs typeface="Blender" pitchFamily="18" charset="-79"/>
              </a:rPr>
            </a:br>
            <a:r>
              <a:rPr lang="he-IL" altLang="he-IL" sz="2400" dirty="0">
                <a:solidFill>
                  <a:srgbClr val="5E5E5E"/>
                </a:solidFill>
                <a:ea typeface="+mn-ea"/>
                <a:cs typeface="Blender" pitchFamily="18" charset="-79"/>
              </a:rPr>
              <a:t>(אלפים)</a:t>
            </a:r>
            <a:endParaRPr lang="he-IL" sz="24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760296" y="2708920"/>
            <a:ext cx="3335220" cy="4092727"/>
          </a:xfrm>
        </p:spPr>
        <p:txBody>
          <a:bodyPr/>
          <a:lstStyle/>
          <a:p>
            <a:pPr algn="just"/>
            <a:r>
              <a:rPr lang="he-IL" sz="2000" dirty="0">
                <a:solidFill>
                  <a:schemeClr val="bg1"/>
                </a:solidFill>
                <a:cs typeface="Blender" pitchFamily="18" charset="-79"/>
              </a:rPr>
              <a:t>שיעור הגידול של משקי בית עם ילדים* בין </a:t>
            </a:r>
            <a:r>
              <a:rPr lang="he-IL" sz="2000" dirty="0" smtClean="0">
                <a:solidFill>
                  <a:schemeClr val="bg1"/>
                </a:solidFill>
                <a:cs typeface="Blender" pitchFamily="18" charset="-79"/>
              </a:rPr>
              <a:t>השנים 2011 -2020 היה גבוה משמעותית משיעור </a:t>
            </a:r>
            <a:r>
              <a:rPr lang="he-IL" sz="2000" dirty="0">
                <a:solidFill>
                  <a:schemeClr val="bg1"/>
                </a:solidFill>
                <a:cs typeface="Blender" pitchFamily="18" charset="-79"/>
              </a:rPr>
              <a:t>הגידול בכלל משקי הבית בעיר </a:t>
            </a:r>
            <a:r>
              <a:rPr lang="he-IL" sz="2000" dirty="0" smtClean="0">
                <a:solidFill>
                  <a:schemeClr val="bg1"/>
                </a:solidFill>
                <a:cs typeface="Blender" pitchFamily="18" charset="-79"/>
              </a:rPr>
              <a:t>(כ-25%</a:t>
            </a:r>
            <a:r>
              <a:rPr lang="en-US" sz="2000" dirty="0" smtClean="0">
                <a:solidFill>
                  <a:schemeClr val="bg1"/>
                </a:solidFill>
                <a:cs typeface="Blender" pitchFamily="18" charset="-79"/>
              </a:rPr>
              <a:t> </a:t>
            </a:r>
            <a:r>
              <a:rPr lang="he-IL" sz="2000" dirty="0">
                <a:solidFill>
                  <a:schemeClr val="bg1"/>
                </a:solidFill>
                <a:cs typeface="Blender" pitchFamily="18" charset="-79"/>
              </a:rPr>
              <a:t>לעומת </a:t>
            </a:r>
            <a:r>
              <a:rPr lang="he-IL" sz="2000" dirty="0" smtClean="0">
                <a:solidFill>
                  <a:schemeClr val="bg1"/>
                </a:solidFill>
                <a:cs typeface="Blender" pitchFamily="18" charset="-79"/>
              </a:rPr>
              <a:t>כ-17%, </a:t>
            </a:r>
            <a:r>
              <a:rPr lang="he-IL" sz="2000" dirty="0">
                <a:solidFill>
                  <a:schemeClr val="bg1"/>
                </a:solidFill>
                <a:cs typeface="Blender" pitchFamily="18" charset="-79"/>
              </a:rPr>
              <a:t>בהתאמה</a:t>
            </a:r>
            <a:r>
              <a:rPr lang="he-IL" sz="2000" dirty="0" smtClean="0">
                <a:solidFill>
                  <a:schemeClr val="bg1"/>
                </a:solidFill>
                <a:cs typeface="Blender" pitchFamily="18" charset="-79"/>
              </a:rPr>
              <a:t>).</a:t>
            </a:r>
          </a:p>
          <a:p>
            <a:pPr algn="just"/>
            <a:endParaRPr lang="he-IL" sz="2000" dirty="0" smtClean="0">
              <a:solidFill>
                <a:schemeClr val="bg1"/>
              </a:solidFill>
              <a:cs typeface="Blender" pitchFamily="18" charset="-79"/>
            </a:endParaRPr>
          </a:p>
          <a:p>
            <a:pPr algn="just"/>
            <a:endParaRPr lang="he-IL" sz="2000" dirty="0">
              <a:solidFill>
                <a:schemeClr val="bg1"/>
              </a:solidFill>
              <a:cs typeface="Blender" pitchFamily="18" charset="-79"/>
            </a:endParaRPr>
          </a:p>
          <a:p>
            <a:pPr algn="just"/>
            <a:endParaRPr lang="he-IL" sz="2000" dirty="0">
              <a:solidFill>
                <a:schemeClr val="bg1"/>
              </a:solidFill>
              <a:cs typeface="Blender" pitchFamily="18" charset="-79"/>
            </a:endParaRPr>
          </a:p>
          <a:p>
            <a:pPr algn="just"/>
            <a:r>
              <a:rPr lang="he-IL" sz="1600" dirty="0">
                <a:solidFill>
                  <a:schemeClr val="bg1"/>
                </a:solidFill>
                <a:cs typeface="Blender" pitchFamily="18" charset="-79"/>
              </a:rPr>
              <a:t>* משקי בית עם ילדים </a:t>
            </a:r>
            <a:r>
              <a:rPr lang="he-IL" sz="1600" dirty="0" smtClean="0">
                <a:solidFill>
                  <a:schemeClr val="bg1"/>
                </a:solidFill>
                <a:cs typeface="Blender" pitchFamily="18" charset="-79"/>
              </a:rPr>
              <a:t>בני 0-17</a:t>
            </a:r>
            <a:endParaRPr lang="he-IL" sz="1600" dirty="0">
              <a:solidFill>
                <a:schemeClr val="bg1"/>
              </a:solidFill>
              <a:cs typeface="Blender" pitchFamily="18" charset="-79"/>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a:t>
            </a:r>
            <a:r>
              <a:rPr lang="he-IL" altLang="he-IL" sz="900" dirty="0" smtClean="0">
                <a:solidFill>
                  <a:schemeClr val="bg1">
                    <a:lumMod val="85000"/>
                  </a:schemeClr>
                </a:solidFill>
                <a:latin typeface="Arial" pitchFamily="34" charset="0"/>
                <a:cs typeface="Arial" pitchFamily="34" charset="0"/>
              </a:rPr>
              <a:t>אדם</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15"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6" name="TextBox 15"/>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16</a:t>
            </a:r>
          </a:p>
        </p:txBody>
      </p:sp>
      <p:graphicFrame>
        <p:nvGraphicFramePr>
          <p:cNvPr id="22" name="מציין מיקום תרשים 7" descr="גרף אחוז הגרים בדירות בבעלות ובשכירות:&#10;שיעור הגרים בדירות שכורות עלה עם השנים, בעוד שיעור הגרים בדירות בבעלות ירד עם השנים, כך ששיעורם בשנת 2015 דומה (47.5% גרים בדירות בבעלות, 46.8% גרים בדירות שכורות).">
            <a:extLst>
              <a:ext uri="{FF2B5EF4-FFF2-40B4-BE49-F238E27FC236}">
                <a16:creationId xmlns:a16="http://schemas.microsoft.com/office/drawing/2014/main" id="{238000DE-83F1-41BE-9639-2850A9D3DDE4}"/>
              </a:ext>
            </a:extLst>
          </p:cNvPr>
          <p:cNvGraphicFramePr>
            <a:graphicFrameLocks noGrp="1"/>
          </p:cNvGraphicFramePr>
          <p:nvPr>
            <p:ph type="chart" sz="quarter" idx="13"/>
            <p:extLst>
              <p:ext uri="{D42A27DB-BD31-4B8C-83A1-F6EECF244321}">
                <p14:modId xmlns:p14="http://schemas.microsoft.com/office/powerpoint/2010/main" val="2772406191"/>
              </p:ext>
            </p:extLst>
          </p:nvPr>
        </p:nvGraphicFramePr>
        <p:xfrm>
          <a:off x="47336" y="1700808"/>
          <a:ext cx="8502115"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7195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8501A23C-F7F7-43EA-8801-A2F855B1323F}"/>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6E1209E2-9D33-44EA-91F7-8589B8A0BBC8}"/>
              </a:ext>
            </a:extLst>
          </p:cNvPr>
          <p:cNvSpPr txBox="1">
            <a:spLocks/>
          </p:cNvSpPr>
          <p:nvPr/>
        </p:nvSpPr>
        <p:spPr>
          <a:xfrm>
            <a:off x="9091129" y="434628"/>
            <a:ext cx="2909527"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991547" y="116632"/>
            <a:ext cx="6348361" cy="1512168"/>
          </a:xfrm>
        </p:spPr>
        <p:txBody>
          <a:bodyPr/>
          <a:lstStyle/>
          <a:p>
            <a:r>
              <a:rPr lang="he-IL" sz="3000" dirty="0">
                <a:solidFill>
                  <a:srgbClr val="5E5E5E"/>
                </a:solidFill>
                <a:ea typeface="+mn-ea"/>
                <a:cs typeface="Blender" pitchFamily="18" charset="-79"/>
              </a:rPr>
              <a:t>אחוז משקי בית קטנים של 2-1 נפשות</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מתוך כלל משקי הבית, בשלוש הערים</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הגדולות ובישראל</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smtClean="0">
                <a:solidFill>
                  <a:srgbClr val="5E5E5E"/>
                </a:solidFill>
                <a:ea typeface="+mn-ea"/>
                <a:cs typeface="Blender" pitchFamily="18" charset="-79"/>
              </a:rPr>
              <a:t>(2020)</a:t>
            </a:r>
            <a:endParaRPr lang="he-IL" sz="2400" dirty="0">
              <a:solidFill>
                <a:srgbClr val="5E5E5E"/>
              </a:solidFill>
              <a:ea typeface="+mn-ea"/>
              <a:cs typeface="Blender" pitchFamily="18" charset="-79"/>
            </a:endParaRPr>
          </a:p>
        </p:txBody>
      </p:sp>
      <p:sp>
        <p:nvSpPr>
          <p:cNvPr id="10" name="מציין מיקום תוכן 3"/>
          <p:cNvSpPr>
            <a:spLocks noGrp="1"/>
          </p:cNvSpPr>
          <p:nvPr>
            <p:ph sz="quarter" idx="14"/>
          </p:nvPr>
        </p:nvSpPr>
        <p:spPr>
          <a:xfrm>
            <a:off x="8976320" y="2709738"/>
            <a:ext cx="3096344" cy="2447454"/>
          </a:xfrm>
        </p:spPr>
        <p:txBody>
          <a:bodyPr/>
          <a:lstStyle/>
          <a:p>
            <a:pPr algn="just"/>
            <a:r>
              <a:rPr lang="he-IL" sz="2000" dirty="0">
                <a:solidFill>
                  <a:schemeClr val="bg1"/>
                </a:solidFill>
                <a:cs typeface="Blender" pitchFamily="18" charset="-79"/>
              </a:rPr>
              <a:t>שיעור משקי הבית הקטנים בתל-אביב-יפו הוא הגבוה ביותר בארץ.</a:t>
            </a:r>
          </a:p>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2020 כ-70%</a:t>
            </a:r>
            <a:r>
              <a:rPr lang="en-US" sz="2000" dirty="0" smtClean="0">
                <a:solidFill>
                  <a:schemeClr val="bg1"/>
                </a:solidFill>
                <a:cs typeface="Blender" pitchFamily="18" charset="-79"/>
              </a:rPr>
              <a:t> </a:t>
            </a:r>
            <a:r>
              <a:rPr lang="he-IL" sz="2000" dirty="0">
                <a:solidFill>
                  <a:schemeClr val="bg1"/>
                </a:solidFill>
                <a:cs typeface="Blender" pitchFamily="18" charset="-79"/>
              </a:rPr>
              <a:t>ממשקי הבית בעיר היו משקי בית של נפש אחת או שתי נפשות.</a:t>
            </a:r>
            <a:endParaRPr lang="he-IL" altLang="he-IL" sz="2000" dirty="0">
              <a:solidFill>
                <a:schemeClr val="bg1"/>
              </a:solidFill>
              <a:cs typeface="Blender" pitchFamily="18" charset="-79"/>
            </a:endParaRPr>
          </a:p>
        </p:txBody>
      </p:sp>
      <p:graphicFrame>
        <p:nvGraphicFramePr>
          <p:cNvPr id="11" name="תרשים 10" descr="שיעור משקי הבית הקטנים בתל-אביב-יפו הוא הגבוה ביותר בארץ: בשנת 2016 כ-69% ממשקי הבית בעיר היו משקי בית של נפש אחת או שתי נפשות, בעוד שבישראל שיעור זה עמד על כ-43%. " title="גרף אחוז משקי בית קטנים מכלל משקי הבית בשלוש הערים הגדולות ובישראל"/>
          <p:cNvGraphicFramePr>
            <a:graphicFrameLocks/>
          </p:cNvGraphicFramePr>
          <p:nvPr>
            <p:extLst>
              <p:ext uri="{D42A27DB-BD31-4B8C-83A1-F6EECF244321}">
                <p14:modId xmlns:p14="http://schemas.microsoft.com/office/powerpoint/2010/main" val="3963166113"/>
              </p:ext>
            </p:extLst>
          </p:nvPr>
        </p:nvGraphicFramePr>
        <p:xfrm>
          <a:off x="375601" y="1844824"/>
          <a:ext cx="7992888" cy="3168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ממוצע נפשות למשק בית בשלוש הערים הגדולות ובישראל"/>
          <p:cNvGraphicFramePr>
            <a:graphicFrameLocks/>
          </p:cNvGraphicFramePr>
          <p:nvPr>
            <p:extLst>
              <p:ext uri="{D42A27DB-BD31-4B8C-83A1-F6EECF244321}">
                <p14:modId xmlns:p14="http://schemas.microsoft.com/office/powerpoint/2010/main" val="427524459"/>
              </p:ext>
            </p:extLst>
          </p:nvPr>
        </p:nvGraphicFramePr>
        <p:xfrm>
          <a:off x="917600" y="5233458"/>
          <a:ext cx="7050608" cy="1034013"/>
        </p:xfrm>
        <a:graphic>
          <a:graphicData uri="http://schemas.openxmlformats.org/drawingml/2006/table">
            <a:tbl>
              <a:tblPr rtl="1" firstRow="1" bandRow="1">
                <a:tableStyleId>{073A0DAA-6AF3-43AB-8588-CEC1D06C72B9}</a:tableStyleId>
              </a:tblPr>
              <a:tblGrid>
                <a:gridCol w="1762652">
                  <a:extLst>
                    <a:ext uri="{9D8B030D-6E8A-4147-A177-3AD203B41FA5}">
                      <a16:colId xmlns:a16="http://schemas.microsoft.com/office/drawing/2014/main" val="20000"/>
                    </a:ext>
                  </a:extLst>
                </a:gridCol>
                <a:gridCol w="1762652">
                  <a:extLst>
                    <a:ext uri="{9D8B030D-6E8A-4147-A177-3AD203B41FA5}">
                      <a16:colId xmlns:a16="http://schemas.microsoft.com/office/drawing/2014/main" val="20001"/>
                    </a:ext>
                  </a:extLst>
                </a:gridCol>
                <a:gridCol w="1762652">
                  <a:extLst>
                    <a:ext uri="{9D8B030D-6E8A-4147-A177-3AD203B41FA5}">
                      <a16:colId xmlns:a16="http://schemas.microsoft.com/office/drawing/2014/main" val="20002"/>
                    </a:ext>
                  </a:extLst>
                </a:gridCol>
                <a:gridCol w="1762652">
                  <a:extLst>
                    <a:ext uri="{9D8B030D-6E8A-4147-A177-3AD203B41FA5}">
                      <a16:colId xmlns:a16="http://schemas.microsoft.com/office/drawing/2014/main" val="20003"/>
                    </a:ext>
                  </a:extLst>
                </a:gridCol>
              </a:tblGrid>
              <a:tr h="344671">
                <a:tc gridSpan="4">
                  <a:txBody>
                    <a:bodyPr/>
                    <a:lstStyle/>
                    <a:p>
                      <a:pPr algn="ctr" rtl="1"/>
                      <a:r>
                        <a:rPr lang="he-IL" sz="1600" baseline="0" dirty="0">
                          <a:solidFill>
                            <a:srgbClr val="5E5E5E"/>
                          </a:solidFill>
                        </a:rPr>
                        <a:t>ממוצע נפשות למשק בית</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val="10000"/>
                  </a:ext>
                </a:extLst>
              </a:tr>
              <a:tr h="344671">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a16="http://schemas.microsoft.com/office/drawing/2014/main" val="10001"/>
                  </a:ext>
                </a:extLst>
              </a:tr>
              <a:tr h="344671">
                <a:tc>
                  <a:txBody>
                    <a:bodyPr/>
                    <a:lstStyle/>
                    <a:p>
                      <a:pPr algn="ctr" rtl="1"/>
                      <a:r>
                        <a:rPr lang="he-IL" sz="1600" b="1" dirty="0" smtClean="0">
                          <a:solidFill>
                            <a:schemeClr val="tx1"/>
                          </a:solidFill>
                        </a:rPr>
                        <a:t>2.4</a:t>
                      </a:r>
                      <a:endParaRPr lang="he-IL" sz="1600" b="1" dirty="0">
                        <a:solidFill>
                          <a:schemeClr val="tx1"/>
                        </a:solidFill>
                      </a:endParaRPr>
                    </a:p>
                  </a:txBody>
                  <a:tcPr anchor="ctr"/>
                </a:tc>
                <a:tc>
                  <a:txBody>
                    <a:bodyPr/>
                    <a:lstStyle/>
                    <a:p>
                      <a:pPr algn="ctr" rtl="1"/>
                      <a:r>
                        <a:rPr lang="he-IL" sz="1600" b="1" dirty="0" smtClean="0">
                          <a:solidFill>
                            <a:schemeClr val="tx1"/>
                          </a:solidFill>
                        </a:rPr>
                        <a:t>3.8</a:t>
                      </a:r>
                      <a:endParaRPr lang="he-IL" sz="1600" b="1" dirty="0">
                        <a:solidFill>
                          <a:schemeClr val="tx1"/>
                        </a:solidFill>
                      </a:endParaRPr>
                    </a:p>
                  </a:txBody>
                  <a:tcPr anchor="ctr"/>
                </a:tc>
                <a:tc>
                  <a:txBody>
                    <a:bodyPr/>
                    <a:lstStyle/>
                    <a:p>
                      <a:pPr algn="ctr" rtl="1"/>
                      <a:r>
                        <a:rPr lang="he-IL" sz="1600" b="1" dirty="0" smtClean="0">
                          <a:solidFill>
                            <a:schemeClr val="tx1"/>
                          </a:solidFill>
                        </a:rPr>
                        <a:t>2.2</a:t>
                      </a:r>
                      <a:endParaRPr lang="he-IL" sz="1600" b="1" dirty="0">
                        <a:solidFill>
                          <a:schemeClr val="tx1"/>
                        </a:solidFill>
                      </a:endParaRPr>
                    </a:p>
                  </a:txBody>
                  <a:tcPr anchor="ctr"/>
                </a:tc>
                <a:tc>
                  <a:txBody>
                    <a:bodyPr/>
                    <a:lstStyle/>
                    <a:p>
                      <a:pPr algn="ctr" rtl="1"/>
                      <a:r>
                        <a:rPr lang="he-IL" sz="1600" b="1" dirty="0" smtClean="0">
                          <a:solidFill>
                            <a:schemeClr val="tx1"/>
                          </a:solidFill>
                        </a:rPr>
                        <a:t>3.3</a:t>
                      </a:r>
                      <a:endParaRPr lang="he-IL" sz="1600" b="1" dirty="0">
                        <a:solidFill>
                          <a:schemeClr val="tx1"/>
                        </a:solidFill>
                      </a:endParaRPr>
                    </a:p>
                  </a:txBody>
                  <a:tcPr anchor="ctr"/>
                </a:tc>
                <a:extLst>
                  <a:ext uri="{0D108BD9-81ED-4DB2-BD59-A6C34878D82A}">
                    <a16:rowId xmlns:a16="http://schemas.microsoft.com/office/drawing/2014/main" val="10002"/>
                  </a:ext>
                </a:extLst>
              </a:tr>
            </a:tbl>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a:t>
            </a:r>
            <a:r>
              <a:rPr lang="he-IL" altLang="he-IL" sz="900" dirty="0" smtClean="0">
                <a:solidFill>
                  <a:schemeClr val="bg1">
                    <a:lumMod val="85000"/>
                  </a:schemeClr>
                </a:solidFill>
                <a:latin typeface="Arial" pitchFamily="34" charset="0"/>
                <a:cs typeface="Arial" pitchFamily="34" charset="0"/>
              </a:rPr>
              <a:t>אדם</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17</a:t>
            </a:r>
          </a:p>
        </p:txBody>
      </p:sp>
    </p:spTree>
    <p:extLst>
      <p:ext uri="{BB962C8B-B14F-4D97-AF65-F5344CB8AC3E}">
        <p14:creationId xmlns:p14="http://schemas.microsoft.com/office/powerpoint/2010/main" val="669989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ADDB38F9-B0E8-464D-A244-7595007B682E}"/>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C1A5DAC5-DEE8-4450-A39A-BFE7C5F22FF0}"/>
              </a:ext>
            </a:extLst>
          </p:cNvPr>
          <p:cNvSpPr txBox="1">
            <a:spLocks/>
          </p:cNvSpPr>
          <p:nvPr/>
        </p:nvSpPr>
        <p:spPr>
          <a:xfrm>
            <a:off x="9091129" y="434628"/>
            <a:ext cx="2909527"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127448" y="260965"/>
            <a:ext cx="7200800" cy="1583859"/>
          </a:xfrm>
        </p:spPr>
        <p:txBody>
          <a:bodyPr/>
          <a:lstStyle/>
          <a:p>
            <a:r>
              <a:rPr lang="he-IL" altLang="he-IL" sz="3000" dirty="0">
                <a:solidFill>
                  <a:srgbClr val="5E5E5E"/>
                </a:solidFill>
                <a:ea typeface="+mn-ea"/>
                <a:cs typeface="Blender" pitchFamily="18" charset="-79"/>
              </a:rPr>
              <a:t>הכנסה חודשית ברוטו (לנפש סטנדרטית*)</a:t>
            </a:r>
            <a:br>
              <a:rPr lang="he-IL" altLang="he-IL" sz="3000" dirty="0">
                <a:solidFill>
                  <a:srgbClr val="5E5E5E"/>
                </a:solidFill>
                <a:ea typeface="+mn-ea"/>
                <a:cs typeface="Blender" pitchFamily="18" charset="-79"/>
              </a:rPr>
            </a:br>
            <a:r>
              <a:rPr lang="he-IL" altLang="he-IL" sz="3000" dirty="0">
                <a:solidFill>
                  <a:srgbClr val="5E5E5E"/>
                </a:solidFill>
                <a:ea typeface="+mn-ea"/>
                <a:cs typeface="Blender" pitchFamily="18" charset="-79"/>
              </a:rPr>
              <a:t>במשקי בית בהם ראש משק הבית שכיר,</a:t>
            </a:r>
            <a:br>
              <a:rPr lang="he-IL" altLang="he-IL" sz="3000" dirty="0">
                <a:solidFill>
                  <a:srgbClr val="5E5E5E"/>
                </a:solidFill>
                <a:ea typeface="+mn-ea"/>
                <a:cs typeface="Blender" pitchFamily="18" charset="-79"/>
              </a:rPr>
            </a:br>
            <a:r>
              <a:rPr lang="he-IL" altLang="he-IL" sz="3000" dirty="0">
                <a:solidFill>
                  <a:srgbClr val="5E5E5E"/>
                </a:solidFill>
                <a:ea typeface="+mn-ea"/>
                <a:cs typeface="Blender" pitchFamily="18" charset="-79"/>
              </a:rPr>
              <a:t>בהשוואה לנתון הארצי**</a:t>
            </a:r>
            <a:endParaRPr lang="he-IL" sz="3000" dirty="0">
              <a:solidFill>
                <a:srgbClr val="5E5E5E"/>
              </a:solidFill>
              <a:ea typeface="+mn-ea"/>
              <a:cs typeface="Blender" pitchFamily="18" charset="-79"/>
            </a:endParaRPr>
          </a:p>
        </p:txBody>
      </p:sp>
      <p:sp>
        <p:nvSpPr>
          <p:cNvPr id="10" name="מציין מיקום תוכן 3"/>
          <p:cNvSpPr>
            <a:spLocks noGrp="1"/>
          </p:cNvSpPr>
          <p:nvPr>
            <p:ph sz="quarter" idx="14"/>
          </p:nvPr>
        </p:nvSpPr>
        <p:spPr>
          <a:xfrm>
            <a:off x="8976320" y="2852936"/>
            <a:ext cx="2968311" cy="1728192"/>
          </a:xfrm>
        </p:spPr>
        <p:txBody>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2018, </a:t>
            </a:r>
            <a:r>
              <a:rPr lang="he-IL" sz="2000" dirty="0">
                <a:solidFill>
                  <a:schemeClr val="bg1"/>
                </a:solidFill>
                <a:cs typeface="Blender" pitchFamily="18" charset="-79"/>
              </a:rPr>
              <a:t>ההכנסה החודשית ברוטו לנפש סטנדרטית בתל-אביב-יפו עמדה על </a:t>
            </a:r>
            <a:r>
              <a:rPr lang="he-IL" sz="2000" dirty="0" smtClean="0">
                <a:solidFill>
                  <a:schemeClr val="bg1"/>
                </a:solidFill>
                <a:cs typeface="Blender" pitchFamily="18" charset="-79"/>
              </a:rPr>
              <a:t>13,413 ₪ והיא </a:t>
            </a:r>
            <a:r>
              <a:rPr lang="he-IL" sz="2000" dirty="0">
                <a:solidFill>
                  <a:schemeClr val="bg1"/>
                </a:solidFill>
                <a:cs typeface="Blender" pitchFamily="18" charset="-79"/>
              </a:rPr>
              <a:t>גבוהה </a:t>
            </a:r>
            <a:r>
              <a:rPr lang="he-IL" sz="2000" dirty="0" smtClean="0">
                <a:solidFill>
                  <a:schemeClr val="bg1"/>
                </a:solidFill>
                <a:cs typeface="Blender" pitchFamily="18" charset="-79"/>
              </a:rPr>
              <a:t>בכ-64%</a:t>
            </a:r>
            <a:r>
              <a:rPr lang="en-US" sz="2000" dirty="0" smtClean="0">
                <a:solidFill>
                  <a:schemeClr val="bg1"/>
                </a:solidFill>
                <a:cs typeface="Blender" pitchFamily="18" charset="-79"/>
              </a:rPr>
              <a:t> </a:t>
            </a:r>
            <a:r>
              <a:rPr lang="he-IL" sz="2000" dirty="0">
                <a:solidFill>
                  <a:schemeClr val="bg1"/>
                </a:solidFill>
                <a:cs typeface="Blender" pitchFamily="18" charset="-79"/>
              </a:rPr>
              <a:t>בהשוואה לנתון הארצי.</a:t>
            </a:r>
          </a:p>
        </p:txBody>
      </p:sp>
      <p:graphicFrame>
        <p:nvGraphicFramePr>
          <p:cNvPr id="14" name="מציין מיקום של טבלה 7" title="הכנסה חודשית ברוטו לנפש סטנדרטית בהשוואה לנתון הארצי, בשלוש הערים הגדולות, לפי שנה"/>
          <p:cNvGraphicFramePr>
            <a:graphicFrameLocks/>
          </p:cNvGraphicFramePr>
          <p:nvPr>
            <p:extLst>
              <p:ext uri="{D42A27DB-BD31-4B8C-83A1-F6EECF244321}">
                <p14:modId xmlns:p14="http://schemas.microsoft.com/office/powerpoint/2010/main" val="2765602385"/>
              </p:ext>
            </p:extLst>
          </p:nvPr>
        </p:nvGraphicFramePr>
        <p:xfrm>
          <a:off x="983432" y="2070621"/>
          <a:ext cx="6808464" cy="3753024"/>
        </p:xfrm>
        <a:graphic>
          <a:graphicData uri="http://schemas.openxmlformats.org/drawingml/2006/table">
            <a:tbl>
              <a:tblPr rtl="1" firstRow="1" bandRow="1">
                <a:tableStyleId>{073A0DAA-6AF3-43AB-8588-CEC1D06C72B9}</a:tableStyleId>
              </a:tblPr>
              <a:tblGrid>
                <a:gridCol w="1702116">
                  <a:extLst>
                    <a:ext uri="{9D8B030D-6E8A-4147-A177-3AD203B41FA5}">
                      <a16:colId xmlns:a16="http://schemas.microsoft.com/office/drawing/2014/main" val="20000"/>
                    </a:ext>
                  </a:extLst>
                </a:gridCol>
                <a:gridCol w="1702116">
                  <a:extLst>
                    <a:ext uri="{9D8B030D-6E8A-4147-A177-3AD203B41FA5}">
                      <a16:colId xmlns:a16="http://schemas.microsoft.com/office/drawing/2014/main" val="20001"/>
                    </a:ext>
                  </a:extLst>
                </a:gridCol>
                <a:gridCol w="1702116">
                  <a:extLst>
                    <a:ext uri="{9D8B030D-6E8A-4147-A177-3AD203B41FA5}">
                      <a16:colId xmlns:a16="http://schemas.microsoft.com/office/drawing/2014/main" val="20002"/>
                    </a:ext>
                  </a:extLst>
                </a:gridCol>
                <a:gridCol w="1702116">
                  <a:extLst>
                    <a:ext uri="{9D8B030D-6E8A-4147-A177-3AD203B41FA5}">
                      <a16:colId xmlns:a16="http://schemas.microsoft.com/office/drawing/2014/main" val="20003"/>
                    </a:ext>
                  </a:extLst>
                </a:gridCol>
              </a:tblGrid>
              <a:tr h="732184">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extLst>
                  <a:ext uri="{0D108BD9-81ED-4DB2-BD59-A6C34878D82A}">
                    <a16:rowId xmlns:a16="http://schemas.microsoft.com/office/drawing/2014/main" val="10000"/>
                  </a:ext>
                </a:extLst>
              </a:tr>
              <a:tr h="604168">
                <a:tc>
                  <a:txBody>
                    <a:bodyPr/>
                    <a:lstStyle/>
                    <a:p>
                      <a:pPr algn="ctr" rtl="1"/>
                      <a:r>
                        <a:rPr lang="he-IL" sz="1600" b="1" dirty="0"/>
                        <a:t>2014</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142%</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68%</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123%</a:t>
                      </a:r>
                    </a:p>
                  </a:txBody>
                  <a:tcPr anchor="ctr">
                    <a:solidFill>
                      <a:schemeClr val="bg1">
                        <a:lumMod val="95000"/>
                      </a:schemeClr>
                    </a:solidFill>
                  </a:tcPr>
                </a:tc>
                <a:extLst>
                  <a:ext uri="{0D108BD9-81ED-4DB2-BD59-A6C34878D82A}">
                    <a16:rowId xmlns:a16="http://schemas.microsoft.com/office/drawing/2014/main" val="10002"/>
                  </a:ext>
                </a:extLst>
              </a:tr>
              <a:tr h="604168">
                <a:tc>
                  <a:txBody>
                    <a:bodyPr/>
                    <a:lstStyle/>
                    <a:p>
                      <a:pPr algn="ctr" rtl="1"/>
                      <a:r>
                        <a:rPr lang="he-IL" sz="1600" b="1" dirty="0"/>
                        <a:t>2015</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159%</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66%</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111%</a:t>
                      </a:r>
                    </a:p>
                  </a:txBody>
                  <a:tcPr anchor="ctr">
                    <a:solidFill>
                      <a:schemeClr val="bg1">
                        <a:lumMod val="85000"/>
                      </a:schemeClr>
                    </a:solidFill>
                  </a:tcPr>
                </a:tc>
                <a:extLst>
                  <a:ext uri="{0D108BD9-81ED-4DB2-BD59-A6C34878D82A}">
                    <a16:rowId xmlns:a16="http://schemas.microsoft.com/office/drawing/2014/main" val="10003"/>
                  </a:ext>
                </a:extLst>
              </a:tr>
              <a:tr h="604168">
                <a:tc>
                  <a:txBody>
                    <a:bodyPr/>
                    <a:lstStyle/>
                    <a:p>
                      <a:pPr algn="ctr" rtl="1"/>
                      <a:r>
                        <a:rPr lang="he-IL" sz="1600" b="1" dirty="0" smtClean="0"/>
                        <a:t>2016</a:t>
                      </a:r>
                      <a:endParaRPr lang="he-IL" sz="1600" b="1" dirty="0"/>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147%</a:t>
                      </a:r>
                      <a:endParaRPr lang="he-IL" sz="16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67%</a:t>
                      </a:r>
                      <a:endParaRPr lang="he-IL" sz="16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116%</a:t>
                      </a:r>
                      <a:endParaRPr lang="he-IL" sz="16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0004"/>
                  </a:ext>
                </a:extLst>
              </a:tr>
              <a:tr h="604168">
                <a:tc>
                  <a:txBody>
                    <a:bodyPr/>
                    <a:lstStyle/>
                    <a:p>
                      <a:pPr marL="0" algn="ctr" defTabSz="914400" rtl="1" eaLnBrk="1" latinLnBrk="0" hangingPunct="1"/>
                      <a:r>
                        <a:rPr lang="he-IL" sz="1600" b="1" kern="1200" dirty="0" smtClean="0">
                          <a:solidFill>
                            <a:schemeClr val="dk1"/>
                          </a:solidFill>
                          <a:latin typeface="+mn-lt"/>
                          <a:ea typeface="+mn-ea"/>
                          <a:cs typeface="+mn-cs"/>
                        </a:rPr>
                        <a:t>2017</a:t>
                      </a:r>
                      <a:endParaRPr lang="he-IL" sz="1600" b="1" kern="1200" dirty="0">
                        <a:solidFill>
                          <a:schemeClr val="dk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148%</a:t>
                      </a:r>
                      <a:endParaRPr lang="he-IL" sz="1600" kern="1200" dirty="0">
                        <a:solidFill>
                          <a:schemeClr val="tx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68%</a:t>
                      </a:r>
                      <a:endParaRPr lang="he-IL" sz="1600" kern="1200" dirty="0">
                        <a:solidFill>
                          <a:schemeClr val="tx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114%</a:t>
                      </a:r>
                      <a:endParaRPr lang="he-IL" sz="1600" kern="1200" dirty="0">
                        <a:solidFill>
                          <a:schemeClr val="tx1"/>
                        </a:solidFill>
                        <a:latin typeface="+mn-lt"/>
                        <a:ea typeface="+mn-ea"/>
                        <a:cs typeface="+mn-cs"/>
                      </a:endParaRPr>
                    </a:p>
                  </a:txBody>
                  <a:tcPr anchor="ctr">
                    <a:solidFill>
                      <a:srgbClr val="D9D9D9"/>
                    </a:solidFill>
                  </a:tcPr>
                </a:tc>
                <a:extLst>
                  <a:ext uri="{0D108BD9-81ED-4DB2-BD59-A6C34878D82A}">
                    <a16:rowId xmlns:a16="http://schemas.microsoft.com/office/drawing/2014/main" val="10005"/>
                  </a:ext>
                </a:extLst>
              </a:tr>
              <a:tr h="604168">
                <a:tc>
                  <a:txBody>
                    <a:bodyPr/>
                    <a:lstStyle/>
                    <a:p>
                      <a:pPr marL="0" algn="ctr" defTabSz="914400" rtl="1" eaLnBrk="1" latinLnBrk="0" hangingPunct="1"/>
                      <a:r>
                        <a:rPr lang="he-IL" sz="1600" b="1" kern="1200" dirty="0" smtClean="0">
                          <a:solidFill>
                            <a:schemeClr val="dk1"/>
                          </a:solidFill>
                          <a:latin typeface="+mn-lt"/>
                          <a:ea typeface="+mn-ea"/>
                          <a:cs typeface="+mn-cs"/>
                        </a:rPr>
                        <a:t>2018</a:t>
                      </a:r>
                      <a:endParaRPr lang="he-IL" sz="1600" b="1" kern="1200" dirty="0">
                        <a:solidFill>
                          <a:schemeClr val="dk1"/>
                        </a:solidFill>
                        <a:latin typeface="+mn-lt"/>
                        <a:ea typeface="+mn-ea"/>
                        <a:cs typeface="+mn-cs"/>
                      </a:endParaRPr>
                    </a:p>
                  </a:txBody>
                  <a:tcPr anchor="ctr">
                    <a:solidFill>
                      <a:schemeClr val="bg1">
                        <a:lumMod val="95000"/>
                      </a:schemeClr>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164%</a:t>
                      </a:r>
                      <a:endParaRPr lang="he-IL" sz="1600" kern="1200" dirty="0">
                        <a:solidFill>
                          <a:schemeClr val="tx1"/>
                        </a:solidFill>
                        <a:latin typeface="+mn-lt"/>
                        <a:ea typeface="+mn-ea"/>
                        <a:cs typeface="+mn-cs"/>
                      </a:endParaRPr>
                    </a:p>
                  </a:txBody>
                  <a:tcPr anchor="ctr">
                    <a:solidFill>
                      <a:schemeClr val="bg1">
                        <a:lumMod val="95000"/>
                      </a:schemeClr>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70%</a:t>
                      </a:r>
                      <a:endParaRPr lang="he-IL" sz="1600" kern="1200" dirty="0">
                        <a:solidFill>
                          <a:schemeClr val="tx1"/>
                        </a:solidFill>
                        <a:latin typeface="+mn-lt"/>
                        <a:ea typeface="+mn-ea"/>
                        <a:cs typeface="+mn-cs"/>
                      </a:endParaRPr>
                    </a:p>
                  </a:txBody>
                  <a:tcPr anchor="ctr">
                    <a:solidFill>
                      <a:schemeClr val="bg1">
                        <a:lumMod val="95000"/>
                      </a:schemeClr>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117%</a:t>
                      </a:r>
                      <a:endParaRPr lang="he-IL" sz="16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357254596"/>
                  </a:ext>
                </a:extLst>
              </a:tr>
            </a:tbl>
          </a:graphicData>
        </a:graphic>
      </p:graphicFrame>
      <p:sp>
        <p:nvSpPr>
          <p:cNvPr id="16" name="מלבן 15"/>
          <p:cNvSpPr/>
          <p:nvPr/>
        </p:nvSpPr>
        <p:spPr>
          <a:xfrm>
            <a:off x="835229" y="5991671"/>
            <a:ext cx="6956667" cy="461665"/>
          </a:xfrm>
          <a:prstGeom prst="rect">
            <a:avLst/>
          </a:prstGeom>
        </p:spPr>
        <p:txBody>
          <a:bodyPr wrap="square">
            <a:spAutoFit/>
          </a:bodyPr>
          <a:lstStyle/>
          <a:p>
            <a:pPr marL="108000" indent="-631825"/>
            <a:r>
              <a:rPr lang="he-IL" altLang="he-IL" sz="1200" dirty="0">
                <a:solidFill>
                  <a:srgbClr val="5E5E5E"/>
                </a:solidFill>
                <a:latin typeface="Arial" pitchFamily="34" charset="0"/>
                <a:cs typeface="Arial" pitchFamily="34" charset="0"/>
              </a:rPr>
              <a:t>* </a:t>
            </a:r>
            <a:r>
              <a:rPr lang="he-IL" altLang="he-IL" sz="1200" dirty="0" smtClean="0">
                <a:solidFill>
                  <a:srgbClr val="5E5E5E"/>
                </a:solidFill>
                <a:latin typeface="Arial" pitchFamily="34" charset="0"/>
                <a:cs typeface="Arial" pitchFamily="34" charset="0"/>
              </a:rPr>
              <a:t> </a:t>
            </a:r>
            <a:r>
              <a:rPr lang="he-IL" sz="1200" dirty="0" smtClean="0">
                <a:solidFill>
                  <a:srgbClr val="5E5E5E"/>
                </a:solidFill>
              </a:rPr>
              <a:t>נפש </a:t>
            </a:r>
            <a:r>
              <a:rPr lang="he-IL" sz="1200" dirty="0">
                <a:solidFill>
                  <a:srgbClr val="5E5E5E"/>
                </a:solidFill>
              </a:rPr>
              <a:t>סטנדרטית הוא מושג מחושב שנועד ליצור בסיס להשוואה בין משקי בית בעלי מספר נפשות שונה. </a:t>
            </a:r>
          </a:p>
          <a:p>
            <a:pPr marL="108000" indent="-631825"/>
            <a:r>
              <a:rPr lang="he-IL" sz="1200" dirty="0">
                <a:solidFill>
                  <a:srgbClr val="5E5E5E"/>
                </a:solidFill>
              </a:rPr>
              <a:t>** נתון ארצי = 100%</a:t>
            </a:r>
          </a:p>
        </p:txBody>
      </p:sp>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a:t>
            </a:r>
            <a:r>
              <a:rPr lang="he-IL" altLang="he-IL" sz="900" dirty="0" smtClean="0">
                <a:solidFill>
                  <a:schemeClr val="bg1">
                    <a:lumMod val="85000"/>
                  </a:schemeClr>
                </a:solidFill>
                <a:latin typeface="Arial" pitchFamily="34" charset="0"/>
                <a:cs typeface="Arial" pitchFamily="34" charset="0"/>
              </a:rPr>
              <a:t>הבית.</a:t>
            </a:r>
          </a:p>
          <a:p>
            <a:pPr>
              <a:spcBef>
                <a:spcPct val="0"/>
              </a:spcBef>
            </a:pPr>
            <a:r>
              <a:rPr lang="he-IL" altLang="he-IL" sz="900" dirty="0" smtClean="0">
                <a:solidFill>
                  <a:schemeClr val="bg1">
                    <a:lumMod val="85000"/>
                  </a:schemeClr>
                </a:solidFill>
                <a:latin typeface="Arial" pitchFamily="34" charset="0"/>
                <a:cs typeface="Arial" pitchFamily="34" charset="0"/>
              </a:rPr>
              <a:t>כרגע אין נתונים לשנת 2019, השקף יעודכן בחודשים הקרובים.</a:t>
            </a:r>
            <a:endParaRPr lang="he-IL" altLang="he-IL" sz="900" dirty="0">
              <a:solidFill>
                <a:schemeClr val="bg1">
                  <a:lumMod val="85000"/>
                </a:schemeClr>
              </a:solidFill>
              <a:latin typeface="Arial" pitchFamily="34" charset="0"/>
              <a:cs typeface="Arial" pitchFamily="34" charset="0"/>
            </a:endParaRPr>
          </a:p>
        </p:txBody>
      </p:sp>
      <p:sp>
        <p:nvSpPr>
          <p:cNvPr id="22" name="TextBox 21">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18</a:t>
            </a:r>
          </a:p>
        </p:txBody>
      </p:sp>
    </p:spTree>
    <p:extLst>
      <p:ext uri="{BB962C8B-B14F-4D97-AF65-F5344CB8AC3E}">
        <p14:creationId xmlns:p14="http://schemas.microsoft.com/office/powerpoint/2010/main" val="301298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תמונה 12" title="רקע">
            <a:extLst>
              <a:ext uri="{FF2B5EF4-FFF2-40B4-BE49-F238E27FC236}">
                <a16:creationId xmlns:a16="http://schemas.microsoft.com/office/drawing/2014/main" id="{4C9E4AA3-ABCC-4535-B569-2DF91D705778}"/>
              </a:ext>
            </a:extLst>
          </p:cNvPr>
          <p:cNvPicPr>
            <a:picLocks/>
          </p:cNvPicPr>
          <p:nvPr/>
        </p:nvPicPr>
        <p:blipFill>
          <a:blip r:embed="rId3"/>
          <a:stretch>
            <a:fillRect/>
          </a:stretch>
        </p:blipFill>
        <p:spPr>
          <a:xfrm>
            <a:off x="8697600" y="-14400"/>
            <a:ext cx="3596400" cy="6886800"/>
          </a:xfrm>
          <a:prstGeom prst="rect">
            <a:avLst/>
          </a:prstGeom>
        </p:spPr>
      </p:pic>
      <p:sp>
        <p:nvSpPr>
          <p:cNvPr id="16" name="כותרת 1">
            <a:extLst>
              <a:ext uri="{FF2B5EF4-FFF2-40B4-BE49-F238E27FC236}">
                <a16:creationId xmlns:a16="http://schemas.microsoft.com/office/drawing/2014/main" id="{C178354D-C2CF-4754-9EB7-101392DF30F6}"/>
              </a:ext>
            </a:extLst>
          </p:cNvPr>
          <p:cNvSpPr txBox="1">
            <a:spLocks/>
          </p:cNvSpPr>
          <p:nvPr/>
        </p:nvSpPr>
        <p:spPr>
          <a:xfrm>
            <a:off x="9120336" y="357202"/>
            <a:ext cx="2229435" cy="503739"/>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3200" i="1" dirty="0">
                <a:solidFill>
                  <a:schemeClr val="bg1"/>
                </a:solidFill>
                <a:latin typeface="Blender" pitchFamily="18" charset="-79"/>
                <a:ea typeface="Blender Black" charset="0"/>
                <a:cs typeface="Blender" pitchFamily="18" charset="-79"/>
              </a:rPr>
              <a:t>אוכלוסייה</a:t>
            </a:r>
            <a:endParaRPr lang="x-none" sz="3200" dirty="0"/>
          </a:p>
        </p:txBody>
      </p:sp>
      <p:sp>
        <p:nvSpPr>
          <p:cNvPr id="20" name="כותרת 1">
            <a:extLst>
              <a:ext uri="{FF2B5EF4-FFF2-40B4-BE49-F238E27FC236}">
                <a16:creationId xmlns:a16="http://schemas.microsoft.com/office/drawing/2014/main" id="{1B7426E0-73AD-4212-96ED-ED41EF4A9338}"/>
              </a:ext>
            </a:extLst>
          </p:cNvPr>
          <p:cNvSpPr>
            <a:spLocks noGrp="1"/>
          </p:cNvSpPr>
          <p:nvPr>
            <p:ph type="ctrTitle"/>
          </p:nvPr>
        </p:nvSpPr>
        <p:spPr>
          <a:xfrm>
            <a:off x="1415397" y="229806"/>
            <a:ext cx="7129523" cy="503739"/>
          </a:xfrm>
        </p:spPr>
        <p:txBody>
          <a:bodyPr/>
          <a:lstStyle/>
          <a:p>
            <a:r>
              <a:rPr lang="he-IL" dirty="0">
                <a:solidFill>
                  <a:srgbClr val="5E5E5E"/>
                </a:solidFill>
                <a:latin typeface="Blender" pitchFamily="18" charset="-79"/>
                <a:cs typeface="Blender" pitchFamily="18" charset="-79"/>
              </a:rPr>
              <a:t>אוכלוסיית העיר לאורך זמן </a:t>
            </a:r>
            <a:br>
              <a:rPr lang="he-IL" dirty="0">
                <a:solidFill>
                  <a:srgbClr val="5E5E5E"/>
                </a:solidFill>
                <a:latin typeface="Blender" pitchFamily="18" charset="-79"/>
                <a:cs typeface="Blender" pitchFamily="18" charset="-79"/>
              </a:rPr>
            </a:br>
            <a:r>
              <a:rPr lang="he-IL" sz="2000" dirty="0">
                <a:solidFill>
                  <a:srgbClr val="5E5E5E"/>
                </a:solidFill>
                <a:latin typeface="Blender" pitchFamily="18" charset="-79"/>
                <a:cs typeface="Blender" pitchFamily="18" charset="-79"/>
              </a:rPr>
              <a:t>(אלפים ואחוז שינוי שנתי)</a:t>
            </a:r>
            <a:endParaRPr lang="x-none" dirty="0"/>
          </a:p>
        </p:txBody>
      </p:sp>
      <p:sp>
        <p:nvSpPr>
          <p:cNvPr id="44" name="מציין מיקום טקסט 5" descr="משנות ה-90' אוכלוסיית תל-אביב-יפו נמצאת במגמת עלייה&#10;" title="מגמה עיקרית באוכלוסייה"/>
          <p:cNvSpPr txBox="1">
            <a:spLocks/>
          </p:cNvSpPr>
          <p:nvPr/>
        </p:nvSpPr>
        <p:spPr>
          <a:xfrm>
            <a:off x="8785877" y="2780928"/>
            <a:ext cx="3142772" cy="792162"/>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sz="2000" dirty="0">
                <a:solidFill>
                  <a:schemeClr val="bg1"/>
                </a:solidFill>
                <a:latin typeface="Blender" pitchFamily="18" charset="-79"/>
                <a:cs typeface="Blender" pitchFamily="18" charset="-79"/>
              </a:rPr>
              <a:t>משנות ה-90' אוכלוסיית תל-אביב-יפו נמצאת במגמת עלייה</a:t>
            </a:r>
          </a:p>
        </p:txBody>
      </p:sp>
      <p:sp>
        <p:nvSpPr>
          <p:cNvPr id="43" name="מציין מיקום טקסט 5"/>
          <p:cNvSpPr>
            <a:spLocks noGrp="1"/>
          </p:cNvSpPr>
          <p:nvPr>
            <p:ph type="body" sz="quarter" idx="16"/>
          </p:nvPr>
        </p:nvSpPr>
        <p:spPr>
          <a:xfrm>
            <a:off x="888557" y="5805190"/>
            <a:ext cx="7367683" cy="792162"/>
          </a:xfrm>
        </p:spPr>
        <p:txBody>
          <a:bodyPr/>
          <a:lstStyle/>
          <a:p>
            <a:pPr marL="447675" indent="-447675" algn="just"/>
            <a:r>
              <a:rPr lang="he-IL" altLang="he-IL" sz="1200" dirty="0">
                <a:solidFill>
                  <a:srgbClr val="5E5E5E"/>
                </a:solidFill>
                <a:latin typeface="Arial" pitchFamily="34" charset="0"/>
                <a:cs typeface="Arial" pitchFamily="34" charset="0"/>
              </a:rPr>
              <a:t>הערה: </a:t>
            </a:r>
            <a:r>
              <a:rPr lang="he-IL" altLang="he-IL" sz="1200" b="0" dirty="0">
                <a:solidFill>
                  <a:srgbClr val="5E5E5E"/>
                </a:solidFill>
                <a:latin typeface="Arial" pitchFamily="34" charset="0"/>
                <a:cs typeface="Arial" pitchFamily="34" charset="0"/>
              </a:rPr>
              <a:t>הנתונים אינם כוללים את האוכלוסייה הזרה בעיר (עובדים זרים חוקיים ולא חוקיים, מסתננים/מבקשי מקלט ופליטים). </a:t>
            </a:r>
            <a:r>
              <a:rPr lang="he-IL" altLang="he-IL" sz="1200" b="0" dirty="0">
                <a:solidFill>
                  <a:srgbClr val="5E5E5E"/>
                </a:solidFill>
                <a:ea typeface="Tahoma (Hebrew)"/>
              </a:rPr>
              <a:t>התרשים מציג את נתוני האוכלוסייה בקפיצות של שנתיים עד שנת </a:t>
            </a:r>
            <a:r>
              <a:rPr lang="he-IL" altLang="he-IL" sz="1200" b="0" dirty="0" smtClean="0">
                <a:solidFill>
                  <a:srgbClr val="5E5E5E"/>
                </a:solidFill>
                <a:ea typeface="Tahoma (Hebrew)"/>
              </a:rPr>
              <a:t>2018. </a:t>
            </a:r>
            <a:r>
              <a:rPr lang="he-IL" altLang="he-IL" sz="1200" b="0" dirty="0">
                <a:solidFill>
                  <a:srgbClr val="5E5E5E"/>
                </a:solidFill>
                <a:ea typeface="Tahoma (Hebrew)"/>
              </a:rPr>
              <a:t>התרשים מציג גם את אחוז הגידול השנתי בכל שנה לעומת השנה הקודמת.</a:t>
            </a:r>
            <a:endParaRPr lang="he-IL" sz="1200" b="0" dirty="0">
              <a:solidFill>
                <a:srgbClr val="5E5E5E"/>
              </a:solidFill>
            </a:endParaRPr>
          </a:p>
        </p:txBody>
      </p:sp>
      <p:sp>
        <p:nvSpPr>
          <p:cNvPr id="39" name="מציין מיקום תוכן 5" descr="מקור הנתונים: הלשכה המרכזית לסטטיסטיקה, שנתון סטטיסטי לישראל, 2017 &#10;" title="מקור הנתונים"/>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a:t>
            </a:r>
            <a:endParaRPr lang="he-IL" altLang="he-IL" sz="900" dirty="0">
              <a:solidFill>
                <a:schemeClr val="bg1">
                  <a:lumMod val="85000"/>
                </a:schemeClr>
              </a:solidFill>
              <a:latin typeface="Arial" pitchFamily="34" charset="0"/>
              <a:cs typeface="Arial" pitchFamily="34" charset="0"/>
            </a:endParaRPr>
          </a:p>
        </p:txBody>
      </p:sp>
      <p:sp>
        <p:nvSpPr>
          <p:cNvPr id="4" name="TextBox 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1</a:t>
            </a:r>
            <a:endParaRPr lang="en-US" dirty="0">
              <a:latin typeface="Blender" pitchFamily="18" charset="-79"/>
              <a:cs typeface="Blender" pitchFamily="18" charset="-79"/>
            </a:endParaRPr>
          </a:p>
        </p:txBody>
      </p:sp>
      <p:grpSp>
        <p:nvGrpSpPr>
          <p:cNvPr id="8" name="קבוצה 7"/>
          <p:cNvGrpSpPr/>
          <p:nvPr/>
        </p:nvGrpSpPr>
        <p:grpSpPr>
          <a:xfrm>
            <a:off x="-196" y="1340768"/>
            <a:ext cx="8616476" cy="4366393"/>
            <a:chOff x="-199" y="1340768"/>
            <a:chExt cx="8616476" cy="4366393"/>
          </a:xfrm>
        </p:grpSpPr>
        <p:grpSp>
          <p:nvGrpSpPr>
            <p:cNvPr id="3" name="קבוצה 2"/>
            <p:cNvGrpSpPr/>
            <p:nvPr/>
          </p:nvGrpSpPr>
          <p:grpSpPr>
            <a:xfrm>
              <a:off x="-199" y="1340768"/>
              <a:ext cx="8544272" cy="4366393"/>
              <a:chOff x="-199" y="1340768"/>
              <a:chExt cx="8544272" cy="4366393"/>
            </a:xfrm>
          </p:grpSpPr>
          <p:graphicFrame>
            <p:nvGraphicFramePr>
              <p:cNvPr id="18" name="תרשים 17" descr="שינוי גודל אוכלוסיית העיר באז שנת 1961." title="אוכלוסיית העיר לאורך זמן">
                <a:extLst>
                  <a:ext uri="{FF2B5EF4-FFF2-40B4-BE49-F238E27FC236}">
                    <a16:creationId xmlns:a16="http://schemas.microsoft.com/office/drawing/2014/main" id="{313DCC06-AF9E-4554-9CE4-E071D28C563B}"/>
                  </a:ext>
                </a:extLst>
              </p:cNvPr>
              <p:cNvGraphicFramePr/>
              <p:nvPr>
                <p:extLst>
                  <p:ext uri="{D42A27DB-BD31-4B8C-83A1-F6EECF244321}">
                    <p14:modId xmlns:p14="http://schemas.microsoft.com/office/powerpoint/2010/main" val="3126077386"/>
                  </p:ext>
                </p:extLst>
              </p:nvPr>
            </p:nvGraphicFramePr>
            <p:xfrm>
              <a:off x="-199" y="1340768"/>
              <a:ext cx="8544272" cy="4366393"/>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קבוצה 4">
                <a:extLst>
                  <a:ext uri="{FF2B5EF4-FFF2-40B4-BE49-F238E27FC236}">
                    <a16:creationId xmlns:a16="http://schemas.microsoft.com/office/drawing/2014/main" id="{610BEB43-CF83-4E54-B211-A24A349DF39F}"/>
                  </a:ext>
                </a:extLst>
              </p:cNvPr>
              <p:cNvGrpSpPr/>
              <p:nvPr/>
            </p:nvGrpSpPr>
            <p:grpSpPr>
              <a:xfrm>
                <a:off x="839416" y="1940732"/>
                <a:ext cx="6897727" cy="969981"/>
                <a:chOff x="838844" y="1940732"/>
                <a:chExt cx="7097408" cy="969981"/>
              </a:xfrm>
            </p:grpSpPr>
            <p:sp>
              <p:nvSpPr>
                <p:cNvPr id="24" name="Text Box 18">
                  <a:extLst>
                    <a:ext uri="{FF2B5EF4-FFF2-40B4-BE49-F238E27FC236}">
                      <a16:creationId xmlns:a16="http://schemas.microsoft.com/office/drawing/2014/main" id="{9924D4AA-29B8-4519-9BE6-F167D1F402FD}"/>
                    </a:ext>
                  </a:extLst>
                </p:cNvPr>
                <p:cNvSpPr txBox="1">
                  <a:spLocks noChangeArrowheads="1"/>
                </p:cNvSpPr>
                <p:nvPr/>
              </p:nvSpPr>
              <p:spPr bwMode="auto">
                <a:xfrm>
                  <a:off x="6519815" y="214664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0.1+</a:t>
                  </a:r>
                  <a:endParaRPr lang="en-US" sz="900" baseline="0" dirty="0">
                    <a:solidFill>
                      <a:srgbClr val="5E5E5E"/>
                    </a:solidFill>
                    <a:latin typeface="Arial" pitchFamily="34" charset="0"/>
                    <a:cs typeface="Arial" pitchFamily="34" charset="0"/>
                  </a:endParaRPr>
                </a:p>
              </p:txBody>
            </p:sp>
            <p:sp>
              <p:nvSpPr>
                <p:cNvPr id="25" name="Text Box 18">
                  <a:extLst>
                    <a:ext uri="{FF2B5EF4-FFF2-40B4-BE49-F238E27FC236}">
                      <a16:creationId xmlns:a16="http://schemas.microsoft.com/office/drawing/2014/main" id="{0C6A7973-2D93-4BE3-AD5E-47BCE779937A}"/>
                    </a:ext>
                  </a:extLst>
                </p:cNvPr>
                <p:cNvSpPr txBox="1">
                  <a:spLocks noChangeArrowheads="1"/>
                </p:cNvSpPr>
                <p:nvPr/>
              </p:nvSpPr>
              <p:spPr bwMode="auto">
                <a:xfrm>
                  <a:off x="6796653" y="2114425"/>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sp>
              <p:nvSpPr>
                <p:cNvPr id="27" name="Text Box 18">
                  <a:extLst>
                    <a:ext uri="{FF2B5EF4-FFF2-40B4-BE49-F238E27FC236}">
                      <a16:creationId xmlns:a16="http://schemas.microsoft.com/office/drawing/2014/main" id="{466CCBEA-3224-46A8-AD98-6FE4A732C18D}"/>
                    </a:ext>
                  </a:extLst>
                </p:cNvPr>
                <p:cNvSpPr txBox="1">
                  <a:spLocks noChangeArrowheads="1"/>
                </p:cNvSpPr>
                <p:nvPr/>
              </p:nvSpPr>
              <p:spPr bwMode="auto">
                <a:xfrm>
                  <a:off x="5951227" y="227687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28" name="Text Box 18">
                  <a:extLst>
                    <a:ext uri="{FF2B5EF4-FFF2-40B4-BE49-F238E27FC236}">
                      <a16:creationId xmlns:a16="http://schemas.microsoft.com/office/drawing/2014/main" id="{B279BD6A-FE9F-4A2E-A520-95CF3B328CE0}"/>
                    </a:ext>
                  </a:extLst>
                </p:cNvPr>
                <p:cNvSpPr txBox="1">
                  <a:spLocks noChangeArrowheads="1"/>
                </p:cNvSpPr>
                <p:nvPr/>
              </p:nvSpPr>
              <p:spPr bwMode="auto">
                <a:xfrm>
                  <a:off x="5671334" y="233407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2.2+</a:t>
                  </a:r>
                  <a:endParaRPr lang="en-US" sz="900" baseline="0" dirty="0">
                    <a:solidFill>
                      <a:srgbClr val="5E5E5E"/>
                    </a:solidFill>
                    <a:latin typeface="Arial" pitchFamily="34" charset="0"/>
                    <a:cs typeface="Arial" pitchFamily="34" charset="0"/>
                  </a:endParaRPr>
                </a:p>
              </p:txBody>
            </p:sp>
            <p:sp>
              <p:nvSpPr>
                <p:cNvPr id="29" name="Text Box 18">
                  <a:extLst>
                    <a:ext uri="{FF2B5EF4-FFF2-40B4-BE49-F238E27FC236}">
                      <a16:creationId xmlns:a16="http://schemas.microsoft.com/office/drawing/2014/main" id="{7446A960-02BD-4EBE-A75E-0BF876F9ED10}"/>
                    </a:ext>
                  </a:extLst>
                </p:cNvPr>
                <p:cNvSpPr txBox="1">
                  <a:spLocks noChangeArrowheads="1"/>
                </p:cNvSpPr>
                <p:nvPr/>
              </p:nvSpPr>
              <p:spPr bwMode="auto">
                <a:xfrm>
                  <a:off x="5432579" y="239682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0.4+</a:t>
                  </a:r>
                  <a:endParaRPr lang="en-US" sz="900" baseline="0" dirty="0">
                    <a:solidFill>
                      <a:srgbClr val="5E5E5E"/>
                    </a:solidFill>
                    <a:latin typeface="Arial" pitchFamily="34" charset="0"/>
                    <a:cs typeface="Arial" pitchFamily="34" charset="0"/>
                  </a:endParaRPr>
                </a:p>
              </p:txBody>
            </p:sp>
            <p:sp>
              <p:nvSpPr>
                <p:cNvPr id="30" name="Text Box 18">
                  <a:extLst>
                    <a:ext uri="{FF2B5EF4-FFF2-40B4-BE49-F238E27FC236}">
                      <a16:creationId xmlns:a16="http://schemas.microsoft.com/office/drawing/2014/main" id="{3045E11A-FEED-43C9-AC5A-DB0D5CB57EFE}"/>
                    </a:ext>
                  </a:extLst>
                </p:cNvPr>
                <p:cNvSpPr txBox="1">
                  <a:spLocks noChangeArrowheads="1"/>
                </p:cNvSpPr>
                <p:nvPr/>
              </p:nvSpPr>
              <p:spPr bwMode="auto">
                <a:xfrm>
                  <a:off x="5136209" y="245092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1" name="Text Box 18">
                  <a:extLst>
                    <a:ext uri="{FF2B5EF4-FFF2-40B4-BE49-F238E27FC236}">
                      <a16:creationId xmlns:a16="http://schemas.microsoft.com/office/drawing/2014/main" id="{0801FFA0-0DE1-41EF-9E9B-A13A1E4F0006}"/>
                    </a:ext>
                  </a:extLst>
                </p:cNvPr>
                <p:cNvSpPr txBox="1">
                  <a:spLocks noChangeArrowheads="1"/>
                </p:cNvSpPr>
                <p:nvPr/>
              </p:nvSpPr>
              <p:spPr bwMode="auto">
                <a:xfrm>
                  <a:off x="4543468" y="249289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0.3+</a:t>
                  </a:r>
                  <a:endParaRPr lang="en-US" sz="900" baseline="0" dirty="0">
                    <a:solidFill>
                      <a:srgbClr val="5E5E5E"/>
                    </a:solidFill>
                    <a:latin typeface="Arial" pitchFamily="34" charset="0"/>
                    <a:cs typeface="Arial" pitchFamily="34" charset="0"/>
                  </a:endParaRPr>
                </a:p>
              </p:txBody>
            </p:sp>
            <p:sp>
              <p:nvSpPr>
                <p:cNvPr id="32" name="Text Box 18">
                  <a:extLst>
                    <a:ext uri="{FF2B5EF4-FFF2-40B4-BE49-F238E27FC236}">
                      <a16:creationId xmlns:a16="http://schemas.microsoft.com/office/drawing/2014/main" id="{89F41F39-43E3-48D9-86E1-48E1D29EAA8A}"/>
                    </a:ext>
                  </a:extLst>
                </p:cNvPr>
                <p:cNvSpPr txBox="1">
                  <a:spLocks noChangeArrowheads="1"/>
                </p:cNvSpPr>
                <p:nvPr/>
              </p:nvSpPr>
              <p:spPr bwMode="auto">
                <a:xfrm>
                  <a:off x="4839838" y="2492895"/>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33" name="Text Box 18">
                  <a:extLst>
                    <a:ext uri="{FF2B5EF4-FFF2-40B4-BE49-F238E27FC236}">
                      <a16:creationId xmlns:a16="http://schemas.microsoft.com/office/drawing/2014/main" id="{F39BCBB9-A5FB-40E6-96D2-016F7312CD9D}"/>
                    </a:ext>
                  </a:extLst>
                </p:cNvPr>
                <p:cNvSpPr txBox="1">
                  <a:spLocks noChangeArrowheads="1"/>
                </p:cNvSpPr>
                <p:nvPr/>
              </p:nvSpPr>
              <p:spPr bwMode="auto">
                <a:xfrm>
                  <a:off x="3979692" y="2459119"/>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34" name="Text Box 18">
                  <a:extLst>
                    <a:ext uri="{FF2B5EF4-FFF2-40B4-BE49-F238E27FC236}">
                      <a16:creationId xmlns:a16="http://schemas.microsoft.com/office/drawing/2014/main" id="{7513E3B6-4ABC-48AA-8682-7C6332369ADD}"/>
                    </a:ext>
                  </a:extLst>
                </p:cNvPr>
                <p:cNvSpPr txBox="1">
                  <a:spLocks noChangeArrowheads="1"/>
                </p:cNvSpPr>
                <p:nvPr/>
              </p:nvSpPr>
              <p:spPr bwMode="auto">
                <a:xfrm>
                  <a:off x="3679208" y="243105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5" name="Text Box 18">
                  <a:extLst>
                    <a:ext uri="{FF2B5EF4-FFF2-40B4-BE49-F238E27FC236}">
                      <a16:creationId xmlns:a16="http://schemas.microsoft.com/office/drawing/2014/main" id="{A955824E-85FF-4209-8A9A-9EAD0742867A}"/>
                    </a:ext>
                  </a:extLst>
                </p:cNvPr>
                <p:cNvSpPr txBox="1">
                  <a:spLocks noChangeArrowheads="1"/>
                </p:cNvSpPr>
                <p:nvPr/>
              </p:nvSpPr>
              <p:spPr bwMode="auto">
                <a:xfrm>
                  <a:off x="3409954" y="258185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5.5+</a:t>
                  </a:r>
                  <a:endParaRPr lang="en-US" sz="900" baseline="0" dirty="0">
                    <a:solidFill>
                      <a:srgbClr val="5E5E5E"/>
                    </a:solidFill>
                    <a:latin typeface="Arial" pitchFamily="34" charset="0"/>
                    <a:cs typeface="Arial" pitchFamily="34" charset="0"/>
                  </a:endParaRPr>
                </a:p>
              </p:txBody>
            </p:sp>
            <p:sp>
              <p:nvSpPr>
                <p:cNvPr id="36" name="Text Box 18">
                  <a:extLst>
                    <a:ext uri="{FF2B5EF4-FFF2-40B4-BE49-F238E27FC236}">
                      <a16:creationId xmlns:a16="http://schemas.microsoft.com/office/drawing/2014/main" id="{C8C3CF40-033E-4C1C-97BF-189A0B979AAA}"/>
                    </a:ext>
                  </a:extLst>
                </p:cNvPr>
                <p:cNvSpPr txBox="1">
                  <a:spLocks noChangeArrowheads="1"/>
                </p:cNvSpPr>
                <p:nvPr/>
              </p:nvSpPr>
              <p:spPr bwMode="auto">
                <a:xfrm>
                  <a:off x="3140224" y="2679881"/>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0.5-</a:t>
                  </a:r>
                  <a:endParaRPr lang="en-US" sz="900" baseline="0" dirty="0">
                    <a:solidFill>
                      <a:srgbClr val="5E5E5E"/>
                    </a:solidFill>
                    <a:latin typeface="Arial" pitchFamily="34" charset="0"/>
                    <a:cs typeface="Arial" pitchFamily="34" charset="0"/>
                  </a:endParaRPr>
                </a:p>
              </p:txBody>
            </p:sp>
            <p:sp>
              <p:nvSpPr>
                <p:cNvPr id="37" name="Text Box 18">
                  <a:extLst>
                    <a:ext uri="{FF2B5EF4-FFF2-40B4-BE49-F238E27FC236}">
                      <a16:creationId xmlns:a16="http://schemas.microsoft.com/office/drawing/2014/main" id="{DAD018CA-21FA-4DFA-96AE-5B8F25BA1037}"/>
                    </a:ext>
                  </a:extLst>
                </p:cNvPr>
                <p:cNvSpPr txBox="1">
                  <a:spLocks noChangeArrowheads="1"/>
                </p:cNvSpPr>
                <p:nvPr/>
              </p:nvSpPr>
              <p:spPr bwMode="auto">
                <a:xfrm>
                  <a:off x="2862382" y="2662203"/>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40" name="Text Box 18">
                  <a:extLst>
                    <a:ext uri="{FF2B5EF4-FFF2-40B4-BE49-F238E27FC236}">
                      <a16:creationId xmlns:a16="http://schemas.microsoft.com/office/drawing/2014/main" id="{F269CD1A-0875-4EB3-81E0-DA14BF5CE137}"/>
                    </a:ext>
                  </a:extLst>
                </p:cNvPr>
                <p:cNvSpPr txBox="1">
                  <a:spLocks noChangeArrowheads="1"/>
                </p:cNvSpPr>
                <p:nvPr/>
              </p:nvSpPr>
              <p:spPr bwMode="auto">
                <a:xfrm>
                  <a:off x="2584540" y="2650883"/>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41" name="Text Box 18">
                  <a:extLst>
                    <a:ext uri="{FF2B5EF4-FFF2-40B4-BE49-F238E27FC236}">
                      <a16:creationId xmlns:a16="http://schemas.microsoft.com/office/drawing/2014/main" id="{6188FBC3-C42E-4649-B624-C50ED6F1C678}"/>
                    </a:ext>
                  </a:extLst>
                </p:cNvPr>
                <p:cNvSpPr txBox="1">
                  <a:spLocks noChangeArrowheads="1"/>
                </p:cNvSpPr>
                <p:nvPr/>
              </p:nvSpPr>
              <p:spPr bwMode="auto">
                <a:xfrm>
                  <a:off x="2025908" y="2618138"/>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1.2-</a:t>
                  </a:r>
                  <a:endParaRPr lang="en-US" sz="900" baseline="0" dirty="0">
                    <a:solidFill>
                      <a:srgbClr val="5E5E5E"/>
                    </a:solidFill>
                    <a:latin typeface="Arial" pitchFamily="34" charset="0"/>
                    <a:cs typeface="Arial" pitchFamily="34" charset="0"/>
                  </a:endParaRPr>
                </a:p>
              </p:txBody>
            </p:sp>
            <p:sp>
              <p:nvSpPr>
                <p:cNvPr id="42" name="Text Box 18">
                  <a:extLst>
                    <a:ext uri="{FF2B5EF4-FFF2-40B4-BE49-F238E27FC236}">
                      <a16:creationId xmlns:a16="http://schemas.microsoft.com/office/drawing/2014/main" id="{F723B542-293C-4332-8FDD-C2558DACB1F7}"/>
                    </a:ext>
                  </a:extLst>
                </p:cNvPr>
                <p:cNvSpPr txBox="1">
                  <a:spLocks noChangeArrowheads="1"/>
                </p:cNvSpPr>
                <p:nvPr/>
              </p:nvSpPr>
              <p:spPr bwMode="auto">
                <a:xfrm>
                  <a:off x="1726367" y="259330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FFFFFF">
                          <a:lumMod val="50000"/>
                        </a:srgbClr>
                      </a:solidFill>
                      <a:latin typeface="Arial" pitchFamily="34" charset="0"/>
                      <a:cs typeface="Arial" pitchFamily="34" charset="0"/>
                    </a:rPr>
                    <a:t>0.4-</a:t>
                  </a:r>
                  <a:endParaRPr lang="en-US" sz="900" baseline="0" dirty="0">
                    <a:solidFill>
                      <a:srgbClr val="FFFFFF">
                        <a:lumMod val="50000"/>
                      </a:srgbClr>
                    </a:solidFill>
                    <a:latin typeface="Arial" pitchFamily="34" charset="0"/>
                    <a:cs typeface="Arial" pitchFamily="34" charset="0"/>
                  </a:endParaRPr>
                </a:p>
              </p:txBody>
            </p:sp>
            <p:sp>
              <p:nvSpPr>
                <p:cNvPr id="45" name="Text Box 18">
                  <a:extLst>
                    <a:ext uri="{FF2B5EF4-FFF2-40B4-BE49-F238E27FC236}">
                      <a16:creationId xmlns:a16="http://schemas.microsoft.com/office/drawing/2014/main" id="{5D0003F8-E1D7-4563-B2D9-F73BAE59EF3D}"/>
                    </a:ext>
                  </a:extLst>
                </p:cNvPr>
                <p:cNvSpPr txBox="1">
                  <a:spLocks noChangeArrowheads="1"/>
                </p:cNvSpPr>
                <p:nvPr/>
              </p:nvSpPr>
              <p:spPr bwMode="auto">
                <a:xfrm>
                  <a:off x="1415104" y="2546787"/>
                  <a:ext cx="577851"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46" name="Text Box 18">
                  <a:extLst>
                    <a:ext uri="{FF2B5EF4-FFF2-40B4-BE49-F238E27FC236}">
                      <a16:creationId xmlns:a16="http://schemas.microsoft.com/office/drawing/2014/main" id="{6702A71B-FC8A-40C3-81B0-8BBFD01E413A}"/>
                    </a:ext>
                  </a:extLst>
                </p:cNvPr>
                <p:cNvSpPr txBox="1">
                  <a:spLocks noChangeArrowheads="1"/>
                </p:cNvSpPr>
                <p:nvPr/>
              </p:nvSpPr>
              <p:spPr bwMode="auto">
                <a:xfrm>
                  <a:off x="1135211" y="249289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47" name="Text Box 18">
                  <a:extLst>
                    <a:ext uri="{FF2B5EF4-FFF2-40B4-BE49-F238E27FC236}">
                      <a16:creationId xmlns:a16="http://schemas.microsoft.com/office/drawing/2014/main" id="{7C109947-42F9-43C5-BA22-279ED85ACF47}"/>
                    </a:ext>
                  </a:extLst>
                </p:cNvPr>
                <p:cNvSpPr txBox="1">
                  <a:spLocks noChangeArrowheads="1"/>
                </p:cNvSpPr>
                <p:nvPr/>
              </p:nvSpPr>
              <p:spPr bwMode="auto">
                <a:xfrm>
                  <a:off x="838844" y="2445026"/>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1.3-</a:t>
                  </a:r>
                  <a:endParaRPr lang="en-US" sz="900" baseline="0" dirty="0">
                    <a:solidFill>
                      <a:srgbClr val="5E5E5E"/>
                    </a:solidFill>
                    <a:latin typeface="Arial" pitchFamily="34" charset="0"/>
                    <a:cs typeface="Arial" pitchFamily="34" charset="0"/>
                  </a:endParaRPr>
                </a:p>
              </p:txBody>
            </p:sp>
            <p:sp>
              <p:nvSpPr>
                <p:cNvPr id="48" name="Text Box 18">
                  <a:extLst>
                    <a:ext uri="{FF2B5EF4-FFF2-40B4-BE49-F238E27FC236}">
                      <a16:creationId xmlns:a16="http://schemas.microsoft.com/office/drawing/2014/main" id="{8E9EDCFC-8986-4CBE-A396-5719DA3BB6CA}"/>
                    </a:ext>
                  </a:extLst>
                </p:cNvPr>
                <p:cNvSpPr txBox="1">
                  <a:spLocks noChangeArrowheads="1"/>
                </p:cNvSpPr>
                <p:nvPr/>
              </p:nvSpPr>
              <p:spPr bwMode="auto">
                <a:xfrm>
                  <a:off x="7087606" y="2007133"/>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1.8+</a:t>
                  </a:r>
                  <a:endParaRPr lang="en-US" sz="900" baseline="0" dirty="0">
                    <a:solidFill>
                      <a:srgbClr val="5E5E5E"/>
                    </a:solidFill>
                    <a:latin typeface="Arial" pitchFamily="34" charset="0"/>
                    <a:cs typeface="Arial" pitchFamily="34" charset="0"/>
                  </a:endParaRPr>
                </a:p>
              </p:txBody>
            </p:sp>
            <p:sp>
              <p:nvSpPr>
                <p:cNvPr id="23" name="Text Box 18">
                  <a:extLst>
                    <a:ext uri="{FF2B5EF4-FFF2-40B4-BE49-F238E27FC236}">
                      <a16:creationId xmlns:a16="http://schemas.microsoft.com/office/drawing/2014/main" id="{592A747E-7F8A-4FE7-8C9E-26F12FF585F8}"/>
                    </a:ext>
                  </a:extLst>
                </p:cNvPr>
                <p:cNvSpPr txBox="1">
                  <a:spLocks noChangeArrowheads="1"/>
                </p:cNvSpPr>
                <p:nvPr/>
              </p:nvSpPr>
              <p:spPr bwMode="auto">
                <a:xfrm>
                  <a:off x="7359989" y="194073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grpSp>
        </p:grpSp>
        <p:cxnSp>
          <p:nvCxnSpPr>
            <p:cNvPr id="51" name="מחבר ישר 50">
              <a:extLst>
                <a:ext uri="{FF2B5EF4-FFF2-40B4-BE49-F238E27FC236}">
                  <a16:creationId xmlns:a16="http://schemas.microsoft.com/office/drawing/2014/main" id="{6C3E6501-C6E6-4ED6-A3AD-B60E3782C9E1}"/>
                </a:ext>
              </a:extLst>
            </p:cNvPr>
            <p:cNvCxnSpPr/>
            <p:nvPr/>
          </p:nvCxnSpPr>
          <p:spPr>
            <a:xfrm flipV="1">
              <a:off x="7902051" y="1728716"/>
              <a:ext cx="0" cy="3643953"/>
            </a:xfrm>
            <a:prstGeom prst="line">
              <a:avLst/>
            </a:prstGeom>
            <a:ln w="19050" cap="sq">
              <a:solidFill>
                <a:schemeClr val="tx1">
                  <a:lumMod val="65000"/>
                  <a:lumOff val="3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18122" y="1845672"/>
              <a:ext cx="490727" cy="230832"/>
            </a:xfrm>
            <a:prstGeom prst="rect">
              <a:avLst/>
            </a:prstGeom>
          </p:spPr>
          <p:txBody>
            <a:bodyPr wrap="square" rtlCol="1">
              <a:spAutoFit/>
            </a:bodyPr>
            <a:lstStyle/>
            <a:p>
              <a:pPr algn="l"/>
              <a:r>
                <a:rPr lang="he-IL" sz="900" dirty="0" smtClean="0">
                  <a:solidFill>
                    <a:schemeClr val="tx1">
                      <a:lumMod val="50000"/>
                      <a:lumOff val="50000"/>
                    </a:schemeClr>
                  </a:solidFill>
                </a:rPr>
                <a:t>1.2+</a:t>
              </a:r>
              <a:endParaRPr lang="he-IL" sz="900" dirty="0">
                <a:solidFill>
                  <a:schemeClr val="tx1">
                    <a:lumMod val="50000"/>
                    <a:lumOff val="50000"/>
                  </a:schemeClr>
                </a:solidFill>
              </a:endParaRPr>
            </a:p>
          </p:txBody>
        </p:sp>
        <p:sp>
          <p:nvSpPr>
            <p:cNvPr id="52" name="TextBox 51"/>
            <p:cNvSpPr txBox="1"/>
            <p:nvPr/>
          </p:nvSpPr>
          <p:spPr>
            <a:xfrm>
              <a:off x="7824189" y="1804866"/>
              <a:ext cx="490727" cy="230832"/>
            </a:xfrm>
            <a:prstGeom prst="rect">
              <a:avLst/>
            </a:prstGeom>
          </p:spPr>
          <p:txBody>
            <a:bodyPr wrap="square" rtlCol="1">
              <a:spAutoFit/>
            </a:bodyPr>
            <a:lstStyle/>
            <a:p>
              <a:pPr algn="l"/>
              <a:r>
                <a:rPr lang="he-IL" sz="900" dirty="0" smtClean="0">
                  <a:solidFill>
                    <a:schemeClr val="tx1">
                      <a:lumMod val="50000"/>
                      <a:lumOff val="50000"/>
                    </a:schemeClr>
                  </a:solidFill>
                </a:rPr>
                <a:t>2.0+</a:t>
              </a:r>
              <a:endParaRPr lang="he-IL" sz="900" dirty="0">
                <a:solidFill>
                  <a:schemeClr val="tx1">
                    <a:lumMod val="50000"/>
                    <a:lumOff val="50000"/>
                  </a:schemeClr>
                </a:solidFill>
              </a:endParaRPr>
            </a:p>
          </p:txBody>
        </p:sp>
        <p:sp>
          <p:nvSpPr>
            <p:cNvPr id="50" name="TextBox 49"/>
            <p:cNvSpPr txBox="1"/>
            <p:nvPr/>
          </p:nvSpPr>
          <p:spPr>
            <a:xfrm>
              <a:off x="8125550" y="1762236"/>
              <a:ext cx="490727" cy="230832"/>
            </a:xfrm>
            <a:prstGeom prst="rect">
              <a:avLst/>
            </a:prstGeom>
          </p:spPr>
          <p:txBody>
            <a:bodyPr wrap="square" rtlCol="1">
              <a:spAutoFit/>
            </a:bodyPr>
            <a:lstStyle/>
            <a:p>
              <a:pPr algn="l"/>
              <a:r>
                <a:rPr lang="he-IL" sz="900" dirty="0" smtClean="0">
                  <a:solidFill>
                    <a:schemeClr val="tx1">
                      <a:lumMod val="50000"/>
                      <a:lumOff val="50000"/>
                    </a:schemeClr>
                  </a:solidFill>
                </a:rPr>
                <a:t>0.7+</a:t>
              </a:r>
              <a:endParaRPr lang="he-IL" sz="900" dirty="0">
                <a:solidFill>
                  <a:schemeClr val="tx1">
                    <a:lumMod val="50000"/>
                    <a:lumOff val="50000"/>
                  </a:schemeClr>
                </a:solidFill>
              </a:endParaRPr>
            </a:p>
          </p:txBody>
        </p:sp>
      </p:grpSp>
    </p:spTree>
    <p:extLst>
      <p:ext uri="{BB962C8B-B14F-4D97-AF65-F5344CB8AC3E}">
        <p14:creationId xmlns:p14="http://schemas.microsoft.com/office/powerpoint/2010/main" val="1078896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47B24AD5-6A17-405C-BF23-DB5F069B69DE}"/>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21F22E9F-1504-4152-9B10-6DCAA5D792FD}"/>
              </a:ext>
            </a:extLst>
          </p:cNvPr>
          <p:cNvSpPr txBox="1">
            <a:spLocks/>
          </p:cNvSpPr>
          <p:nvPr/>
        </p:nvSpPr>
        <p:spPr>
          <a:xfrm>
            <a:off x="8812409" y="434628"/>
            <a:ext cx="3188247"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548505" y="260649"/>
            <a:ext cx="10020769" cy="503739"/>
          </a:xfrm>
        </p:spPr>
        <p:txBody>
          <a:bodyPr/>
          <a:lstStyle/>
          <a:p>
            <a:r>
              <a:rPr lang="he-IL" sz="3200" dirty="0">
                <a:solidFill>
                  <a:srgbClr val="5E5E5E"/>
                </a:solidFill>
                <a:ea typeface="+mn-ea"/>
                <a:cs typeface="Blender" pitchFamily="18" charset="-79"/>
              </a:rPr>
              <a:t>הוצאות </a:t>
            </a:r>
            <a:r>
              <a:rPr lang="he-IL" sz="3200" dirty="0" smtClean="0">
                <a:solidFill>
                  <a:srgbClr val="5E5E5E"/>
                </a:solidFill>
                <a:ea typeface="+mn-ea"/>
                <a:cs typeface="Blender" pitchFamily="18" charset="-79"/>
              </a:rPr>
              <a:t>של </a:t>
            </a:r>
            <a:r>
              <a:rPr lang="he-IL" sz="3200" dirty="0">
                <a:solidFill>
                  <a:srgbClr val="5E5E5E"/>
                </a:solidFill>
                <a:ea typeface="+mn-ea"/>
                <a:cs typeface="Blender" pitchFamily="18" charset="-79"/>
              </a:rPr>
              <a:t>משקי </a:t>
            </a:r>
            <a:r>
              <a:rPr lang="he-IL" sz="3200" dirty="0" smtClean="0">
                <a:solidFill>
                  <a:srgbClr val="5E5E5E"/>
                </a:solidFill>
                <a:ea typeface="+mn-ea"/>
                <a:cs typeface="Blender" pitchFamily="18" charset="-79"/>
              </a:rPr>
              <a:t>בית</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smtClean="0">
                <a:solidFill>
                  <a:srgbClr val="5E5E5E"/>
                </a:solidFill>
                <a:ea typeface="+mn-ea"/>
                <a:cs typeface="Blender" pitchFamily="18" charset="-79"/>
              </a:rPr>
              <a:t>(2018)</a:t>
            </a:r>
            <a:endParaRPr lang="he-IL" sz="2400" dirty="0">
              <a:solidFill>
                <a:srgbClr val="5E5E5E"/>
              </a:solidFill>
              <a:ea typeface="+mn-ea"/>
              <a:cs typeface="Blender" pitchFamily="18" charset="-79"/>
            </a:endParaRPr>
          </a:p>
        </p:txBody>
      </p:sp>
      <p:sp>
        <p:nvSpPr>
          <p:cNvPr id="11" name="מציין מיקום תוכן 3"/>
          <p:cNvSpPr>
            <a:spLocks noGrp="1"/>
          </p:cNvSpPr>
          <p:nvPr>
            <p:ph sz="quarter" idx="14"/>
          </p:nvPr>
        </p:nvSpPr>
        <p:spPr>
          <a:xfrm>
            <a:off x="8832304" y="2997770"/>
            <a:ext cx="3100862" cy="1511350"/>
          </a:xfrm>
        </p:spPr>
        <p:txBody>
          <a:bodyPr/>
          <a:lstStyle/>
          <a:p>
            <a:pPr algn="just"/>
            <a:r>
              <a:rPr lang="he-IL" sz="2000" dirty="0">
                <a:solidFill>
                  <a:schemeClr val="bg1"/>
                </a:solidFill>
                <a:cs typeface="Blender" pitchFamily="18" charset="-79"/>
              </a:rPr>
              <a:t>ההוצאה הכוללת לתצרוכת לנפש סטנדרטית* בתל-אביב-יפו גבוהה </a:t>
            </a:r>
            <a:r>
              <a:rPr lang="he-IL" sz="2000" dirty="0" smtClean="0">
                <a:solidFill>
                  <a:schemeClr val="bg1"/>
                </a:solidFill>
                <a:cs typeface="Blender" pitchFamily="18" charset="-79"/>
              </a:rPr>
              <a:t>פי כ-1.5 </a:t>
            </a:r>
            <a:r>
              <a:rPr lang="he-IL" sz="2000" dirty="0">
                <a:solidFill>
                  <a:schemeClr val="bg1"/>
                </a:solidFill>
                <a:cs typeface="Blender" pitchFamily="18" charset="-79"/>
              </a:rPr>
              <a:t>מהנתון המקביל </a:t>
            </a:r>
            <a:r>
              <a:rPr lang="he-IL" sz="2000" dirty="0" smtClean="0">
                <a:solidFill>
                  <a:schemeClr val="bg1"/>
                </a:solidFill>
                <a:cs typeface="Blender" pitchFamily="18" charset="-79"/>
              </a:rPr>
              <a:t>בישראל</a:t>
            </a:r>
            <a:r>
              <a:rPr lang="he-IL" sz="2000" dirty="0">
                <a:solidFill>
                  <a:schemeClr val="bg1"/>
                </a:solidFill>
                <a:cs typeface="Blender" pitchFamily="18" charset="-79"/>
              </a:rPr>
              <a:t>.</a:t>
            </a:r>
          </a:p>
          <a:p>
            <a:pPr algn="just"/>
            <a:endParaRPr lang="he-IL" dirty="0"/>
          </a:p>
        </p:txBody>
      </p:sp>
      <p:graphicFrame>
        <p:nvGraphicFramePr>
          <p:cNvPr id="13" name="מציין מיקום של טבלה 7" title="הוצאות כספיות של משקי בית בשלוש הערים הגדולות ובישראל"/>
          <p:cNvGraphicFramePr>
            <a:graphicFrameLocks/>
          </p:cNvGraphicFramePr>
          <p:nvPr>
            <p:extLst>
              <p:ext uri="{D42A27DB-BD31-4B8C-83A1-F6EECF244321}">
                <p14:modId xmlns:p14="http://schemas.microsoft.com/office/powerpoint/2010/main" val="1501791141"/>
              </p:ext>
            </p:extLst>
          </p:nvPr>
        </p:nvGraphicFramePr>
        <p:xfrm>
          <a:off x="307815" y="2204864"/>
          <a:ext cx="8150620" cy="2680262"/>
        </p:xfrm>
        <a:graphic>
          <a:graphicData uri="http://schemas.openxmlformats.org/drawingml/2006/table">
            <a:tbl>
              <a:tblPr rtl="1" firstRow="1" bandRow="1">
                <a:tableStyleId>{073A0DAA-6AF3-43AB-8588-CEC1D06C72B9}</a:tableStyleId>
              </a:tblPr>
              <a:tblGrid>
                <a:gridCol w="2772000">
                  <a:extLst>
                    <a:ext uri="{9D8B030D-6E8A-4147-A177-3AD203B41FA5}">
                      <a16:colId xmlns:a16="http://schemas.microsoft.com/office/drawing/2014/main" val="20000"/>
                    </a:ext>
                  </a:extLst>
                </a:gridCol>
                <a:gridCol w="1344655">
                  <a:extLst>
                    <a:ext uri="{9D8B030D-6E8A-4147-A177-3AD203B41FA5}">
                      <a16:colId xmlns:a16="http://schemas.microsoft.com/office/drawing/2014/main" val="20001"/>
                    </a:ext>
                  </a:extLst>
                </a:gridCol>
                <a:gridCol w="1344655">
                  <a:extLst>
                    <a:ext uri="{9D8B030D-6E8A-4147-A177-3AD203B41FA5}">
                      <a16:colId xmlns:a16="http://schemas.microsoft.com/office/drawing/2014/main" val="20002"/>
                    </a:ext>
                  </a:extLst>
                </a:gridCol>
                <a:gridCol w="1344655">
                  <a:extLst>
                    <a:ext uri="{9D8B030D-6E8A-4147-A177-3AD203B41FA5}">
                      <a16:colId xmlns:a16="http://schemas.microsoft.com/office/drawing/2014/main" val="20003"/>
                    </a:ext>
                  </a:extLst>
                </a:gridCol>
                <a:gridCol w="1344655">
                  <a:extLst>
                    <a:ext uri="{9D8B030D-6E8A-4147-A177-3AD203B41FA5}">
                      <a16:colId xmlns:a16="http://schemas.microsoft.com/office/drawing/2014/main"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a16="http://schemas.microsoft.com/office/drawing/2014/main" val="10000"/>
                  </a:ext>
                </a:extLst>
              </a:tr>
              <a:tr h="893126">
                <a:tc>
                  <a:txBody>
                    <a:bodyPr/>
                    <a:lstStyle/>
                    <a:p>
                      <a:pPr algn="r" rtl="1"/>
                      <a:r>
                        <a:rPr lang="he-IL" sz="1600" b="1" strike="noStrike" dirty="0"/>
                        <a:t>הוצאה חודשית כוללת לתצרוכת למשק בית (ש"ח)</a:t>
                      </a:r>
                    </a:p>
                    <a:p>
                      <a:pPr algn="r" rtl="1">
                        <a:spcBef>
                          <a:spcPct val="50000"/>
                        </a:spcBef>
                        <a:buFontTx/>
                        <a:buNone/>
                      </a:pPr>
                      <a:r>
                        <a:rPr lang="he-IL" altLang="he-IL" sz="1200" b="1" kern="1200" dirty="0">
                          <a:solidFill>
                            <a:srgbClr val="5E5E5E"/>
                          </a:solidFill>
                          <a:latin typeface="+mn-lt"/>
                          <a:ea typeface="+mn-ea"/>
                          <a:cs typeface="+mn-cs"/>
                        </a:rPr>
                        <a:t>(ביחס לכלל ישראל =</a:t>
                      </a:r>
                      <a:r>
                        <a:rPr lang="he-IL" altLang="he-IL" sz="1200" b="1" kern="1200" baseline="0" dirty="0">
                          <a:solidFill>
                            <a:srgbClr val="5E5E5E"/>
                          </a:solidFill>
                          <a:latin typeface="+mn-lt"/>
                          <a:ea typeface="+mn-ea"/>
                          <a:cs typeface="+mn-cs"/>
                        </a:rPr>
                        <a:t> 100%)</a:t>
                      </a:r>
                      <a:endParaRPr lang="en-US" altLang="he-IL" sz="1200" b="1"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18,844</a:t>
                      </a:r>
                      <a:r>
                        <a:rPr lang="en-US" altLang="he-IL" sz="1800" strike="noStrike" kern="1200" dirty="0" smtClean="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a:t>
                      </a:r>
                      <a:r>
                        <a:rPr lang="he-IL" sz="1400" b="0" strike="noStrike" kern="1200" dirty="0" smtClean="0">
                          <a:solidFill>
                            <a:srgbClr val="5E5E5E"/>
                          </a:solidFill>
                          <a:latin typeface="+mn-lt"/>
                          <a:ea typeface="+mn-ea"/>
                          <a:cs typeface="+mn-cs"/>
                        </a:rPr>
                        <a:t>114%)</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14,808</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b="0" strike="noStrike" kern="1200" dirty="0" smtClean="0">
                          <a:solidFill>
                            <a:srgbClr val="5E5E5E"/>
                          </a:solidFill>
                          <a:latin typeface="+mn-lt"/>
                          <a:ea typeface="+mn-ea"/>
                          <a:cs typeface="+mn-cs"/>
                        </a:rPr>
                        <a:t>(90%)</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14,727</a:t>
                      </a:r>
                      <a:endParaRPr lang="he-IL" altLang="he-IL" sz="1800" strike="noStrike" kern="1200" dirty="0">
                        <a:solidFill>
                          <a:schemeClr val="tx1"/>
                        </a:solidFill>
                        <a:latin typeface="+mn-lt"/>
                        <a:ea typeface="+mn-ea"/>
                        <a:cs typeface="+mn-cs"/>
                      </a:endParaRPr>
                    </a:p>
                    <a:p>
                      <a:pPr algn="ctr" rtl="1"/>
                      <a:endParaRPr lang="he-IL" sz="1400" b="0" strike="noStrike" kern="1200" dirty="0">
                        <a:solidFill>
                          <a:schemeClr val="bg1"/>
                        </a:solidFill>
                        <a:latin typeface="+mn-lt"/>
                        <a:ea typeface="+mn-ea"/>
                        <a:cs typeface="+mn-cs"/>
                      </a:endParaRPr>
                    </a:p>
                    <a:p>
                      <a:pPr algn="ctr" rtl="1"/>
                      <a:r>
                        <a:rPr lang="he-IL" sz="1400" b="0" strike="noStrike" kern="1200" dirty="0" smtClean="0">
                          <a:solidFill>
                            <a:srgbClr val="5E5E5E"/>
                          </a:solidFill>
                          <a:latin typeface="+mn-lt"/>
                          <a:ea typeface="+mn-ea"/>
                          <a:cs typeface="+mn-cs"/>
                        </a:rPr>
                        <a:t>(89%)</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16,475</a:t>
                      </a:r>
                      <a:endParaRPr 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1"/>
                  </a:ext>
                </a:extLst>
              </a:tr>
              <a:tr h="954427">
                <a:tc>
                  <a:txBody>
                    <a:bodyPr/>
                    <a:lstStyle/>
                    <a:p>
                      <a:pPr algn="r" rtl="1"/>
                      <a:r>
                        <a:rPr lang="he-IL" altLang="he-IL" sz="1600" b="1" kern="1200" dirty="0">
                          <a:solidFill>
                            <a:schemeClr val="dk1"/>
                          </a:solidFill>
                          <a:latin typeface="+mn-lt"/>
                          <a:ea typeface="+mn-ea"/>
                          <a:cs typeface="+mn-cs"/>
                        </a:rPr>
                        <a:t>הוצאה חודשית כוללת לתצרוכת לנפש </a:t>
                      </a:r>
                      <a:r>
                        <a:rPr lang="he-IL" altLang="he-IL" sz="1600" b="1" kern="1200" dirty="0" smtClean="0">
                          <a:solidFill>
                            <a:schemeClr val="dk1"/>
                          </a:solidFill>
                          <a:latin typeface="+mn-lt"/>
                          <a:ea typeface="+mn-ea"/>
                          <a:cs typeface="+mn-cs"/>
                        </a:rPr>
                        <a:t>סטנדרטית* </a:t>
                      </a:r>
                      <a:r>
                        <a:rPr lang="he-IL" sz="1600" b="1" dirty="0"/>
                        <a:t>(ש"ח</a:t>
                      </a:r>
                      <a:r>
                        <a:rPr lang="he-IL" sz="1600" b="1" dirty="0" smtClean="0"/>
                        <a:t>)</a:t>
                      </a:r>
                      <a:endParaRPr lang="he-IL" sz="1600" b="1" dirty="0"/>
                    </a:p>
                    <a:p>
                      <a:pPr algn="r" rtl="1">
                        <a:spcBef>
                          <a:spcPct val="50000"/>
                        </a:spcBef>
                        <a:buFontTx/>
                        <a:buNone/>
                      </a:pPr>
                      <a:r>
                        <a:rPr lang="he-IL" altLang="he-IL" sz="1200" b="1" kern="1200" dirty="0">
                          <a:solidFill>
                            <a:srgbClr val="5E5E5E"/>
                          </a:solidFill>
                          <a:latin typeface="+mn-lt"/>
                          <a:ea typeface="+mn-ea"/>
                          <a:cs typeface="+mn-cs"/>
                        </a:rPr>
                        <a:t>(ביחס לכלל ישראל =</a:t>
                      </a:r>
                      <a:r>
                        <a:rPr lang="he-IL" altLang="he-IL" sz="1200" b="1" kern="1200" baseline="0" dirty="0">
                          <a:solidFill>
                            <a:srgbClr val="5E5E5E"/>
                          </a:solidFill>
                          <a:latin typeface="+mn-lt"/>
                          <a:ea typeface="+mn-ea"/>
                          <a:cs typeface="+mn-cs"/>
                        </a:rPr>
                        <a:t> 100%)</a:t>
                      </a:r>
                      <a:endParaRPr lang="en-US" altLang="he-IL" sz="1200" b="1"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9,188</a:t>
                      </a:r>
                    </a:p>
                    <a:p>
                      <a:pPr algn="ctr" rtl="1"/>
                      <a:endParaRPr lang="he-IL" sz="1800" strike="sngStrike" kern="1200" dirty="0">
                        <a:solidFill>
                          <a:schemeClr val="tx1"/>
                        </a:solidFill>
                        <a:latin typeface="+mn-lt"/>
                        <a:ea typeface="+mn-ea"/>
                        <a:cs typeface="+mn-cs"/>
                      </a:endParaRPr>
                    </a:p>
                    <a:p>
                      <a:pPr algn="ctr" rtl="1"/>
                      <a:r>
                        <a:rPr lang="he-IL" sz="1400" b="0" strike="noStrike" kern="1200" dirty="0" smtClean="0">
                          <a:solidFill>
                            <a:srgbClr val="5E5E5E"/>
                          </a:solidFill>
                          <a:latin typeface="+mn-lt"/>
                          <a:ea typeface="+mn-ea"/>
                          <a:cs typeface="+mn-cs"/>
                        </a:rPr>
                        <a:t>(151%)</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4,901</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smtClean="0">
                          <a:solidFill>
                            <a:srgbClr val="5E5E5E"/>
                          </a:solidFill>
                          <a:latin typeface="+mn-lt"/>
                          <a:ea typeface="+mn-ea"/>
                          <a:cs typeface="+mn-cs"/>
                        </a:rPr>
                        <a:t>(80%)</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6,718</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smtClean="0">
                          <a:solidFill>
                            <a:srgbClr val="5E5E5E"/>
                          </a:solidFill>
                          <a:effectLst/>
                          <a:latin typeface="+mn-lt"/>
                          <a:ea typeface="+mn-ea"/>
                          <a:cs typeface="+mn-cs"/>
                        </a:rPr>
                        <a:t>(110%)</a:t>
                      </a:r>
                      <a:endParaRPr lang="he-IL" sz="1400" b="0" strike="noStrike" kern="1200" dirty="0">
                        <a:solidFill>
                          <a:srgbClr val="5E5E5E"/>
                        </a:solidFill>
                        <a:effectLst/>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6,098</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18" name="מלבן 17"/>
          <p:cNvSpPr/>
          <p:nvPr/>
        </p:nvSpPr>
        <p:spPr>
          <a:xfrm>
            <a:off x="258328" y="5013190"/>
            <a:ext cx="8285951" cy="830997"/>
          </a:xfrm>
          <a:prstGeom prst="rect">
            <a:avLst/>
          </a:prstGeom>
        </p:spPr>
        <p:txBody>
          <a:bodyPr wrap="square">
            <a:spAutoFit/>
          </a:bodyPr>
          <a:lstStyle/>
          <a:p>
            <a:pPr marL="180975" indent="-138113" algn="just"/>
            <a:r>
              <a:rPr lang="he-IL" altLang="he-IL" sz="1200" dirty="0">
                <a:solidFill>
                  <a:srgbClr val="5E5E5E"/>
                </a:solidFill>
                <a:latin typeface="Arial" pitchFamily="34" charset="0"/>
                <a:cs typeface="Arial" pitchFamily="34" charset="0"/>
              </a:rPr>
              <a:t>* </a:t>
            </a:r>
            <a:r>
              <a:rPr lang="he-IL" sz="1200" dirty="0" smtClean="0">
                <a:solidFill>
                  <a:srgbClr val="5E5E5E"/>
                </a:solidFill>
              </a:rPr>
              <a:t>נפש סטנדרטית הוא מושג מחושב שנועד ליצור בסיס להשוואה בין משקי בית בעלי מספר נפשות שונה. במעבר מהסתכלות על הוצאה חודשית כוללת למשק בית להוצאה חודשית כוללת לנפש סטנדרטית, ההוצאה החודשית לתצרוכת ביחס לישראל גדולה משמעותית (151%)  לעומת ההוצאה החודשית לתצרוכת משק בית ביחס לישראל (114%) משום שבתל-אביב-יפו גודל משק הבית קטן משמעותית מזה שבישראל (ראו שקף 17 לעיל). </a:t>
            </a:r>
            <a:endParaRPr lang="he-IL" sz="1200" dirty="0">
              <a:solidFill>
                <a:srgbClr val="5E5E5E"/>
              </a:solidFill>
            </a:endParaRPr>
          </a:p>
        </p:txBody>
      </p:sp>
      <p:sp>
        <p:nvSpPr>
          <p:cNvPr id="9"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a:t>
            </a:r>
            <a:r>
              <a:rPr lang="he-IL" altLang="he-IL" sz="900" dirty="0" smtClean="0">
                <a:solidFill>
                  <a:schemeClr val="bg1">
                    <a:lumMod val="85000"/>
                  </a:schemeClr>
                </a:solidFill>
                <a:latin typeface="Arial" pitchFamily="34" charset="0"/>
                <a:cs typeface="Arial" pitchFamily="34" charset="0"/>
              </a:rPr>
              <a:t>הבית.</a:t>
            </a:r>
          </a:p>
          <a:p>
            <a:pPr>
              <a:spcBef>
                <a:spcPct val="0"/>
              </a:spcBef>
            </a:pPr>
            <a:r>
              <a:rPr lang="he-IL" altLang="he-IL" sz="900" dirty="0">
                <a:solidFill>
                  <a:schemeClr val="bg1">
                    <a:lumMod val="85000"/>
                  </a:schemeClr>
                </a:solidFill>
                <a:latin typeface="Arial" pitchFamily="34" charset="0"/>
              </a:rPr>
              <a:t>כרגע אין נתונים לשנת 2019, השקף יעודכן בחודשים הקרובים</a:t>
            </a:r>
            <a:r>
              <a:rPr lang="he-IL" altLang="he-IL" sz="900" dirty="0" smtClean="0">
                <a:solidFill>
                  <a:schemeClr val="bg1">
                    <a:lumMod val="85000"/>
                  </a:schemeClr>
                </a:solidFill>
                <a:latin typeface="Arial" pitchFamily="34" charset="0"/>
              </a:rPr>
              <a:t>.</a:t>
            </a:r>
            <a:endParaRPr lang="he-IL" altLang="he-IL" sz="900" dirty="0">
              <a:solidFill>
                <a:schemeClr val="bg1">
                  <a:lumMod val="85000"/>
                </a:schemeClr>
              </a:solidFill>
              <a:latin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19</a:t>
            </a:r>
          </a:p>
        </p:txBody>
      </p:sp>
    </p:spTree>
    <p:extLst>
      <p:ext uri="{BB962C8B-B14F-4D97-AF65-F5344CB8AC3E}">
        <p14:creationId xmlns:p14="http://schemas.microsoft.com/office/powerpoint/2010/main" val="2120893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0630AF0E-5DB5-4639-9914-741891D56BE9}"/>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CBEEC999-B486-4B3A-BC32-DD07FE59BC7A}"/>
              </a:ext>
            </a:extLst>
          </p:cNvPr>
          <p:cNvSpPr txBox="1">
            <a:spLocks/>
          </p:cNvSpPr>
          <p:nvPr/>
        </p:nvSpPr>
        <p:spPr>
          <a:xfrm>
            <a:off x="9019121" y="434628"/>
            <a:ext cx="2981535"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36537" y="332976"/>
            <a:ext cx="10020769" cy="503739"/>
          </a:xfrm>
        </p:spPr>
        <p:txBody>
          <a:bodyPr/>
          <a:lstStyle/>
          <a:p>
            <a:r>
              <a:rPr lang="he-IL" sz="3200" dirty="0">
                <a:solidFill>
                  <a:srgbClr val="5E5E5E"/>
                </a:solidFill>
                <a:ea typeface="+mn-ea"/>
                <a:cs typeface="Blender" pitchFamily="18" charset="-79"/>
              </a:rPr>
              <a:t>אחוז משקי הבית מתחת לקו העוני</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כאחוז מכלל משקי הבית בתל-אביב-יפו</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ובישראל</a:t>
            </a:r>
          </a:p>
        </p:txBody>
      </p:sp>
      <p:sp>
        <p:nvSpPr>
          <p:cNvPr id="10" name="מציין מיקום תוכן 3"/>
          <p:cNvSpPr>
            <a:spLocks noGrp="1"/>
          </p:cNvSpPr>
          <p:nvPr>
            <p:ph sz="quarter" idx="14"/>
          </p:nvPr>
        </p:nvSpPr>
        <p:spPr>
          <a:xfrm>
            <a:off x="8548277" y="2709738"/>
            <a:ext cx="3596399" cy="503238"/>
          </a:xfrm>
        </p:spPr>
        <p:txBody>
          <a:bodyPr/>
          <a:lstStyle/>
          <a:p>
            <a:r>
              <a:rPr lang="he-IL" sz="2000" dirty="0">
                <a:solidFill>
                  <a:schemeClr val="bg1"/>
                </a:solidFill>
                <a:cs typeface="Blender" pitchFamily="18" charset="-79"/>
              </a:rPr>
              <a:t>אחוז משקי הבית מתחת לקו העוני בעיר תל-אביב-יפו נמוך משמעותית בהשוואה לישראל</a:t>
            </a:r>
          </a:p>
        </p:txBody>
      </p:sp>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a:t>
            </a:r>
            <a:r>
              <a:rPr lang="he-IL" altLang="he-IL" sz="900" dirty="0" smtClean="0">
                <a:solidFill>
                  <a:schemeClr val="bg1">
                    <a:lumMod val="85000"/>
                  </a:schemeClr>
                </a:solidFill>
                <a:latin typeface="Arial" pitchFamily="34" charset="0"/>
                <a:cs typeface="Arial" pitchFamily="34" charset="0"/>
              </a:rPr>
              <a:t>הבית.</a:t>
            </a:r>
          </a:p>
          <a:p>
            <a:pPr>
              <a:spcBef>
                <a:spcPct val="0"/>
              </a:spcBef>
            </a:pPr>
            <a:r>
              <a:rPr lang="he-IL" altLang="he-IL" sz="900" dirty="0">
                <a:solidFill>
                  <a:schemeClr val="bg1">
                    <a:lumMod val="85000"/>
                  </a:schemeClr>
                </a:solidFill>
                <a:latin typeface="Arial" pitchFamily="34" charset="0"/>
              </a:rPr>
              <a:t>כרגע אין נתונים לשנת 2019, השקף יעודכן בחודשים הקרובים</a:t>
            </a:r>
            <a:r>
              <a:rPr lang="he-IL" altLang="he-IL" sz="900" dirty="0" smtClean="0">
                <a:solidFill>
                  <a:schemeClr val="bg1">
                    <a:lumMod val="85000"/>
                  </a:schemeClr>
                </a:solidFill>
                <a:latin typeface="Arial" pitchFamily="34" charset="0"/>
              </a:rPr>
              <a:t>.</a:t>
            </a:r>
            <a:endParaRPr lang="he-IL" altLang="he-IL" sz="900" dirty="0">
              <a:solidFill>
                <a:schemeClr val="bg1">
                  <a:lumMod val="85000"/>
                </a:schemeClr>
              </a:solidFill>
              <a:latin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20</a:t>
            </a:r>
          </a:p>
        </p:txBody>
      </p:sp>
      <p:graphicFrame>
        <p:nvGraphicFramePr>
          <p:cNvPr id="23" name="מציין מיקום תרשים 7" descr="גרף אחוז הגרים בדירות בבעלות ובשכירות:&#10;שיעור הגרים בדירות שכורות עלה עם השנים, בעוד שיעור הגרים בדירות בבעלות ירד עם השנים, כך ששיעורם בשנת 2015 דומה (47.5% גרים בדירות בבעלות, 46.8% גרים בדירות שכורות).">
            <a:extLst>
              <a:ext uri="{FF2B5EF4-FFF2-40B4-BE49-F238E27FC236}">
                <a16:creationId xmlns:a16="http://schemas.microsoft.com/office/drawing/2014/main" id="{238000DE-83F1-41BE-9639-2850A9D3DDE4}"/>
              </a:ext>
            </a:extLst>
          </p:cNvPr>
          <p:cNvGraphicFramePr>
            <a:graphicFrameLocks noGrp="1"/>
          </p:cNvGraphicFramePr>
          <p:nvPr>
            <p:ph type="chart" sz="quarter" idx="13"/>
            <p:extLst>
              <p:ext uri="{D42A27DB-BD31-4B8C-83A1-F6EECF244321}">
                <p14:modId xmlns:p14="http://schemas.microsoft.com/office/powerpoint/2010/main" val="3869482826"/>
              </p:ext>
            </p:extLst>
          </p:nvPr>
        </p:nvGraphicFramePr>
        <p:xfrm>
          <a:off x="47336" y="2132856"/>
          <a:ext cx="8502115" cy="3816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5092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תמונה 29" title="רקע">
            <a:extLst>
              <a:ext uri="{FF2B5EF4-FFF2-40B4-BE49-F238E27FC236}">
                <a16:creationId xmlns:a16="http://schemas.microsoft.com/office/drawing/2014/main" id="{2A86899E-5D46-4B6E-B431-DD93A81563E4}"/>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id="{061AF931-E3AC-4D7E-B288-4445B4B34431}"/>
              </a:ext>
            </a:extLst>
          </p:cNvPr>
          <p:cNvSpPr txBox="1">
            <a:spLocks/>
          </p:cNvSpPr>
          <p:nvPr/>
        </p:nvSpPr>
        <p:spPr>
          <a:xfrm>
            <a:off x="8947113" y="434628"/>
            <a:ext cx="305354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536844" y="404666"/>
            <a:ext cx="10020769" cy="503739"/>
          </a:xfrm>
        </p:spPr>
        <p:txBody>
          <a:bodyPr/>
          <a:lstStyle/>
          <a:p>
            <a:r>
              <a:rPr lang="he-IL" sz="3200" dirty="0">
                <a:solidFill>
                  <a:srgbClr val="5E5E5E"/>
                </a:solidFill>
                <a:ea typeface="+mn-ea"/>
                <a:cs typeface="Blender" pitchFamily="18" charset="-79"/>
              </a:rPr>
              <a:t>אחוז הגרים בדירות בבעלות ובשכירות</a:t>
            </a:r>
          </a:p>
        </p:txBody>
      </p:sp>
      <p:sp>
        <p:nvSpPr>
          <p:cNvPr id="10" name="מציין מיקום תוכן 3"/>
          <p:cNvSpPr>
            <a:spLocks noGrp="1"/>
          </p:cNvSpPr>
          <p:nvPr>
            <p:ph sz="quarter" idx="14"/>
          </p:nvPr>
        </p:nvSpPr>
        <p:spPr>
          <a:xfrm>
            <a:off x="8832304" y="2852936"/>
            <a:ext cx="3159043" cy="1224136"/>
          </a:xfrm>
        </p:spPr>
        <p:txBody>
          <a:bodyPr/>
          <a:lstStyle/>
          <a:p>
            <a:pPr algn="just"/>
            <a:r>
              <a:rPr lang="he-IL" sz="2000" dirty="0" smtClean="0">
                <a:solidFill>
                  <a:schemeClr val="bg1"/>
                </a:solidFill>
                <a:cs typeface="Blender" pitchFamily="18" charset="-79"/>
              </a:rPr>
              <a:t>שיעור המתגוררים בשכירות בתל-אביב-יפו </a:t>
            </a:r>
            <a:r>
              <a:rPr lang="he-IL" sz="2000" dirty="0">
                <a:solidFill>
                  <a:schemeClr val="bg1"/>
                </a:solidFill>
                <a:cs typeface="Blender" pitchFamily="18" charset="-79"/>
              </a:rPr>
              <a:t>בשנת </a:t>
            </a:r>
            <a:r>
              <a:rPr lang="he-IL" sz="2000" dirty="0" smtClean="0">
                <a:solidFill>
                  <a:schemeClr val="bg1"/>
                </a:solidFill>
                <a:cs typeface="Blender" pitchFamily="18" charset="-79"/>
              </a:rPr>
              <a:t>2018 היה</a:t>
            </a:r>
            <a:r>
              <a:rPr lang="he-IL" sz="2000" dirty="0" smtClean="0">
                <a:solidFill>
                  <a:srgbClr val="FFCCFF"/>
                </a:solidFill>
                <a:cs typeface="Blender" pitchFamily="18" charset="-79"/>
              </a:rPr>
              <a:t> </a:t>
            </a:r>
            <a:r>
              <a:rPr lang="he-IL" sz="2000" dirty="0" smtClean="0">
                <a:solidFill>
                  <a:schemeClr val="bg1"/>
                </a:solidFill>
                <a:cs typeface="Blender" pitchFamily="18" charset="-79"/>
              </a:rPr>
              <a:t>כ-53% </a:t>
            </a:r>
            <a:r>
              <a:rPr lang="he-IL" sz="2000" dirty="0">
                <a:solidFill>
                  <a:schemeClr val="bg1"/>
                </a:solidFill>
                <a:cs typeface="Blender" pitchFamily="18" charset="-79"/>
              </a:rPr>
              <a:t>והוא הגבוה בישראל</a:t>
            </a:r>
            <a:endParaRPr lang="he-IL" altLang="he-IL" sz="2000" dirty="0">
              <a:solidFill>
                <a:schemeClr val="bg1"/>
              </a:solidFill>
              <a:cs typeface="Blender" pitchFamily="18" charset="-79"/>
            </a:endParaRPr>
          </a:p>
        </p:txBody>
      </p:sp>
      <p:graphicFrame>
        <p:nvGraphicFramePr>
          <p:cNvPr id="15" name="מציין מיקום תרשים 7" descr="גרף אחוז הגרים בדירות בבעלות ובשכירות:&#10;שיעור הגרים בדירות שכורות עלה עם השנים, בעוד שיעור הגרים בדירות בבעלות ירד עם השנים, כך ששיעורם בשנת 2015 דומה (47.5% גרים בדירות בבעלות, 46.8% גרים בדירות שכורות).">
            <a:extLst>
              <a:ext uri="{FF2B5EF4-FFF2-40B4-BE49-F238E27FC236}">
                <a16:creationId xmlns:a16="http://schemas.microsoft.com/office/drawing/2014/main" id="{238000DE-83F1-41BE-9639-2850A9D3DDE4}"/>
              </a:ext>
            </a:extLst>
          </p:cNvPr>
          <p:cNvGraphicFramePr>
            <a:graphicFrameLocks noGrp="1"/>
          </p:cNvGraphicFramePr>
          <p:nvPr>
            <p:ph type="chart" sz="quarter" idx="13"/>
            <p:extLst>
              <p:ext uri="{D42A27DB-BD31-4B8C-83A1-F6EECF244321}">
                <p14:modId xmlns:p14="http://schemas.microsoft.com/office/powerpoint/2010/main" val="3017195167"/>
              </p:ext>
            </p:extLst>
          </p:nvPr>
        </p:nvGraphicFramePr>
        <p:xfrm>
          <a:off x="186173" y="1196752"/>
          <a:ext cx="8502115" cy="34289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שיעור המתגוררים בשכירות בשלוש הערים הגדולות ובישראל"/>
          <p:cNvGraphicFramePr>
            <a:graphicFrameLocks/>
          </p:cNvGraphicFramePr>
          <p:nvPr>
            <p:extLst>
              <p:ext uri="{D42A27DB-BD31-4B8C-83A1-F6EECF244321}">
                <p14:modId xmlns:p14="http://schemas.microsoft.com/office/powerpoint/2010/main" val="100628001"/>
              </p:ext>
            </p:extLst>
          </p:nvPr>
        </p:nvGraphicFramePr>
        <p:xfrm>
          <a:off x="623390" y="4581142"/>
          <a:ext cx="7620972" cy="1034013"/>
        </p:xfrm>
        <a:graphic>
          <a:graphicData uri="http://schemas.openxmlformats.org/drawingml/2006/table">
            <a:tbl>
              <a:tblPr rtl="1" firstRow="1" bandRow="1">
                <a:tableStyleId>{073A0DAA-6AF3-43AB-8588-CEC1D06C72B9}</a:tableStyleId>
              </a:tblPr>
              <a:tblGrid>
                <a:gridCol w="1905243">
                  <a:extLst>
                    <a:ext uri="{9D8B030D-6E8A-4147-A177-3AD203B41FA5}">
                      <a16:colId xmlns:a16="http://schemas.microsoft.com/office/drawing/2014/main" val="20000"/>
                    </a:ext>
                  </a:extLst>
                </a:gridCol>
                <a:gridCol w="1905243">
                  <a:extLst>
                    <a:ext uri="{9D8B030D-6E8A-4147-A177-3AD203B41FA5}">
                      <a16:colId xmlns:a16="http://schemas.microsoft.com/office/drawing/2014/main" val="20001"/>
                    </a:ext>
                  </a:extLst>
                </a:gridCol>
                <a:gridCol w="1905243">
                  <a:extLst>
                    <a:ext uri="{9D8B030D-6E8A-4147-A177-3AD203B41FA5}">
                      <a16:colId xmlns:a16="http://schemas.microsoft.com/office/drawing/2014/main" val="20002"/>
                    </a:ext>
                  </a:extLst>
                </a:gridCol>
                <a:gridCol w="1905243">
                  <a:extLst>
                    <a:ext uri="{9D8B030D-6E8A-4147-A177-3AD203B41FA5}">
                      <a16:colId xmlns:a16="http://schemas.microsoft.com/office/drawing/2014/main" val="20003"/>
                    </a:ext>
                  </a:extLst>
                </a:gridCol>
              </a:tblGrid>
              <a:tr h="344671">
                <a:tc gridSpan="4">
                  <a:txBody>
                    <a:bodyPr/>
                    <a:lstStyle/>
                    <a:p>
                      <a:pPr algn="ctr" rtl="1"/>
                      <a:r>
                        <a:rPr lang="he-IL" sz="1600" baseline="0" dirty="0">
                          <a:solidFill>
                            <a:srgbClr val="5E5E5E"/>
                          </a:solidFill>
                        </a:rPr>
                        <a:t>שיעור המתגוררים בשכירות (</a:t>
                      </a:r>
                      <a:r>
                        <a:rPr lang="he-IL" sz="1600" baseline="0" dirty="0" smtClean="0">
                          <a:solidFill>
                            <a:srgbClr val="5E5E5E"/>
                          </a:solidFill>
                        </a:rPr>
                        <a:t>2018)</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val="10000"/>
                  </a:ext>
                </a:extLst>
              </a:tr>
              <a:tr h="344671">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a16="http://schemas.microsoft.com/office/drawing/2014/main" val="10001"/>
                  </a:ext>
                </a:extLst>
              </a:tr>
              <a:tr h="344671">
                <a:tc>
                  <a:txBody>
                    <a:bodyPr/>
                    <a:lstStyle/>
                    <a:p>
                      <a:pPr algn="ctr" rtl="1"/>
                      <a:r>
                        <a:rPr lang="he-IL" sz="1600" b="1" dirty="0" smtClean="0">
                          <a:solidFill>
                            <a:schemeClr val="tx1"/>
                          </a:solidFill>
                        </a:rPr>
                        <a:t>53%</a:t>
                      </a:r>
                      <a:endParaRPr lang="he-IL" sz="1600" b="1" dirty="0">
                        <a:solidFill>
                          <a:schemeClr val="tx1"/>
                        </a:solidFill>
                      </a:endParaRPr>
                    </a:p>
                  </a:txBody>
                  <a:tcPr anchor="ctr"/>
                </a:tc>
                <a:tc>
                  <a:txBody>
                    <a:bodyPr/>
                    <a:lstStyle/>
                    <a:p>
                      <a:pPr algn="ctr" rtl="1"/>
                      <a:r>
                        <a:rPr lang="he-IL" sz="1600" b="1" dirty="0" smtClean="0">
                          <a:solidFill>
                            <a:schemeClr val="tx1"/>
                          </a:solidFill>
                        </a:rPr>
                        <a:t>34%</a:t>
                      </a:r>
                      <a:endParaRPr lang="he-IL" sz="1600" b="1" dirty="0">
                        <a:solidFill>
                          <a:schemeClr val="tx1"/>
                        </a:solidFill>
                      </a:endParaRPr>
                    </a:p>
                  </a:txBody>
                  <a:tcPr anchor="ctr"/>
                </a:tc>
                <a:tc>
                  <a:txBody>
                    <a:bodyPr/>
                    <a:lstStyle/>
                    <a:p>
                      <a:pPr algn="ctr" rtl="1"/>
                      <a:r>
                        <a:rPr lang="he-IL" sz="1600" b="1" dirty="0" smtClean="0">
                          <a:solidFill>
                            <a:schemeClr val="tx1"/>
                          </a:solidFill>
                        </a:rPr>
                        <a:t>33%</a:t>
                      </a:r>
                      <a:endParaRPr lang="he-IL" sz="1600" b="1" dirty="0">
                        <a:solidFill>
                          <a:schemeClr val="tx1"/>
                        </a:solidFill>
                      </a:endParaRPr>
                    </a:p>
                  </a:txBody>
                  <a:tcPr anchor="ctr"/>
                </a:tc>
                <a:tc>
                  <a:txBody>
                    <a:bodyPr/>
                    <a:lstStyle/>
                    <a:p>
                      <a:pPr algn="ctr" rtl="1"/>
                      <a:r>
                        <a:rPr lang="he-IL" sz="1600" b="1" dirty="0" smtClean="0">
                          <a:solidFill>
                            <a:schemeClr val="tx1"/>
                          </a:solidFill>
                        </a:rPr>
                        <a:t>28%</a:t>
                      </a:r>
                      <a:endParaRPr lang="he-IL" sz="1600" b="1" dirty="0">
                        <a:solidFill>
                          <a:schemeClr val="tx1"/>
                        </a:solidFill>
                      </a:endParaRPr>
                    </a:p>
                  </a:txBody>
                  <a:tcPr anchor="ctr"/>
                </a:tc>
                <a:extLst>
                  <a:ext uri="{0D108BD9-81ED-4DB2-BD59-A6C34878D82A}">
                    <a16:rowId xmlns:a16="http://schemas.microsoft.com/office/drawing/2014/main" val="10002"/>
                  </a:ext>
                </a:extLst>
              </a:tr>
            </a:tbl>
          </a:graphicData>
        </a:graphic>
      </p:graphicFrame>
      <p:sp>
        <p:nvSpPr>
          <p:cNvPr id="18" name="מלבן 17"/>
          <p:cNvSpPr/>
          <p:nvPr/>
        </p:nvSpPr>
        <p:spPr>
          <a:xfrm>
            <a:off x="623392" y="5661262"/>
            <a:ext cx="7704855" cy="461665"/>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שיעורי הגרים בדירות שבבעלותם והגרים בדירות בשכירות אינם מסתכמים ל-100%, שכן השאר גרים בהסדרים אחרים (גרים בבית שהוא בבעלות המשפחה מבלי לשלם דמי </a:t>
            </a:r>
            <a:r>
              <a:rPr lang="he-IL" sz="1200" dirty="0" smtClean="0">
                <a:solidFill>
                  <a:srgbClr val="5E5E5E"/>
                </a:solidFill>
                <a:latin typeface="Arial" pitchFamily="34" charset="0"/>
                <a:cs typeface="Arial" pitchFamily="34" charset="0"/>
              </a:rPr>
              <a:t>שכירות, </a:t>
            </a:r>
            <a:r>
              <a:rPr lang="he-IL" altLang="he-IL" sz="1200" dirty="0" smtClean="0">
                <a:solidFill>
                  <a:srgbClr val="5E5E5E"/>
                </a:solidFill>
                <a:latin typeface="Arial" pitchFamily="34" charset="0"/>
                <a:cs typeface="Arial" pitchFamily="34" charset="0"/>
              </a:rPr>
              <a:t>דמי </a:t>
            </a:r>
            <a:r>
              <a:rPr lang="he-IL" altLang="he-IL" sz="1200" dirty="0">
                <a:solidFill>
                  <a:srgbClr val="5E5E5E"/>
                </a:solidFill>
                <a:latin typeface="Arial" pitchFamily="34" charset="0"/>
                <a:cs typeface="Arial" pitchFamily="34" charset="0"/>
              </a:rPr>
              <a:t>מפתח וכיו"ב). </a:t>
            </a:r>
            <a:endParaRPr lang="en-US" altLang="he-IL" sz="1200" dirty="0">
              <a:solidFill>
                <a:srgbClr val="5E5E5E"/>
              </a:solidFill>
              <a:latin typeface="Arial" pitchFamily="34" charset="0"/>
              <a:cs typeface="Arial" pitchFamily="34" charset="0"/>
            </a:endParaRPr>
          </a:p>
        </p:txBody>
      </p:sp>
      <p:sp>
        <p:nvSpPr>
          <p:cNvPr id="14"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a:t>
            </a:r>
            <a:r>
              <a:rPr lang="he-IL" altLang="he-IL" sz="900" dirty="0" smtClean="0">
                <a:solidFill>
                  <a:schemeClr val="bg1">
                    <a:lumMod val="85000"/>
                  </a:schemeClr>
                </a:solidFill>
                <a:latin typeface="Arial" pitchFamily="34" charset="0"/>
                <a:cs typeface="Arial" pitchFamily="34" charset="0"/>
              </a:rPr>
              <a:t>הבית.</a:t>
            </a:r>
          </a:p>
          <a:p>
            <a:pPr>
              <a:spcBef>
                <a:spcPct val="0"/>
              </a:spcBef>
            </a:pPr>
            <a:r>
              <a:rPr lang="he-IL" altLang="he-IL" sz="900" dirty="0">
                <a:solidFill>
                  <a:schemeClr val="bg1">
                    <a:lumMod val="85000"/>
                  </a:schemeClr>
                </a:solidFill>
                <a:latin typeface="Arial" pitchFamily="34" charset="0"/>
              </a:rPr>
              <a:t>כרגע אין נתונים לשנת 2019, השקף יעודכן בחודשים הקרובים</a:t>
            </a:r>
            <a:r>
              <a:rPr lang="he-IL" altLang="he-IL" sz="900" dirty="0" smtClean="0">
                <a:solidFill>
                  <a:schemeClr val="bg1">
                    <a:lumMod val="85000"/>
                  </a:schemeClr>
                </a:solidFill>
                <a:latin typeface="Arial" pitchFamily="34" charset="0"/>
              </a:rPr>
              <a:t>.</a:t>
            </a:r>
            <a:endParaRPr lang="he-IL" altLang="he-IL" sz="900" dirty="0">
              <a:solidFill>
                <a:schemeClr val="bg1">
                  <a:lumMod val="85000"/>
                </a:schemeClr>
              </a:solidFill>
              <a:latin typeface="Arial" pitchFamily="34" charset="0"/>
            </a:endParaRPr>
          </a:p>
        </p:txBody>
      </p:sp>
      <p:sp>
        <p:nvSpPr>
          <p:cNvPr id="24" name="TextBox 2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19"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20" name="TextBox 19"/>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21</a:t>
            </a:r>
          </a:p>
        </p:txBody>
      </p:sp>
    </p:spTree>
    <p:extLst>
      <p:ext uri="{BB962C8B-B14F-4D97-AF65-F5344CB8AC3E}">
        <p14:creationId xmlns:p14="http://schemas.microsoft.com/office/powerpoint/2010/main" val="3012150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a16="http://schemas.microsoft.com/office/drawing/2014/main" id="{8E3DBD8F-271D-487A-9492-563CCAFEDE57}"/>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A66BE9F7-E728-4A32-9189-FFE0B6F351A4}"/>
              </a:ext>
            </a:extLst>
          </p:cNvPr>
          <p:cNvSpPr txBox="1">
            <a:spLocks/>
          </p:cNvSpPr>
          <p:nvPr/>
        </p:nvSpPr>
        <p:spPr>
          <a:xfrm>
            <a:off x="8947113" y="434628"/>
            <a:ext cx="305354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77" y="404981"/>
            <a:ext cx="10020769" cy="503739"/>
          </a:xfrm>
        </p:spPr>
        <p:txBody>
          <a:bodyPr/>
          <a:lstStyle/>
          <a:p>
            <a:r>
              <a:rPr lang="he-IL" sz="3200" dirty="0">
                <a:solidFill>
                  <a:srgbClr val="5E5E5E"/>
                </a:solidFill>
                <a:ea typeface="+mn-ea"/>
                <a:cs typeface="Blender" pitchFamily="18" charset="-79"/>
              </a:rPr>
              <a:t>מחירי דיור</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(רבעון 1, </a:t>
            </a:r>
            <a:r>
              <a:rPr lang="he-IL" sz="2400" dirty="0" smtClean="0">
                <a:solidFill>
                  <a:srgbClr val="5E5E5E"/>
                </a:solidFill>
                <a:ea typeface="+mn-ea"/>
                <a:cs typeface="Blender" pitchFamily="18" charset="-79"/>
              </a:rPr>
              <a:t>2021)</a:t>
            </a:r>
            <a:endParaRPr lang="he-IL" sz="2400" dirty="0">
              <a:solidFill>
                <a:srgbClr val="5E5E5E"/>
              </a:solidFill>
              <a:ea typeface="+mn-ea"/>
              <a:cs typeface="Blender" pitchFamily="18" charset="-79"/>
            </a:endParaRPr>
          </a:p>
        </p:txBody>
      </p:sp>
      <p:sp>
        <p:nvSpPr>
          <p:cNvPr id="11" name="מציין מיקום תוכן 3"/>
          <p:cNvSpPr>
            <a:spLocks noGrp="1"/>
          </p:cNvSpPr>
          <p:nvPr>
            <p:ph sz="quarter" idx="14"/>
          </p:nvPr>
        </p:nvSpPr>
        <p:spPr>
          <a:xfrm>
            <a:off x="8832304" y="2997770"/>
            <a:ext cx="3328351" cy="1151310"/>
          </a:xfrm>
        </p:spPr>
        <p:txBody>
          <a:bodyPr/>
          <a:lstStyle/>
          <a:p>
            <a:pPr algn="just"/>
            <a:r>
              <a:rPr lang="he-IL" sz="2000" dirty="0">
                <a:solidFill>
                  <a:schemeClr val="bg1"/>
                </a:solidFill>
                <a:cs typeface="Blender" pitchFamily="18" charset="-79"/>
              </a:rPr>
              <a:t>מחיר הדירות בתל-אביב-יפו גבוה משמעותית בהשוואה למחיר הדירות בישראל</a:t>
            </a:r>
          </a:p>
        </p:txBody>
      </p:sp>
      <p:graphicFrame>
        <p:nvGraphicFramePr>
          <p:cNvPr id="13" name="מציין מיקום של טבלה 7" title="מחירי דיור בשלוש הערים הגדולות ובישראל"/>
          <p:cNvGraphicFramePr>
            <a:graphicFrameLocks/>
          </p:cNvGraphicFramePr>
          <p:nvPr>
            <p:extLst>
              <p:ext uri="{D42A27DB-BD31-4B8C-83A1-F6EECF244321}">
                <p14:modId xmlns:p14="http://schemas.microsoft.com/office/powerpoint/2010/main" val="4253238505"/>
              </p:ext>
            </p:extLst>
          </p:nvPr>
        </p:nvGraphicFramePr>
        <p:xfrm>
          <a:off x="227968" y="2204864"/>
          <a:ext cx="8120307" cy="3411782"/>
        </p:xfrm>
        <a:graphic>
          <a:graphicData uri="http://schemas.openxmlformats.org/drawingml/2006/table">
            <a:tbl>
              <a:tblPr rtl="1" firstRow="1" bandRow="1">
                <a:tableStyleId>{073A0DAA-6AF3-43AB-8588-CEC1D06C72B9}</a:tableStyleId>
              </a:tblPr>
              <a:tblGrid>
                <a:gridCol w="2740367">
                  <a:extLst>
                    <a:ext uri="{9D8B030D-6E8A-4147-A177-3AD203B41FA5}">
                      <a16:colId xmlns:a16="http://schemas.microsoft.com/office/drawing/2014/main" val="20000"/>
                    </a:ext>
                  </a:extLst>
                </a:gridCol>
                <a:gridCol w="1344655">
                  <a:extLst>
                    <a:ext uri="{9D8B030D-6E8A-4147-A177-3AD203B41FA5}">
                      <a16:colId xmlns:a16="http://schemas.microsoft.com/office/drawing/2014/main" val="20001"/>
                    </a:ext>
                  </a:extLst>
                </a:gridCol>
                <a:gridCol w="1344655">
                  <a:extLst>
                    <a:ext uri="{9D8B030D-6E8A-4147-A177-3AD203B41FA5}">
                      <a16:colId xmlns:a16="http://schemas.microsoft.com/office/drawing/2014/main" val="20002"/>
                    </a:ext>
                  </a:extLst>
                </a:gridCol>
                <a:gridCol w="1344655">
                  <a:extLst>
                    <a:ext uri="{9D8B030D-6E8A-4147-A177-3AD203B41FA5}">
                      <a16:colId xmlns:a16="http://schemas.microsoft.com/office/drawing/2014/main" val="20003"/>
                    </a:ext>
                  </a:extLst>
                </a:gridCol>
                <a:gridCol w="1345975">
                  <a:extLst>
                    <a:ext uri="{9D8B030D-6E8A-4147-A177-3AD203B41FA5}">
                      <a16:colId xmlns:a16="http://schemas.microsoft.com/office/drawing/2014/main"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a16="http://schemas.microsoft.com/office/drawing/2014/main" val="10000"/>
                  </a:ext>
                </a:extLst>
              </a:tr>
              <a:tr h="319419">
                <a:tc>
                  <a:txBody>
                    <a:bodyPr/>
                    <a:lstStyle/>
                    <a:p>
                      <a:pPr algn="r" rtl="1">
                        <a:spcBef>
                          <a:spcPct val="50000"/>
                        </a:spcBef>
                        <a:buFontTx/>
                        <a:buNone/>
                      </a:pPr>
                      <a:r>
                        <a:rPr lang="he-IL" altLang="he-IL" sz="1600" b="1" strike="noStrike" kern="1200" dirty="0">
                          <a:solidFill>
                            <a:schemeClr val="bg1"/>
                          </a:solidFill>
                          <a:latin typeface="+mn-lt"/>
                          <a:ea typeface="+mn-ea"/>
                          <a:cs typeface="+mn-cs"/>
                        </a:rPr>
                        <a:t>דירות בבעלות</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b="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a16="http://schemas.microsoft.com/office/drawing/2014/main" val="10001"/>
                  </a:ext>
                </a:extLst>
              </a:tr>
              <a:tr h="893126">
                <a:tc>
                  <a:txBody>
                    <a:bodyPr/>
                    <a:lstStyle/>
                    <a:p>
                      <a:pPr algn="r" rtl="1"/>
                      <a:r>
                        <a:rPr lang="he-IL" sz="1600" b="1" strike="noStrike" dirty="0"/>
                        <a:t>מחירים ממוצעים של דירות בבעלות הדיירים (ש"ח)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3,280,300</a:t>
                      </a:r>
                      <a:r>
                        <a:rPr lang="en-US" altLang="he-IL" sz="1800" strike="noStrike" kern="1200" dirty="0" smtClean="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strike="noStrike" kern="1200" dirty="0" smtClean="0">
                          <a:solidFill>
                            <a:srgbClr val="5E5E5E"/>
                          </a:solidFill>
                          <a:latin typeface="+mn-lt"/>
                          <a:ea typeface="+mn-ea"/>
                          <a:cs typeface="+mn-cs"/>
                        </a:rPr>
                        <a:t>(199%)</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2,151,400</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130%)</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1,221,900</a:t>
                      </a:r>
                    </a:p>
                    <a:p>
                      <a:pPr algn="ctr" rtl="1"/>
                      <a:endParaRPr lang="he-IL" sz="1400" b="0" strike="noStrike" kern="1200" dirty="0">
                        <a:solidFill>
                          <a:schemeClr val="bg1"/>
                        </a:solidFill>
                        <a:latin typeface="+mn-lt"/>
                        <a:ea typeface="+mn-ea"/>
                        <a:cs typeface="+mn-cs"/>
                      </a:endParaRPr>
                    </a:p>
                    <a:p>
                      <a:pPr algn="ctr" rtl="1"/>
                      <a:r>
                        <a:rPr lang="he-IL" sz="1400" b="0" strike="noStrike" kern="1200" dirty="0" smtClean="0">
                          <a:solidFill>
                            <a:srgbClr val="5E5E5E"/>
                          </a:solidFill>
                          <a:latin typeface="+mn-lt"/>
                          <a:ea typeface="+mn-ea"/>
                          <a:cs typeface="+mn-cs"/>
                        </a:rPr>
                        <a:t>(74%)</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1,649,600</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2"/>
                  </a:ext>
                </a:extLst>
              </a:tr>
              <a:tr h="356677">
                <a:tc>
                  <a:txBody>
                    <a:bodyPr/>
                    <a:lstStyle/>
                    <a:p>
                      <a:pPr marL="0" algn="r" defTabSz="914400" rtl="1" eaLnBrk="1" latinLnBrk="0" hangingPunct="1">
                        <a:spcBef>
                          <a:spcPct val="50000"/>
                        </a:spcBef>
                        <a:buFontTx/>
                        <a:buNone/>
                      </a:pPr>
                      <a:r>
                        <a:rPr lang="he-IL" altLang="he-IL" sz="1600" b="1" strike="noStrike" kern="1200" dirty="0">
                          <a:solidFill>
                            <a:schemeClr val="bg1"/>
                          </a:solidFill>
                          <a:latin typeface="+mn-lt"/>
                          <a:ea typeface="+mn-ea"/>
                          <a:cs typeface="+mn-cs"/>
                        </a:rPr>
                        <a:t>שכר דירה חופשי</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effectLst/>
                        <a:latin typeface="+mn-lt"/>
                        <a:ea typeface="+mn-ea"/>
                        <a:cs typeface="+mn-cs"/>
                      </a:endParaRPr>
                    </a:p>
                  </a:txBody>
                  <a:tcPr>
                    <a:solidFill>
                      <a:schemeClr val="tx1">
                        <a:lumMod val="65000"/>
                        <a:lumOff val="35000"/>
                      </a:schemeClr>
                    </a:solidFill>
                  </a:tcPr>
                </a:tc>
                <a:tc>
                  <a:txBody>
                    <a:bodyPr/>
                    <a:lstStyle/>
                    <a:p>
                      <a:pPr algn="ctr" rtl="1"/>
                      <a:endParaRPr lang="he-IL" alt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a16="http://schemas.microsoft.com/office/drawing/2014/main" val="10003"/>
                  </a:ext>
                </a:extLst>
              </a:tr>
              <a:tr h="954427">
                <a:tc>
                  <a:txBody>
                    <a:bodyPr/>
                    <a:lstStyle/>
                    <a:p>
                      <a:pPr algn="r" rtl="1"/>
                      <a:r>
                        <a:rPr lang="he-IL" altLang="he-IL" sz="1600" b="1" kern="1200" dirty="0">
                          <a:solidFill>
                            <a:schemeClr val="dk1"/>
                          </a:solidFill>
                          <a:latin typeface="+mn-lt"/>
                          <a:ea typeface="+mn-ea"/>
                          <a:cs typeface="+mn-cs"/>
                        </a:rPr>
                        <a:t>מחירים ממוצעים של שכר דירה חופשי</a:t>
                      </a:r>
                      <a:r>
                        <a:rPr lang="he-IL" altLang="he-IL" sz="1600" b="1" kern="1200" baseline="0" dirty="0">
                          <a:solidFill>
                            <a:schemeClr val="dk1"/>
                          </a:solidFill>
                          <a:latin typeface="+mn-lt"/>
                          <a:ea typeface="+mn-ea"/>
                          <a:cs typeface="+mn-cs"/>
                        </a:rPr>
                        <a:t> </a:t>
                      </a:r>
                      <a:r>
                        <a:rPr lang="he-IL" sz="1600" b="1" dirty="0"/>
                        <a:t>(ש"ח)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5,964</a:t>
                      </a:r>
                      <a:endParaRPr lang="he-IL" altLang="he-IL" sz="1800" strike="noStrike" kern="1200" dirty="0">
                        <a:solidFill>
                          <a:schemeClr val="tx1"/>
                        </a:solidFill>
                        <a:latin typeface="+mn-lt"/>
                        <a:ea typeface="+mn-ea"/>
                        <a:cs typeface="+mn-cs"/>
                      </a:endParaRPr>
                    </a:p>
                    <a:p>
                      <a:pPr algn="ctr" rtl="1"/>
                      <a:endParaRPr 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146%)</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4,332</a:t>
                      </a:r>
                      <a:endParaRPr lang="he-IL" altLang="he-IL" sz="1800" strike="noStrike" kern="1200" dirty="0">
                        <a:solidFill>
                          <a:schemeClr val="tx1"/>
                        </a:solidFill>
                        <a:latin typeface="+mn-lt"/>
                        <a:ea typeface="+mn-ea"/>
                        <a:cs typeface="+mn-cs"/>
                      </a:endParaRP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106%)</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2,751</a:t>
                      </a:r>
                      <a:endParaRPr lang="he-IL" altLang="he-IL" sz="1800" strike="noStrike" kern="1200" dirty="0">
                        <a:solidFill>
                          <a:schemeClr val="tx1"/>
                        </a:solidFill>
                        <a:latin typeface="+mn-lt"/>
                        <a:ea typeface="+mn-ea"/>
                        <a:cs typeface="+mn-cs"/>
                      </a:endParaRP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effectLst/>
                          <a:latin typeface="+mn-lt"/>
                          <a:ea typeface="+mn-ea"/>
                          <a:cs typeface="+mn-cs"/>
                        </a:rPr>
                        <a:t>(</a:t>
                      </a:r>
                      <a:r>
                        <a:rPr lang="he-IL" sz="1400" strike="noStrike" kern="1200" dirty="0" smtClean="0">
                          <a:solidFill>
                            <a:srgbClr val="5E5E5E"/>
                          </a:solidFill>
                          <a:effectLst/>
                          <a:latin typeface="+mn-lt"/>
                          <a:ea typeface="+mn-ea"/>
                          <a:cs typeface="+mn-cs"/>
                        </a:rPr>
                        <a:t>67%)</a:t>
                      </a:r>
                      <a:endParaRPr lang="he-IL" sz="1400" strike="noStrike" kern="1200" dirty="0">
                        <a:solidFill>
                          <a:srgbClr val="5E5E5E"/>
                        </a:solidFill>
                        <a:effectLst/>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4,087</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מציין מיקום תוכן 5"/>
          <p:cNvSpPr txBox="1">
            <a:spLocks/>
          </p:cNvSpPr>
          <p:nvPr/>
        </p:nvSpPr>
        <p:spPr>
          <a:xfrm>
            <a:off x="8688291" y="6525344"/>
            <a:ext cx="3472364"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sz="900" dirty="0">
                <a:solidFill>
                  <a:schemeClr val="bg1">
                    <a:lumMod val="85000"/>
                  </a:schemeClr>
                </a:solidFill>
                <a:latin typeface="Arial" pitchFamily="34" charset="0"/>
                <a:cs typeface="Arial" pitchFamily="34" charset="0"/>
              </a:rPr>
              <a:t>סקרי מחירי דירות בבעלות הדיירים ושכר דירה של דירות </a:t>
            </a:r>
            <a:r>
              <a:rPr lang="he-IL" sz="900" dirty="0" smtClean="0">
                <a:solidFill>
                  <a:schemeClr val="bg1">
                    <a:lumMod val="85000"/>
                  </a:schemeClr>
                </a:solidFill>
                <a:latin typeface="Arial" pitchFamily="34" charset="0"/>
                <a:cs typeface="Arial" pitchFamily="34" charset="0"/>
              </a:rPr>
              <a:t>בשכירות</a:t>
            </a:r>
            <a:endParaRPr lang="he-IL" altLang="he-IL" sz="900" dirty="0">
              <a:solidFill>
                <a:schemeClr val="bg1">
                  <a:lumMod val="85000"/>
                </a:schemeClr>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22</a:t>
            </a:r>
          </a:p>
        </p:txBody>
      </p:sp>
    </p:spTree>
    <p:extLst>
      <p:ext uri="{BB962C8B-B14F-4D97-AF65-F5344CB8AC3E}">
        <p14:creationId xmlns:p14="http://schemas.microsoft.com/office/powerpoint/2010/main" val="3179286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id="{86BC9FE8-884D-4511-BABE-0FEF05DA930E}"/>
              </a:ext>
            </a:extLst>
          </p:cNvPr>
          <p:cNvPicPr>
            <a:picLocks/>
          </p:cNvPicPr>
          <p:nvPr/>
        </p:nvPicPr>
        <p:blipFill>
          <a:blip r:embed="rId3"/>
          <a:stretch>
            <a:fillRect/>
          </a:stretch>
        </p:blipFill>
        <p:spPr>
          <a:xfrm>
            <a:off x="8697331" y="-14400"/>
            <a:ext cx="3596400" cy="6886800"/>
          </a:xfrm>
          <a:prstGeom prst="rect">
            <a:avLst/>
          </a:prstGeom>
        </p:spPr>
      </p:pic>
      <p:sp>
        <p:nvSpPr>
          <p:cNvPr id="19" name="מציין מיקום טקסט 4">
            <a:extLst>
              <a:ext uri="{FF2B5EF4-FFF2-40B4-BE49-F238E27FC236}">
                <a16:creationId xmlns:a16="http://schemas.microsoft.com/office/drawing/2014/main" id="{F04DED6C-0284-4C60-A699-B2482D90A6A2}"/>
              </a:ext>
            </a:extLst>
          </p:cNvPr>
          <p:cNvSpPr txBox="1">
            <a:spLocks/>
          </p:cNvSpPr>
          <p:nvPr/>
        </p:nvSpPr>
        <p:spPr>
          <a:xfrm>
            <a:off x="8982824" y="404664"/>
            <a:ext cx="301783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800" b="1" i="1" dirty="0">
                <a:solidFill>
                  <a:schemeClr val="bg1"/>
                </a:solidFill>
                <a:latin typeface="Blender" pitchFamily="18" charset="-79"/>
                <a:ea typeface="Blender Black" charset="0"/>
                <a:cs typeface="Blender" pitchFamily="18" charset="-79"/>
              </a:rPr>
              <a:t>שירותים חברתיים</a:t>
            </a:r>
            <a:endParaRPr lang="x-none" sz="2800" b="1" dirty="0"/>
          </a:p>
        </p:txBody>
      </p:sp>
      <p:sp>
        <p:nvSpPr>
          <p:cNvPr id="2" name="כותרת 1"/>
          <p:cNvSpPr>
            <a:spLocks noGrp="1"/>
          </p:cNvSpPr>
          <p:nvPr>
            <p:ph type="ctrTitle"/>
          </p:nvPr>
        </p:nvSpPr>
        <p:spPr>
          <a:xfrm>
            <a:off x="-1404485" y="260965"/>
            <a:ext cx="10020769" cy="503739"/>
          </a:xfrm>
        </p:spPr>
        <p:txBody>
          <a:bodyPr/>
          <a:lstStyle/>
          <a:p>
            <a:r>
              <a:rPr lang="he-IL" sz="3000" dirty="0">
                <a:solidFill>
                  <a:srgbClr val="5E5E5E"/>
                </a:solidFill>
                <a:ea typeface="+mn-ea"/>
                <a:cs typeface="Blender" pitchFamily="18" charset="-79"/>
              </a:rPr>
              <a:t>מטופלים (עם תיק) </a:t>
            </a:r>
            <a:r>
              <a:rPr lang="he-IL" sz="3000" dirty="0" err="1">
                <a:solidFill>
                  <a:srgbClr val="5E5E5E"/>
                </a:solidFill>
                <a:ea typeface="+mn-ea"/>
                <a:cs typeface="Blender" pitchFamily="18" charset="-79"/>
              </a:rPr>
              <a:t>במינהל</a:t>
            </a:r>
            <a:r>
              <a:rPr lang="he-IL" sz="3000" dirty="0">
                <a:solidFill>
                  <a:srgbClr val="5E5E5E"/>
                </a:solidFill>
                <a:ea typeface="+mn-ea"/>
                <a:cs typeface="Blender" pitchFamily="18" charset="-79"/>
              </a:rPr>
              <a:t> השירותים החברתיים,</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לפי האגף המטפל, כאחוז מכלל תושבי העיר*</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באזור הרלוונטי</a:t>
            </a:r>
          </a:p>
        </p:txBody>
      </p:sp>
      <p:sp>
        <p:nvSpPr>
          <p:cNvPr id="11" name="מציין מיקום תוכן 3"/>
          <p:cNvSpPr>
            <a:spLocks noGrp="1"/>
          </p:cNvSpPr>
          <p:nvPr>
            <p:ph sz="quarter" idx="14"/>
          </p:nvPr>
        </p:nvSpPr>
        <p:spPr>
          <a:xfrm>
            <a:off x="8769335" y="2925762"/>
            <a:ext cx="3447345" cy="1223318"/>
          </a:xfrm>
        </p:spPr>
        <p:txBody>
          <a:bodyPr/>
          <a:lstStyle/>
          <a:p>
            <a:pPr algn="just"/>
            <a:r>
              <a:rPr lang="he-IL" sz="2000" dirty="0">
                <a:solidFill>
                  <a:schemeClr val="bg1"/>
                </a:solidFill>
                <a:cs typeface="Blender" pitchFamily="18" charset="-79"/>
              </a:rPr>
              <a:t>מאמצע שנות ה-90' שיעור המטופלים </a:t>
            </a:r>
            <a:r>
              <a:rPr lang="he-IL" sz="2000" dirty="0" err="1">
                <a:solidFill>
                  <a:schemeClr val="bg1"/>
                </a:solidFill>
                <a:cs typeface="Blender" pitchFamily="18" charset="-79"/>
              </a:rPr>
              <a:t>במינהל</a:t>
            </a:r>
            <a:r>
              <a:rPr lang="he-IL" sz="2000" dirty="0">
                <a:solidFill>
                  <a:schemeClr val="bg1"/>
                </a:solidFill>
                <a:cs typeface="Blender" pitchFamily="18" charset="-79"/>
              </a:rPr>
              <a:t> השירותים החברתיים נמצא במגמת </a:t>
            </a:r>
            <a:r>
              <a:rPr lang="he-IL" sz="2000" dirty="0" smtClean="0">
                <a:solidFill>
                  <a:schemeClr val="bg1"/>
                </a:solidFill>
                <a:cs typeface="Blender" pitchFamily="18" charset="-79"/>
              </a:rPr>
              <a:t>ירידה </a:t>
            </a:r>
          </a:p>
          <a:p>
            <a:pPr algn="just"/>
            <a:endParaRPr lang="he-IL" sz="2000" dirty="0">
              <a:solidFill>
                <a:schemeClr val="bg1"/>
              </a:solidFill>
              <a:cs typeface="Blender" pitchFamily="18" charset="-79"/>
            </a:endParaRPr>
          </a:p>
          <a:p>
            <a:pPr algn="just"/>
            <a:r>
              <a:rPr lang="he-IL" sz="2000" dirty="0" smtClean="0">
                <a:solidFill>
                  <a:schemeClr val="bg1"/>
                </a:solidFill>
                <a:cs typeface="Blender" pitchFamily="18" charset="-79"/>
              </a:rPr>
              <a:t>בשנת 2020 היו כ-32,534 נפשות בטיפול (עם תיק).</a:t>
            </a:r>
            <a:endParaRPr lang="he-IL" sz="2000" dirty="0">
              <a:solidFill>
                <a:schemeClr val="bg1"/>
              </a:solidFill>
              <a:cs typeface="Blender" pitchFamily="18" charset="-79"/>
            </a:endParaRPr>
          </a:p>
        </p:txBody>
      </p:sp>
      <p:graphicFrame>
        <p:nvGraphicFramePr>
          <p:cNvPr id="16" name="מציין מיקום תרשים 9" descr="גרף מטופלים במינהל השירותים החברתיים לפי אגף:&#10;החל בשנת 2004 קיימת מגמת ירידה במספר הנפשות המטופלות במינהל השירותים החברתיים ובחלקם היחסי מאוכלוסיית העיר - מ-13% מכלל האוכלוסייה בתל-אביב-יפו בשנת 2004 ל-9% בשנת 2016, אולם בשנה האחרונה ירידה זאת התמתנה מעט.&#10;שיעור המטופלים מקרב האוכלוסייה שונה משמעותית באזורים השונים בעיר: במרכז ובצפון העיר (רבעים 6-1) - כ-5% מכלל האוכלוסייה באזור נמנו עם המטופלים (עם תיק) במחלקות המינהל לשירותים חברתיים. במזרח העיר (רובע 9) כ-13%, ובאזור דרום העיר (רבעים 7 ו-8) - כ-17%.&#10;">
            <a:extLst>
              <a:ext uri="{FF2B5EF4-FFF2-40B4-BE49-F238E27FC236}">
                <a16:creationId xmlns:a16="http://schemas.microsoft.com/office/drawing/2014/main" id="{7918E2A2-2256-4D29-847E-7DB794DB5213}"/>
              </a:ext>
            </a:extLst>
          </p:cNvPr>
          <p:cNvGraphicFramePr>
            <a:graphicFrameLocks noGrp="1"/>
          </p:cNvGraphicFramePr>
          <p:nvPr>
            <p:ph type="chart" sz="quarter" idx="13"/>
            <p:extLst>
              <p:ext uri="{D42A27DB-BD31-4B8C-83A1-F6EECF244321}">
                <p14:modId xmlns:p14="http://schemas.microsoft.com/office/powerpoint/2010/main" val="1638660924"/>
              </p:ext>
            </p:extLst>
          </p:nvPr>
        </p:nvGraphicFramePr>
        <p:xfrm>
          <a:off x="55227" y="1772816"/>
          <a:ext cx="8496937" cy="4320480"/>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קבוצה 16">
            <a:extLst>
              <a:ext uri="{FF2B5EF4-FFF2-40B4-BE49-F238E27FC236}">
                <a16:creationId xmlns:a16="http://schemas.microsoft.com/office/drawing/2014/main" id="{9E1E95B2-E575-49F0-8E4C-24AC59514561}"/>
              </a:ext>
            </a:extLst>
          </p:cNvPr>
          <p:cNvGrpSpPr/>
          <p:nvPr/>
        </p:nvGrpSpPr>
        <p:grpSpPr>
          <a:xfrm>
            <a:off x="490348" y="2019179"/>
            <a:ext cx="2089939" cy="3210020"/>
            <a:chOff x="490348" y="1947443"/>
            <a:chExt cx="2089939" cy="3106368"/>
          </a:xfrm>
        </p:grpSpPr>
        <p:sp>
          <p:nvSpPr>
            <p:cNvPr id="18" name="Text Box 53">
              <a:extLst>
                <a:ext uri="{FF2B5EF4-FFF2-40B4-BE49-F238E27FC236}">
                  <a16:creationId xmlns:a16="http://schemas.microsoft.com/office/drawing/2014/main" id="{0B29E667-D961-4EDF-8F1C-6AAED7FB5203}"/>
                </a:ext>
              </a:extLst>
            </p:cNvPr>
            <p:cNvSpPr txBox="1">
              <a:spLocks noChangeArrowheads="1"/>
            </p:cNvSpPr>
            <p:nvPr/>
          </p:nvSpPr>
          <p:spPr bwMode="auto">
            <a:xfrm>
              <a:off x="551387" y="194744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990000"/>
                  </a:solidFill>
                  <a:latin typeface="Blender" pitchFamily="18" charset="-79"/>
                  <a:cs typeface="Blender" pitchFamily="18" charset="-79"/>
                </a:rPr>
                <a:t>אגף דרום</a:t>
              </a:r>
              <a:endParaRPr lang="en-US" altLang="he-IL" sz="1600" b="1" dirty="0">
                <a:solidFill>
                  <a:srgbClr val="990000"/>
                </a:solidFill>
                <a:latin typeface="Blender" pitchFamily="18" charset="-79"/>
                <a:cs typeface="Blender" pitchFamily="18" charset="-79"/>
              </a:endParaRPr>
            </a:p>
          </p:txBody>
        </p:sp>
        <p:sp>
          <p:nvSpPr>
            <p:cNvPr id="21" name="Text Box 53">
              <a:extLst>
                <a:ext uri="{FF2B5EF4-FFF2-40B4-BE49-F238E27FC236}">
                  <a16:creationId xmlns:a16="http://schemas.microsoft.com/office/drawing/2014/main" id="{D27B36D9-1B75-40CB-B488-5332D253993C}"/>
                </a:ext>
              </a:extLst>
            </p:cNvPr>
            <p:cNvSpPr txBox="1">
              <a:spLocks noChangeArrowheads="1"/>
            </p:cNvSpPr>
            <p:nvPr/>
          </p:nvSpPr>
          <p:spPr bwMode="auto">
            <a:xfrm>
              <a:off x="551387" y="2598939"/>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865600"/>
                  </a:solidFill>
                  <a:latin typeface="Blender" pitchFamily="18" charset="-79"/>
                  <a:cs typeface="Blender" pitchFamily="18" charset="-79"/>
                </a:rPr>
                <a:t>אגף מזרח</a:t>
              </a:r>
              <a:endParaRPr lang="en-US" altLang="he-IL" sz="1600" b="1" dirty="0">
                <a:solidFill>
                  <a:srgbClr val="865600"/>
                </a:solidFill>
                <a:latin typeface="Blender" pitchFamily="18" charset="-79"/>
                <a:cs typeface="Blender" pitchFamily="18" charset="-79"/>
              </a:endParaRPr>
            </a:p>
          </p:txBody>
        </p:sp>
        <p:sp>
          <p:nvSpPr>
            <p:cNvPr id="22" name="Text Box 53">
              <a:extLst>
                <a:ext uri="{FF2B5EF4-FFF2-40B4-BE49-F238E27FC236}">
                  <a16:creationId xmlns:a16="http://schemas.microsoft.com/office/drawing/2014/main" id="{D0F523EA-348E-4A78-AA30-9DCECD6E5181}"/>
                </a:ext>
              </a:extLst>
            </p:cNvPr>
            <p:cNvSpPr txBox="1">
              <a:spLocks noChangeArrowheads="1"/>
            </p:cNvSpPr>
            <p:nvPr/>
          </p:nvSpPr>
          <p:spPr bwMode="auto">
            <a:xfrm>
              <a:off x="490348" y="371828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chemeClr val="accent5">
                      <a:lumMod val="75000"/>
                    </a:schemeClr>
                  </a:solidFill>
                  <a:latin typeface="Blender" pitchFamily="18" charset="-79"/>
                  <a:cs typeface="Blender" pitchFamily="18" charset="-79"/>
                </a:rPr>
                <a:t>כלל העיר</a:t>
              </a:r>
              <a:endParaRPr lang="en-US" altLang="he-IL" sz="1600" b="1" dirty="0">
                <a:solidFill>
                  <a:schemeClr val="accent5">
                    <a:lumMod val="75000"/>
                  </a:schemeClr>
                </a:solidFill>
                <a:latin typeface="Blender" pitchFamily="18" charset="-79"/>
                <a:cs typeface="Blender" pitchFamily="18" charset="-79"/>
              </a:endParaRPr>
            </a:p>
          </p:txBody>
        </p:sp>
        <p:sp>
          <p:nvSpPr>
            <p:cNvPr id="23" name="Text Box 53">
              <a:extLst>
                <a:ext uri="{FF2B5EF4-FFF2-40B4-BE49-F238E27FC236}">
                  <a16:creationId xmlns:a16="http://schemas.microsoft.com/office/drawing/2014/main" id="{8ACC8707-BC33-458B-87CD-2A7496153460}"/>
                </a:ext>
              </a:extLst>
            </p:cNvPr>
            <p:cNvSpPr txBox="1">
              <a:spLocks noChangeArrowheads="1"/>
            </p:cNvSpPr>
            <p:nvPr/>
          </p:nvSpPr>
          <p:spPr bwMode="auto">
            <a:xfrm>
              <a:off x="551387" y="4557449"/>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A4598F"/>
                  </a:solidFill>
                  <a:latin typeface="Blender" pitchFamily="18" charset="-79"/>
                  <a:cs typeface="Blender" pitchFamily="18" charset="-79"/>
                </a:rPr>
                <a:t>אגף מרכז וצפון</a:t>
              </a:r>
              <a:endParaRPr lang="en-US" altLang="he-IL" sz="1600" b="1" dirty="0">
                <a:solidFill>
                  <a:srgbClr val="A4598F"/>
                </a:solidFill>
                <a:latin typeface="Blender" pitchFamily="18" charset="-79"/>
                <a:cs typeface="Blender" pitchFamily="18" charset="-79"/>
              </a:endParaRPr>
            </a:p>
          </p:txBody>
        </p:sp>
      </p:grpSp>
      <p:sp>
        <p:nvSpPr>
          <p:cNvPr id="27" name="מלבן 26"/>
          <p:cNvSpPr/>
          <p:nvPr/>
        </p:nvSpPr>
        <p:spPr>
          <a:xfrm>
            <a:off x="335360" y="6032335"/>
            <a:ext cx="8038232" cy="276999"/>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תושבי העיר </a:t>
            </a:r>
            <a:r>
              <a:rPr lang="he-IL" altLang="he-IL" sz="1200" dirty="0">
                <a:solidFill>
                  <a:srgbClr val="5E5E5E"/>
                </a:solidFill>
                <a:latin typeface="Arial" pitchFamily="34" charset="0"/>
                <a:cs typeface="Arial" pitchFamily="34" charset="0"/>
              </a:rPr>
              <a:t>- לא כולל את האוכלוסייה הזרה המתגוררת בעיר (עובדים זרים חוקיים ולא חוקיים, מסתננים/מבקשי מקלט ופליטים). </a:t>
            </a:r>
          </a:p>
        </p:txBody>
      </p:sp>
      <p:sp>
        <p:nvSpPr>
          <p:cNvPr id="12" name="מציין מיקום תוכן 5"/>
          <p:cNvSpPr txBox="1">
            <a:spLocks/>
          </p:cNvSpPr>
          <p:nvPr/>
        </p:nvSpPr>
        <p:spPr>
          <a:xfrm>
            <a:off x="8472264" y="6537686"/>
            <a:ext cx="3893475" cy="343158"/>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מינהל השירותים </a:t>
            </a:r>
            <a:r>
              <a:rPr lang="he-IL" altLang="he-IL" sz="900" dirty="0" smtClean="0">
                <a:solidFill>
                  <a:schemeClr val="bg1">
                    <a:lumMod val="85000"/>
                  </a:schemeClr>
                </a:solidFill>
                <a:latin typeface="Arial" pitchFamily="34" charset="0"/>
                <a:cs typeface="Arial" pitchFamily="34" charset="0"/>
              </a:rPr>
              <a:t>החברתיים, דצמבר 2020; נתוני אוכלוסייה </a:t>
            </a:r>
            <a:r>
              <a:rPr lang="he-IL" altLang="he-IL" sz="900" dirty="0" err="1" smtClean="0">
                <a:solidFill>
                  <a:schemeClr val="bg1">
                    <a:lumMod val="85000"/>
                  </a:schemeClr>
                </a:solidFill>
                <a:latin typeface="Arial" pitchFamily="34" charset="0"/>
                <a:cs typeface="Arial" pitchFamily="34" charset="0"/>
              </a:rPr>
              <a:t>למ"ס</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A45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23</a:t>
            </a:r>
          </a:p>
        </p:txBody>
      </p:sp>
    </p:spTree>
    <p:extLst>
      <p:ext uri="{BB962C8B-B14F-4D97-AF65-F5344CB8AC3E}">
        <p14:creationId xmlns:p14="http://schemas.microsoft.com/office/powerpoint/2010/main" val="1626082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id="{86BC9FE8-884D-4511-BABE-0FEF05DA930E}"/>
              </a:ext>
            </a:extLst>
          </p:cNvPr>
          <p:cNvPicPr>
            <a:picLocks/>
          </p:cNvPicPr>
          <p:nvPr/>
        </p:nvPicPr>
        <p:blipFill>
          <a:blip r:embed="rId3"/>
          <a:stretch>
            <a:fillRect/>
          </a:stretch>
        </p:blipFill>
        <p:spPr>
          <a:xfrm>
            <a:off x="8697331" y="-5956"/>
            <a:ext cx="3596400" cy="6886800"/>
          </a:xfrm>
          <a:prstGeom prst="rect">
            <a:avLst/>
          </a:prstGeom>
        </p:spPr>
      </p:pic>
      <p:sp>
        <p:nvSpPr>
          <p:cNvPr id="19" name="מציין מיקום טקסט 4">
            <a:extLst>
              <a:ext uri="{FF2B5EF4-FFF2-40B4-BE49-F238E27FC236}">
                <a16:creationId xmlns:a16="http://schemas.microsoft.com/office/drawing/2014/main" id="{F04DED6C-0284-4C60-A699-B2482D90A6A2}"/>
              </a:ext>
            </a:extLst>
          </p:cNvPr>
          <p:cNvSpPr txBox="1">
            <a:spLocks/>
          </p:cNvSpPr>
          <p:nvPr/>
        </p:nvSpPr>
        <p:spPr>
          <a:xfrm>
            <a:off x="8982824" y="404664"/>
            <a:ext cx="301783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he-IL" sz="2800" b="1" i="1" dirty="0" smtClean="0">
                <a:solidFill>
                  <a:schemeClr val="bg1"/>
                </a:solidFill>
                <a:latin typeface="Blender" pitchFamily="18" charset="-79"/>
                <a:ea typeface="Blender Black" charset="0"/>
                <a:cs typeface="Blender" pitchFamily="18" charset="-79"/>
              </a:rPr>
              <a:t>ביטוח לאומי</a:t>
            </a:r>
            <a:endParaRPr lang="x-none" sz="2800" b="1" dirty="0"/>
          </a:p>
        </p:txBody>
      </p:sp>
      <p:sp>
        <p:nvSpPr>
          <p:cNvPr id="2" name="כותרת 1"/>
          <p:cNvSpPr>
            <a:spLocks noGrp="1"/>
          </p:cNvSpPr>
          <p:nvPr>
            <p:ph type="ctrTitle"/>
          </p:nvPr>
        </p:nvSpPr>
        <p:spPr>
          <a:xfrm>
            <a:off x="-1351567" y="332656"/>
            <a:ext cx="10020769" cy="503739"/>
          </a:xfrm>
        </p:spPr>
        <p:txBody>
          <a:bodyPr/>
          <a:lstStyle/>
          <a:p>
            <a:r>
              <a:rPr lang="he-IL" sz="3000" dirty="0" smtClean="0">
                <a:solidFill>
                  <a:srgbClr val="5E5E5E"/>
                </a:solidFill>
                <a:ea typeface="+mn-ea"/>
                <a:cs typeface="Blender" pitchFamily="18" charset="-79"/>
              </a:rPr>
              <a:t>מספר מקבלי דמי אבטלה (ממוצע חודשי)</a:t>
            </a:r>
            <a:endParaRPr lang="he-IL" sz="3000" dirty="0">
              <a:solidFill>
                <a:srgbClr val="5E5E5E"/>
              </a:solidFill>
              <a:ea typeface="+mn-ea"/>
              <a:cs typeface="Blender" pitchFamily="18" charset="-79"/>
            </a:endParaRPr>
          </a:p>
        </p:txBody>
      </p:sp>
      <p:sp>
        <p:nvSpPr>
          <p:cNvPr id="11" name="מציין מיקום תוכן 3"/>
          <p:cNvSpPr>
            <a:spLocks noGrp="1"/>
          </p:cNvSpPr>
          <p:nvPr>
            <p:ph sz="quarter" idx="14"/>
          </p:nvPr>
        </p:nvSpPr>
        <p:spPr>
          <a:xfrm>
            <a:off x="8982824" y="2925762"/>
            <a:ext cx="3233856" cy="1223318"/>
          </a:xfrm>
        </p:spPr>
        <p:txBody>
          <a:bodyPr/>
          <a:lstStyle/>
          <a:p>
            <a:pPr algn="just"/>
            <a:r>
              <a:rPr lang="he-IL" sz="2000" dirty="0" smtClean="0">
                <a:solidFill>
                  <a:schemeClr val="bg1"/>
                </a:solidFill>
                <a:cs typeface="Blender" pitchFamily="18" charset="-79"/>
              </a:rPr>
              <a:t>בשנת 2020 חלה עלייה משמעותית במספר מקבלי דמי האבטלה בעיר בעקבות התפרצות מגפת הקורונה (592%).</a:t>
            </a:r>
          </a:p>
          <a:p>
            <a:pPr algn="just"/>
            <a:endParaRPr lang="he-IL" sz="2000" dirty="0">
              <a:solidFill>
                <a:schemeClr val="bg1"/>
              </a:solidFill>
              <a:cs typeface="Blender" pitchFamily="18" charset="-79"/>
            </a:endParaRPr>
          </a:p>
        </p:txBody>
      </p:sp>
      <p:sp>
        <p:nvSpPr>
          <p:cNvPr id="12" name="מציין מיקום תוכן 5"/>
          <p:cNvSpPr txBox="1">
            <a:spLocks/>
          </p:cNvSpPr>
          <p:nvPr/>
        </p:nvSpPr>
        <p:spPr>
          <a:xfrm>
            <a:off x="8245304" y="6537686"/>
            <a:ext cx="4048427" cy="343158"/>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smtClean="0">
                <a:solidFill>
                  <a:schemeClr val="bg1">
                    <a:lumMod val="85000"/>
                  </a:schemeClr>
                </a:solidFill>
                <a:latin typeface="Arial" pitchFamily="34" charset="0"/>
                <a:cs typeface="Arial" pitchFamily="34" charset="0"/>
              </a:rPr>
              <a:t>ביטוח לאומי, דצמבר 2020</a:t>
            </a:r>
            <a:r>
              <a:rPr lang="he-IL" altLang="he-IL" sz="900" dirty="0">
                <a:solidFill>
                  <a:schemeClr val="bg1">
                    <a:lumMod val="85000"/>
                  </a:schemeClr>
                </a:solidFill>
                <a:latin typeface="Arial" pitchFamily="34" charset="0"/>
                <a:cs typeface="Arial" pitchFamily="34" charset="0"/>
              </a:rPr>
              <a:t>.</a:t>
            </a: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A45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24</a:t>
            </a:r>
            <a:endParaRPr lang="he-IL" dirty="0">
              <a:solidFill>
                <a:schemeClr val="bg1"/>
              </a:solidFill>
              <a:latin typeface="Blender" pitchFamily="18" charset="-79"/>
              <a:cs typeface="Blender" pitchFamily="18" charset="-79"/>
            </a:endParaRPr>
          </a:p>
        </p:txBody>
      </p:sp>
      <p:graphicFrame>
        <p:nvGraphicFramePr>
          <p:cNvPr id="24" name="תרשים 23"/>
          <p:cNvGraphicFramePr>
            <a:graphicFrameLocks/>
          </p:cNvGraphicFramePr>
          <p:nvPr>
            <p:extLst>
              <p:ext uri="{D42A27DB-BD31-4B8C-83A1-F6EECF244321}">
                <p14:modId xmlns:p14="http://schemas.microsoft.com/office/powerpoint/2010/main" val="838699564"/>
              </p:ext>
            </p:extLst>
          </p:nvPr>
        </p:nvGraphicFramePr>
        <p:xfrm>
          <a:off x="191344" y="1145222"/>
          <a:ext cx="8398275" cy="4680520"/>
        </p:xfrm>
        <a:graphic>
          <a:graphicData uri="http://schemas.openxmlformats.org/drawingml/2006/chart">
            <c:chart xmlns:c="http://schemas.openxmlformats.org/drawingml/2006/chart" xmlns:r="http://schemas.openxmlformats.org/officeDocument/2006/relationships" r:id="rId4"/>
          </a:graphicData>
        </a:graphic>
      </p:graphicFrame>
      <p:pic>
        <p:nvPicPr>
          <p:cNvPr id="13" name="תמונה 12"/>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1947" t="30644" r="-8128" b="-2278"/>
          <a:stretch/>
        </p:blipFill>
        <p:spPr>
          <a:xfrm>
            <a:off x="-24680" y="-27384"/>
            <a:ext cx="792088" cy="720080"/>
          </a:xfrm>
          <a:prstGeom prst="rect">
            <a:avLst/>
          </a:prstGeom>
        </p:spPr>
      </p:pic>
    </p:spTree>
    <p:extLst>
      <p:ext uri="{BB962C8B-B14F-4D97-AF65-F5344CB8AC3E}">
        <p14:creationId xmlns:p14="http://schemas.microsoft.com/office/powerpoint/2010/main" val="3448456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id="{5EF99F8B-4B25-40F6-9B66-28E823E06B3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2E6D2418-67E1-43DA-944C-05A925413CA8}"/>
              </a:ext>
            </a:extLst>
          </p:cNvPr>
          <p:cNvSpPr txBox="1">
            <a:spLocks/>
          </p:cNvSpPr>
          <p:nvPr/>
        </p:nvSpPr>
        <p:spPr>
          <a:xfrm>
            <a:off x="9057640" y="332656"/>
            <a:ext cx="2684190"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id="{81DEC887-B791-4A0C-B693-44BD85C7B2B4}"/>
              </a:ext>
            </a:extLst>
          </p:cNvPr>
          <p:cNvSpPr>
            <a:spLocks noGrp="1"/>
          </p:cNvSpPr>
          <p:nvPr>
            <p:ph type="ctrTitle"/>
          </p:nvPr>
        </p:nvSpPr>
        <p:spPr>
          <a:xfrm>
            <a:off x="1127448" y="332660"/>
            <a:ext cx="7272808" cy="1408530"/>
          </a:xfrm>
        </p:spPr>
        <p:txBody>
          <a:bodyPr/>
          <a:lstStyle/>
          <a:p>
            <a:pPr>
              <a:lnSpc>
                <a:spcPts val="3000"/>
              </a:lnSpc>
            </a:pPr>
            <a:r>
              <a:rPr lang="he-IL" sz="3200" dirty="0">
                <a:solidFill>
                  <a:srgbClr val="5E5E5E"/>
                </a:solidFill>
                <a:latin typeface="Blender" pitchFamily="18" charset="-79"/>
                <a:cs typeface="Blender" pitchFamily="18" charset="-79"/>
              </a:rPr>
              <a:t>החינוך העירוני והמשותף*</a:t>
            </a:r>
            <a:br>
              <a:rPr lang="he-IL" sz="32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(כולל מוכר שאינו רשמי בבתי-ספר יסודיים)</a:t>
            </a:r>
            <a:r>
              <a:rPr lang="he-IL" sz="3200" dirty="0">
                <a:solidFill>
                  <a:srgbClr val="5E5E5E"/>
                </a:solidFill>
                <a:latin typeface="Blender" pitchFamily="18" charset="-79"/>
                <a:cs typeface="Blender" pitchFamily="18" charset="-79"/>
              </a:rPr>
              <a:t/>
            </a:r>
            <a:br>
              <a:rPr lang="he-IL" sz="3200" dirty="0">
                <a:solidFill>
                  <a:srgbClr val="5E5E5E"/>
                </a:solidFill>
                <a:latin typeface="Blender" pitchFamily="18" charset="-79"/>
                <a:cs typeface="Blender" pitchFamily="18" charset="-79"/>
              </a:rPr>
            </a:br>
            <a:r>
              <a:rPr lang="he-IL" sz="2400" dirty="0" smtClean="0">
                <a:solidFill>
                  <a:srgbClr val="5E5E5E"/>
                </a:solidFill>
                <a:latin typeface="Blender" pitchFamily="18" charset="-79"/>
                <a:cs typeface="Blender" pitchFamily="18" charset="-79"/>
              </a:rPr>
              <a:t>תשפ"א- 2020/21</a:t>
            </a:r>
            <a:r>
              <a:rPr lang="he-IL" dirty="0">
                <a:solidFill>
                  <a:srgbClr val="5E5E5E"/>
                </a:solidFill>
                <a:latin typeface="Blender" pitchFamily="18" charset="-79"/>
                <a:cs typeface="Blender" pitchFamily="18" charset="-79"/>
              </a:rPr>
              <a:t/>
            </a:r>
            <a:br>
              <a:rPr lang="he-IL" dirty="0">
                <a:solidFill>
                  <a:srgbClr val="5E5E5E"/>
                </a:solidFill>
                <a:latin typeface="Blender" pitchFamily="18" charset="-79"/>
                <a:cs typeface="Blender" pitchFamily="18" charset="-79"/>
              </a:rPr>
            </a:br>
            <a:endParaRPr lang="x-none" dirty="0"/>
          </a:p>
        </p:txBody>
      </p:sp>
      <p:sp>
        <p:nvSpPr>
          <p:cNvPr id="14" name="מציין מיקום תוכן 3"/>
          <p:cNvSpPr>
            <a:spLocks noGrp="1"/>
          </p:cNvSpPr>
          <p:nvPr>
            <p:ph sz="quarter" idx="14"/>
          </p:nvPr>
        </p:nvSpPr>
        <p:spPr>
          <a:xfrm>
            <a:off x="8645646" y="2780928"/>
            <a:ext cx="3571034" cy="2232248"/>
          </a:xfrm>
        </p:spPr>
        <p:txBody>
          <a:bodyPr/>
          <a:lstStyle/>
          <a:p>
            <a:r>
              <a:rPr lang="he-IL" sz="2000" dirty="0" err="1" smtClean="0">
                <a:solidFill>
                  <a:schemeClr val="bg1"/>
                </a:solidFill>
                <a:cs typeface="Blender" pitchFamily="18" charset="-79"/>
              </a:rPr>
              <a:t>בתשפ"א</a:t>
            </a:r>
            <a:r>
              <a:rPr lang="he-IL" sz="2000" dirty="0" smtClean="0">
                <a:solidFill>
                  <a:schemeClr val="bg1"/>
                </a:solidFill>
                <a:cs typeface="Blender" pitchFamily="18" charset="-79"/>
              </a:rPr>
              <a:t> (2020/21) </a:t>
            </a:r>
            <a:r>
              <a:rPr lang="he-IL" sz="2000" dirty="0">
                <a:solidFill>
                  <a:schemeClr val="bg1"/>
                </a:solidFill>
                <a:cs typeface="Blender" pitchFamily="18" charset="-79"/>
              </a:rPr>
              <a:t>למדו בכל מוסדות החינוך בעיר (עירוניים, משותפים </a:t>
            </a:r>
            <a:r>
              <a:rPr lang="he-IL" sz="2000" dirty="0" smtClean="0">
                <a:solidFill>
                  <a:schemeClr val="bg1"/>
                </a:solidFill>
                <a:cs typeface="Blender" pitchFamily="18" charset="-79"/>
              </a:rPr>
              <a:t>ופרטיים) 82,970 תלמידים</a:t>
            </a:r>
          </a:p>
          <a:p>
            <a:r>
              <a:rPr lang="he-IL" sz="2000" dirty="0" smtClean="0">
                <a:solidFill>
                  <a:schemeClr val="bg1"/>
                </a:solidFill>
                <a:cs typeface="Blender" pitchFamily="18" charset="-79"/>
              </a:rPr>
              <a:t>מתוכם</a:t>
            </a:r>
            <a:r>
              <a:rPr lang="he-IL" sz="2000" dirty="0">
                <a:solidFill>
                  <a:schemeClr val="bg1"/>
                </a:solidFill>
                <a:cs typeface="Blender" pitchFamily="18" charset="-79"/>
              </a:rPr>
              <a:t>, למדו במוסדות החינוך העירוני והמשותף </a:t>
            </a:r>
            <a:r>
              <a:rPr lang="he-IL" sz="2000" dirty="0" smtClean="0">
                <a:solidFill>
                  <a:schemeClr val="bg1"/>
                </a:solidFill>
                <a:cs typeface="Blender" pitchFamily="18" charset="-79"/>
              </a:rPr>
              <a:t>כ-74,810 תלמידים</a:t>
            </a:r>
            <a:r>
              <a:rPr lang="he-IL" sz="2000" dirty="0">
                <a:solidFill>
                  <a:schemeClr val="bg1"/>
                </a:solidFill>
                <a:cs typeface="Blender" pitchFamily="18" charset="-79"/>
              </a:rPr>
              <a:t>.</a:t>
            </a:r>
          </a:p>
        </p:txBody>
      </p:sp>
      <p:graphicFrame>
        <p:nvGraphicFramePr>
          <p:cNvPr id="16" name="מציין מיקום של טבלה 7" title="מספר מוסדות, כיתות ותלמידים בגנים, בתי הספר היסודיים ובתי הספר העל יסודיים עירוניים ומשותפים"/>
          <p:cNvGraphicFramePr>
            <a:graphicFrameLocks/>
          </p:cNvGraphicFramePr>
          <p:nvPr>
            <p:extLst>
              <p:ext uri="{D42A27DB-BD31-4B8C-83A1-F6EECF244321}">
                <p14:modId xmlns:p14="http://schemas.microsoft.com/office/powerpoint/2010/main" val="959734518"/>
              </p:ext>
            </p:extLst>
          </p:nvPr>
        </p:nvGraphicFramePr>
        <p:xfrm>
          <a:off x="723508" y="2276872"/>
          <a:ext cx="6992060" cy="2448000"/>
        </p:xfrm>
        <a:graphic>
          <a:graphicData uri="http://schemas.openxmlformats.org/drawingml/2006/table">
            <a:tbl>
              <a:tblPr rtl="1" firstRow="1" bandRow="1">
                <a:tableStyleId>{073A0DAA-6AF3-43AB-8588-CEC1D06C72B9}</a:tableStyleId>
              </a:tblPr>
              <a:tblGrid>
                <a:gridCol w="2787684">
                  <a:extLst>
                    <a:ext uri="{9D8B030D-6E8A-4147-A177-3AD203B41FA5}">
                      <a16:colId xmlns:a16="http://schemas.microsoft.com/office/drawing/2014/main" val="20000"/>
                    </a:ext>
                  </a:extLst>
                </a:gridCol>
                <a:gridCol w="2102188">
                  <a:extLst>
                    <a:ext uri="{9D8B030D-6E8A-4147-A177-3AD203B41FA5}">
                      <a16:colId xmlns:a16="http://schemas.microsoft.com/office/drawing/2014/main" val="20001"/>
                    </a:ext>
                  </a:extLst>
                </a:gridCol>
                <a:gridCol w="2102188">
                  <a:extLst>
                    <a:ext uri="{9D8B030D-6E8A-4147-A177-3AD203B41FA5}">
                      <a16:colId xmlns:a16="http://schemas.microsoft.com/office/drawing/2014/main" val="20003"/>
                    </a:ext>
                  </a:extLst>
                </a:gridCol>
              </a:tblGrid>
              <a:tr h="612000">
                <a:tc>
                  <a:txBody>
                    <a:bodyPr/>
                    <a:lstStyle/>
                    <a:p>
                      <a:pPr algn="ctr" rtl="1"/>
                      <a:endParaRPr lang="he-IL" dirty="0"/>
                    </a:p>
                  </a:txBody>
                  <a:tcPr anchor="ctr">
                    <a:noFill/>
                  </a:tcPr>
                </a:tc>
                <a:tc>
                  <a:txBody>
                    <a:bodyPr/>
                    <a:lstStyle/>
                    <a:p>
                      <a:pPr algn="ctr" rtl="1"/>
                      <a:r>
                        <a:rPr lang="he-IL" dirty="0"/>
                        <a:t>מוסדות</a:t>
                      </a:r>
                    </a:p>
                  </a:txBody>
                  <a:tcPr anchor="ctr">
                    <a:solidFill>
                      <a:schemeClr val="accent6">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bg1"/>
                          </a:solidFill>
                          <a:latin typeface="Arial" pitchFamily="34" charset="0"/>
                          <a:ea typeface="+mn-ea"/>
                          <a:cs typeface="Arial" pitchFamily="34" charset="0"/>
                        </a:rPr>
                        <a:t>תלמידים</a:t>
                      </a:r>
                    </a:p>
                  </a:txBody>
                  <a:tcPr anchor="ctr">
                    <a:solidFill>
                      <a:schemeClr val="accent6">
                        <a:lumMod val="75000"/>
                      </a:schemeClr>
                    </a:solidFill>
                  </a:tcPr>
                </a:tc>
                <a:extLst>
                  <a:ext uri="{0D108BD9-81ED-4DB2-BD59-A6C34878D82A}">
                    <a16:rowId xmlns:a16="http://schemas.microsoft.com/office/drawing/2014/main" val="10000"/>
                  </a:ext>
                </a:extLst>
              </a:tr>
              <a:tr h="612000">
                <a:tc>
                  <a:txBody>
                    <a:bodyPr/>
                    <a:lstStyle/>
                    <a:p>
                      <a:pPr algn="r" rtl="1"/>
                      <a:r>
                        <a:rPr lang="he-IL" sz="1600" b="1" dirty="0">
                          <a:latin typeface="+mn-lt"/>
                        </a:rPr>
                        <a:t>גנים**</a:t>
                      </a:r>
                    </a:p>
                  </a:txBody>
                  <a:tcPr anchor="ctr">
                    <a:solidFill>
                      <a:schemeClr val="bg1">
                        <a:lumMod val="85000"/>
                      </a:schemeClr>
                    </a:solidFill>
                  </a:tcPr>
                </a:tc>
                <a:tc>
                  <a:txBody>
                    <a:bodyPr/>
                    <a:lstStyle/>
                    <a:p>
                      <a:pPr marL="0" algn="ctr" defTabSz="914400" rtl="1" eaLnBrk="1" latinLnBrk="0" hangingPunct="1">
                        <a:lnSpc>
                          <a:spcPct val="80000"/>
                        </a:lnSpc>
                        <a:spcBef>
                          <a:spcPct val="0"/>
                        </a:spcBef>
                        <a:buFontTx/>
                        <a:buNone/>
                      </a:pPr>
                      <a:r>
                        <a:rPr lang="en-US" altLang="he-IL" sz="1600" b="0" kern="1200" baseline="0" dirty="0">
                          <a:solidFill>
                            <a:schemeClr val="tx1"/>
                          </a:solidFill>
                          <a:latin typeface="+mn-lt"/>
                          <a:ea typeface="+mn-ea"/>
                          <a:cs typeface="Arial" pitchFamily="34" charset="0"/>
                        </a:rPr>
                        <a:t>-</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he-IL" altLang="he-IL" sz="1600" b="0" kern="1200" baseline="0" dirty="0" smtClean="0">
                          <a:solidFill>
                            <a:schemeClr val="tx1"/>
                          </a:solidFill>
                          <a:latin typeface="+mn-lt"/>
                          <a:ea typeface="+mn-ea"/>
                          <a:cs typeface="Arial" pitchFamily="34" charset="0"/>
                        </a:rPr>
                        <a:t>17,249</a:t>
                      </a:r>
                      <a:endParaRPr lang="en-US" alt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extLst>
                  <a:ext uri="{0D108BD9-81ED-4DB2-BD59-A6C34878D82A}">
                    <a16:rowId xmlns:a16="http://schemas.microsoft.com/office/drawing/2014/main" val="10001"/>
                  </a:ext>
                </a:extLst>
              </a:tr>
              <a:tr h="612000">
                <a:tc>
                  <a:txBody>
                    <a:bodyPr/>
                    <a:lstStyle/>
                    <a:p>
                      <a:pPr algn="r" rtl="1"/>
                      <a:r>
                        <a:rPr lang="he-IL" sz="1600" b="1" dirty="0">
                          <a:latin typeface="+mn-lt"/>
                        </a:rPr>
                        <a:t>בתי-ספר יסודיים</a:t>
                      </a: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108</a:t>
                      </a:r>
                      <a:endParaRPr lang="en-US" altLang="he-IL" sz="1600" b="0" kern="1200" baseline="0" dirty="0">
                        <a:solidFill>
                          <a:schemeClr val="tx1"/>
                        </a:solidFill>
                        <a:latin typeface="+mn-lt"/>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35,656</a:t>
                      </a:r>
                      <a:endParaRPr lang="en-US" altLang="he-IL" sz="1600" b="0" kern="1200" baseline="0" dirty="0">
                        <a:solidFill>
                          <a:schemeClr val="tx1"/>
                        </a:solidFill>
                        <a:latin typeface="+mn-lt"/>
                        <a:ea typeface="+mn-ea"/>
                        <a:cs typeface="Arial"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r h="612000">
                <a:tc>
                  <a:txBody>
                    <a:bodyPr/>
                    <a:lstStyle/>
                    <a:p>
                      <a:pPr algn="r" rtl="1"/>
                      <a:r>
                        <a:rPr lang="he-IL" sz="1600" b="1" dirty="0">
                          <a:latin typeface="+mn-lt"/>
                        </a:rPr>
                        <a:t>על-יסודי עירוני ומשותף</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he-IL" altLang="he-IL" sz="1600" b="0" kern="1200" baseline="0" dirty="0" smtClean="0">
                          <a:solidFill>
                            <a:schemeClr val="tx1"/>
                          </a:solidFill>
                          <a:latin typeface="+mn-lt"/>
                          <a:ea typeface="+mn-ea"/>
                          <a:cs typeface="Arial" pitchFamily="34" charset="0"/>
                        </a:rPr>
                        <a:t>31</a:t>
                      </a:r>
                      <a:endParaRPr lang="en-US" alt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21,902</a:t>
                      </a:r>
                      <a:endParaRPr 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17" name="מלבן 16"/>
          <p:cNvSpPr/>
          <p:nvPr/>
        </p:nvSpPr>
        <p:spPr>
          <a:xfrm>
            <a:off x="723509" y="4869160"/>
            <a:ext cx="7316707" cy="738664"/>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חינוך עירוני ומשותף </a:t>
            </a:r>
            <a:r>
              <a:rPr lang="he-IL" sz="1200" dirty="0">
                <a:solidFill>
                  <a:srgbClr val="5E5E5E"/>
                </a:solidFill>
              </a:rPr>
              <a:t>כולל מוסדות אשר מתוקצבים במשותף על-ידי משרד החינוך ועל-ידי העירייה, וכן על-ידי גורמים וגופים אחרים (כמו הורים, למשל).</a:t>
            </a:r>
          </a:p>
          <a:p>
            <a:pPr marL="182563" indent="-95250" algn="just">
              <a:spcBef>
                <a:spcPct val="50000"/>
              </a:spcBef>
              <a:defRPr/>
            </a:pPr>
            <a:r>
              <a:rPr lang="he-IL" altLang="he-IL" sz="1200" dirty="0">
                <a:solidFill>
                  <a:srgbClr val="5E5E5E"/>
                </a:solidFill>
                <a:latin typeface="Arial" pitchFamily="34" charset="0"/>
                <a:cs typeface="Arial" pitchFamily="34" charset="0"/>
              </a:rPr>
              <a:t>** בגנים אין משמעות למספר המוסדות היות שבמוסד אחד ייתכנו מספר </a:t>
            </a:r>
            <a:r>
              <a:rPr lang="he-IL" altLang="he-IL" sz="1200" dirty="0" smtClean="0">
                <a:solidFill>
                  <a:srgbClr val="5E5E5E"/>
                </a:solidFill>
                <a:latin typeface="Arial" pitchFamily="34" charset="0"/>
                <a:cs typeface="Arial" pitchFamily="34" charset="0"/>
              </a:rPr>
              <a:t>גנים.</a:t>
            </a:r>
            <a:endParaRPr lang="he-IL"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עירוני, </a:t>
            </a:r>
            <a:r>
              <a:rPr lang="he-IL" altLang="he-IL" sz="900" dirty="0" smtClean="0">
                <a:solidFill>
                  <a:schemeClr val="bg1">
                    <a:lumMod val="85000"/>
                  </a:schemeClr>
                </a:solidFill>
                <a:latin typeface="Arial" pitchFamily="34" charset="0"/>
                <a:cs typeface="Arial" pitchFamily="34" charset="0"/>
              </a:rPr>
              <a:t>נובמבר</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25</a:t>
            </a:r>
            <a:endParaRPr lang="he-IL" dirty="0">
              <a:solidFill>
                <a:schemeClr val="bg1"/>
              </a:solidFill>
              <a:latin typeface="Blender" pitchFamily="18" charset="-79"/>
              <a:cs typeface="Blender" pitchFamily="18" charset="-79"/>
            </a:endParaRPr>
          </a:p>
        </p:txBody>
      </p:sp>
    </p:spTree>
    <p:extLst>
      <p:ext uri="{BB962C8B-B14F-4D97-AF65-F5344CB8AC3E}">
        <p14:creationId xmlns:p14="http://schemas.microsoft.com/office/powerpoint/2010/main" val="1083513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5C23D393-261D-4CD0-A22D-08C0882A6952}"/>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id="{2019BAE1-3B8C-4CEC-9737-89ED349237D4}"/>
              </a:ext>
            </a:extLst>
          </p:cNvPr>
          <p:cNvSpPr txBox="1">
            <a:spLocks/>
          </p:cNvSpPr>
          <p:nvPr/>
        </p:nvSpPr>
        <p:spPr>
          <a:xfrm>
            <a:off x="8832304" y="332656"/>
            <a:ext cx="290952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20" name="כותרת 19">
            <a:extLst>
              <a:ext uri="{FF2B5EF4-FFF2-40B4-BE49-F238E27FC236}">
                <a16:creationId xmlns:a16="http://schemas.microsoft.com/office/drawing/2014/main" id="{17B841EF-7368-43E9-8993-600C35348B95}"/>
              </a:ext>
            </a:extLst>
          </p:cNvPr>
          <p:cNvSpPr>
            <a:spLocks noGrp="1"/>
          </p:cNvSpPr>
          <p:nvPr>
            <p:ph type="ctrTitle"/>
          </p:nvPr>
        </p:nvSpPr>
        <p:spPr>
          <a:xfrm>
            <a:off x="1343472" y="332976"/>
            <a:ext cx="6912768" cy="503739"/>
          </a:xfrm>
        </p:spPr>
        <p:txBody>
          <a:bodyPr/>
          <a:lstStyle/>
          <a:p>
            <a:r>
              <a:rPr lang="he-IL" sz="3200" dirty="0">
                <a:solidFill>
                  <a:srgbClr val="5E5E5E"/>
                </a:solidFill>
                <a:cs typeface="Blender" pitchFamily="18" charset="-79"/>
              </a:rPr>
              <a:t>מספר התלמידים במוסדות החינוך העירוניים והמשותפים (באלפים)</a:t>
            </a:r>
            <a:r>
              <a:rPr lang="he-IL" dirty="0"/>
              <a:t/>
            </a:r>
            <a:br>
              <a:rPr lang="he-IL" dirty="0"/>
            </a:br>
            <a:endParaRPr lang="x-none" dirty="0"/>
          </a:p>
        </p:txBody>
      </p:sp>
      <p:sp>
        <p:nvSpPr>
          <p:cNvPr id="13" name="מציין מיקום תוכן 3"/>
          <p:cNvSpPr>
            <a:spLocks noGrp="1"/>
          </p:cNvSpPr>
          <p:nvPr>
            <p:ph sz="quarter" idx="14"/>
          </p:nvPr>
        </p:nvSpPr>
        <p:spPr>
          <a:xfrm>
            <a:off x="8832304" y="2997770"/>
            <a:ext cx="3456384" cy="1799382"/>
          </a:xfrm>
        </p:spPr>
        <p:txBody>
          <a:bodyPr/>
          <a:lstStyle/>
          <a:p>
            <a:r>
              <a:rPr lang="he-IL" sz="2000" dirty="0">
                <a:solidFill>
                  <a:schemeClr val="bg1"/>
                </a:solidFill>
                <a:cs typeface="Blender" pitchFamily="18" charset="-79"/>
              </a:rPr>
              <a:t>מספר </a:t>
            </a:r>
            <a:r>
              <a:rPr lang="he-IL" sz="2000" dirty="0" smtClean="0">
                <a:solidFill>
                  <a:schemeClr val="bg1"/>
                </a:solidFill>
                <a:cs typeface="Blender" pitchFamily="18" charset="-79"/>
              </a:rPr>
              <a:t>התלמידים בבתי הספר במגמת עלייה. </a:t>
            </a:r>
          </a:p>
          <a:p>
            <a:pPr algn="just"/>
            <a:r>
              <a:rPr lang="he-IL" sz="2000" dirty="0" err="1" smtClean="0">
                <a:solidFill>
                  <a:schemeClr val="bg1"/>
                </a:solidFill>
                <a:cs typeface="Blender" pitchFamily="18" charset="-79"/>
              </a:rPr>
              <a:t>בתשפ"א</a:t>
            </a:r>
            <a:r>
              <a:rPr lang="he-IL" sz="2000" dirty="0" smtClean="0">
                <a:solidFill>
                  <a:schemeClr val="bg1"/>
                </a:solidFill>
                <a:cs typeface="Blender" pitchFamily="18" charset="-79"/>
              </a:rPr>
              <a:t>, בחינוך הגן מגמת העלייה במספר הילדים נעצרה לראשונה מזה כשני עשורים.</a:t>
            </a:r>
            <a:endParaRPr lang="he-IL" sz="2000" strike="sngStrike" dirty="0">
              <a:solidFill>
                <a:srgbClr val="FF0000"/>
              </a:solidFill>
              <a:cs typeface="Blender" pitchFamily="18" charset="-79"/>
            </a:endParaRPr>
          </a:p>
        </p:txBody>
      </p:sp>
      <p:sp>
        <p:nvSpPr>
          <p:cNvPr id="18" name="TextBox 17"/>
          <p:cNvSpPr txBox="1"/>
          <p:nvPr/>
        </p:nvSpPr>
        <p:spPr>
          <a:xfrm>
            <a:off x="-96688" y="1495831"/>
            <a:ext cx="827584" cy="276999"/>
          </a:xfrm>
          <a:prstGeom prst="rect">
            <a:avLst/>
          </a:prstGeom>
          <a:noFill/>
        </p:spPr>
        <p:txBody>
          <a:bodyPr wrap="square" rtlCol="1">
            <a:spAutoFit/>
          </a:bodyPr>
          <a:lstStyle/>
          <a:p>
            <a:pPr algn="ctr"/>
            <a:r>
              <a:rPr lang="he-IL" sz="1200" dirty="0">
                <a:solidFill>
                  <a:srgbClr val="5E5E5E"/>
                </a:solidFill>
              </a:rPr>
              <a:t>אלפים</a:t>
            </a:r>
          </a:p>
        </p:txBody>
      </p:sp>
      <p:graphicFrame>
        <p:nvGraphicFramePr>
          <p:cNvPr id="15" name="מציין מיקום תרשים 7" descr="גרף מספר תלמידים במוסדות החינוך העירוניים והמשותפים:&#10;בחמש השנים האחרונות (מ-2012/13) חלה עלייה של במספר התלמידים הרשומים במוסדות העירוניים והמשותפים">
            <a:extLst>
              <a:ext uri="{FF2B5EF4-FFF2-40B4-BE49-F238E27FC236}">
                <a16:creationId xmlns:a16="http://schemas.microsoft.com/office/drawing/2014/main" id="{A021533E-C941-45D8-812F-17DDEC43C044}"/>
              </a:ext>
            </a:extLst>
          </p:cNvPr>
          <p:cNvGraphicFramePr>
            <a:graphicFrameLocks noGrp="1"/>
          </p:cNvGraphicFramePr>
          <p:nvPr>
            <p:ph type="chart" sz="quarter" idx="13"/>
            <p:extLst>
              <p:ext uri="{D42A27DB-BD31-4B8C-83A1-F6EECF244321}">
                <p14:modId xmlns:p14="http://schemas.microsoft.com/office/powerpoint/2010/main" val="316825365"/>
              </p:ext>
            </p:extLst>
          </p:nvPr>
        </p:nvGraphicFramePr>
        <p:xfrm>
          <a:off x="160832" y="1794869"/>
          <a:ext cx="8428787"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a:t>
            </a:r>
            <a:r>
              <a:rPr lang="he-IL" altLang="he-IL" sz="900" dirty="0" smtClean="0">
                <a:solidFill>
                  <a:schemeClr val="bg1">
                    <a:lumMod val="85000"/>
                  </a:schemeClr>
                </a:solidFill>
                <a:latin typeface="Arial" pitchFamily="34" charset="0"/>
                <a:cs typeface="Arial" pitchFamily="34" charset="0"/>
              </a:rPr>
              <a:t>עירוני</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26</a:t>
            </a:r>
            <a:endParaRPr lang="he-IL" dirty="0">
              <a:solidFill>
                <a:schemeClr val="bg1"/>
              </a:solidFill>
              <a:latin typeface="Blender" pitchFamily="18" charset="-79"/>
              <a:cs typeface="Blender" pitchFamily="18" charset="-79"/>
            </a:endParaRPr>
          </a:p>
        </p:txBody>
      </p:sp>
    </p:spTree>
    <p:extLst>
      <p:ext uri="{BB962C8B-B14F-4D97-AF65-F5344CB8AC3E}">
        <p14:creationId xmlns:p14="http://schemas.microsoft.com/office/powerpoint/2010/main" val="1179982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id="{5FA9C757-2A80-455B-B3BB-568B4F8CA30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DCDE2735-5C3F-49AD-908A-6CDB55BCFBB4}"/>
              </a:ext>
            </a:extLst>
          </p:cNvPr>
          <p:cNvSpPr txBox="1">
            <a:spLocks/>
          </p:cNvSpPr>
          <p:nvPr/>
        </p:nvSpPr>
        <p:spPr>
          <a:xfrm>
            <a:off x="9120336" y="332656"/>
            <a:ext cx="2621494"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13" name="מציין מיקום תוכן 3"/>
          <p:cNvSpPr>
            <a:spLocks noGrp="1"/>
          </p:cNvSpPr>
          <p:nvPr>
            <p:ph sz="quarter" idx="14"/>
          </p:nvPr>
        </p:nvSpPr>
        <p:spPr>
          <a:xfrm>
            <a:off x="8760296" y="2763662"/>
            <a:ext cx="3449694" cy="1961482"/>
          </a:xfrm>
        </p:spPr>
        <p:txBody>
          <a:bodyPr/>
          <a:lstStyle/>
          <a:p>
            <a:pPr algn="just"/>
            <a:r>
              <a:rPr lang="he-IL" sz="2000" dirty="0">
                <a:solidFill>
                  <a:schemeClr val="bg1"/>
                </a:solidFill>
                <a:cs typeface="Blender" pitchFamily="18" charset="-79"/>
              </a:rPr>
              <a:t>אחוז הזכאים לבגרות מתוך התלמידים הגרים בתל-אביב-יפו היה יציב </a:t>
            </a:r>
            <a:r>
              <a:rPr lang="he-IL" sz="2000" dirty="0" smtClean="0">
                <a:solidFill>
                  <a:schemeClr val="bg1"/>
                </a:solidFill>
                <a:cs typeface="Blender" pitchFamily="18" charset="-79"/>
              </a:rPr>
              <a:t>בשנים האחרונות והוא גבוה יותר מאחוז הזכאים הלומדים ביישוב .</a:t>
            </a:r>
            <a:endParaRPr lang="he-IL" sz="2000" dirty="0">
              <a:solidFill>
                <a:schemeClr val="bg1"/>
              </a:solidFill>
              <a:cs typeface="Blender" pitchFamily="18" charset="-79"/>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solidFill>
                <a:latin typeface="Arial" pitchFamily="34" charset="0"/>
                <a:cs typeface="Arial" pitchFamily="34" charset="0"/>
              </a:rPr>
              <a:t>מקור הנתונים: </a:t>
            </a:r>
            <a:r>
              <a:rPr lang="he-IL" altLang="he-IL" sz="900" dirty="0">
                <a:solidFill>
                  <a:schemeClr val="bg1"/>
                </a:solidFill>
                <a:latin typeface="Arial" pitchFamily="34" charset="0"/>
                <a:cs typeface="Arial" pitchFamily="34" charset="0"/>
              </a:rPr>
              <a:t>משרד </a:t>
            </a:r>
            <a:r>
              <a:rPr lang="he-IL" altLang="he-IL" sz="900" dirty="0" smtClean="0">
                <a:solidFill>
                  <a:schemeClr val="bg1"/>
                </a:solidFill>
                <a:latin typeface="Arial" pitchFamily="34" charset="0"/>
                <a:cs typeface="Arial" pitchFamily="34" charset="0"/>
              </a:rPr>
              <a:t>החינוך ("התמונה החינוכית")</a:t>
            </a:r>
            <a:endParaRPr lang="he-IL" altLang="he-IL" sz="900" dirty="0">
              <a:solidFill>
                <a:schemeClr val="bg1"/>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27</a:t>
            </a:r>
          </a:p>
        </p:txBody>
      </p:sp>
      <p:sp>
        <p:nvSpPr>
          <p:cNvPr id="3" name="כותרת 2">
            <a:extLst>
              <a:ext uri="{FF2B5EF4-FFF2-40B4-BE49-F238E27FC236}">
                <a16:creationId xmlns:a16="http://schemas.microsoft.com/office/drawing/2014/main" id="{276DD5C6-3591-42E7-A0D3-916F421034C0}"/>
              </a:ext>
            </a:extLst>
          </p:cNvPr>
          <p:cNvSpPr>
            <a:spLocks noGrp="1"/>
          </p:cNvSpPr>
          <p:nvPr>
            <p:ph type="ctrTitle"/>
          </p:nvPr>
        </p:nvSpPr>
        <p:spPr>
          <a:xfrm>
            <a:off x="1415483" y="188640"/>
            <a:ext cx="6852417" cy="1584176"/>
          </a:xfrm>
        </p:spPr>
        <p:txBody>
          <a:bodyPr/>
          <a:lstStyle/>
          <a:p>
            <a:r>
              <a:rPr lang="he-IL" sz="3200" dirty="0" smtClean="0">
                <a:solidFill>
                  <a:srgbClr val="5E5E5E"/>
                </a:solidFill>
                <a:cs typeface="Blender" pitchFamily="18" charset="-79"/>
              </a:rPr>
              <a:t>זכאות </a:t>
            </a:r>
            <a:r>
              <a:rPr lang="he-IL" sz="3200" dirty="0">
                <a:solidFill>
                  <a:srgbClr val="5E5E5E"/>
                </a:solidFill>
                <a:cs typeface="Blender" pitchFamily="18" charset="-79"/>
              </a:rPr>
              <a:t>לבגרות </a:t>
            </a:r>
            <a:r>
              <a:rPr lang="he-IL" sz="3200" dirty="0" smtClean="0">
                <a:solidFill>
                  <a:srgbClr val="5E5E5E"/>
                </a:solidFill>
                <a:cs typeface="Blender" pitchFamily="18" charset="-79"/>
              </a:rPr>
              <a:t>מבין תלמידי </a:t>
            </a:r>
            <a:r>
              <a:rPr lang="he-IL" sz="3200" dirty="0">
                <a:solidFill>
                  <a:srgbClr val="5E5E5E"/>
                </a:solidFill>
                <a:cs typeface="Blender" pitchFamily="18" charset="-79"/>
              </a:rPr>
              <a:t>י"ב הגרים </a:t>
            </a:r>
            <a:r>
              <a:rPr lang="he-IL" sz="3200" dirty="0" smtClean="0">
                <a:solidFill>
                  <a:srgbClr val="5E5E5E"/>
                </a:solidFill>
                <a:cs typeface="Blender" pitchFamily="18" charset="-79"/>
              </a:rPr>
              <a:t>ביישוב ומבין אלו הלומדים ביישוב </a:t>
            </a:r>
            <a:br>
              <a:rPr lang="he-IL" sz="3200" dirty="0" smtClean="0">
                <a:solidFill>
                  <a:srgbClr val="5E5E5E"/>
                </a:solidFill>
                <a:cs typeface="Blender" pitchFamily="18" charset="-79"/>
              </a:rPr>
            </a:br>
            <a:r>
              <a:rPr lang="he-IL" sz="2400" dirty="0" smtClean="0">
                <a:solidFill>
                  <a:srgbClr val="5E5E5E"/>
                </a:solidFill>
                <a:cs typeface="Blender" pitchFamily="18" charset="-79"/>
              </a:rPr>
              <a:t>(כולל תלמידי החינוך </a:t>
            </a:r>
            <a:r>
              <a:rPr lang="he-IL" sz="2400" dirty="0">
                <a:solidFill>
                  <a:srgbClr val="5E5E5E"/>
                </a:solidFill>
                <a:cs typeface="Blender" pitchFamily="18" charset="-79"/>
              </a:rPr>
              <a:t>ה</a:t>
            </a:r>
            <a:r>
              <a:rPr lang="he-IL" sz="2400" dirty="0" smtClean="0">
                <a:solidFill>
                  <a:srgbClr val="5E5E5E"/>
                </a:solidFill>
                <a:cs typeface="Blender" pitchFamily="18" charset="-79"/>
              </a:rPr>
              <a:t>מיוחד, אחוזים)</a:t>
            </a:r>
            <a:r>
              <a:rPr lang="he-IL" dirty="0">
                <a:solidFill>
                  <a:srgbClr val="5E5E5E"/>
                </a:solidFill>
                <a:cs typeface="Blender" pitchFamily="18" charset="-79"/>
              </a:rPr>
              <a:t/>
            </a:r>
            <a:br>
              <a:rPr lang="he-IL" dirty="0">
                <a:solidFill>
                  <a:srgbClr val="5E5E5E"/>
                </a:solidFill>
                <a:cs typeface="Blender" pitchFamily="18" charset="-79"/>
              </a:rPr>
            </a:br>
            <a:endParaRPr lang="x-none" dirty="0">
              <a:solidFill>
                <a:srgbClr val="5E5E5E"/>
              </a:solidFill>
              <a:cs typeface="Blender" pitchFamily="18" charset="-79"/>
            </a:endParaRPr>
          </a:p>
        </p:txBody>
      </p:sp>
      <p:pic>
        <p:nvPicPr>
          <p:cNvPr id="52" name="תמונה 51"/>
          <p:cNvPicPr>
            <a:picLocks noChangeAspect="1"/>
          </p:cNvPicPr>
          <p:nvPr/>
        </p:nvPicPr>
        <p:blipFill>
          <a:blip r:embed="rId4"/>
          <a:stretch>
            <a:fillRect/>
          </a:stretch>
        </p:blipFill>
        <p:spPr>
          <a:xfrm>
            <a:off x="1034715" y="1052736"/>
            <a:ext cx="6357429" cy="5076653"/>
          </a:xfrm>
          <a:prstGeom prst="rect">
            <a:avLst/>
          </a:prstGeom>
        </p:spPr>
      </p:pic>
      <p:pic>
        <p:nvPicPr>
          <p:cNvPr id="53" name="תמונה 52"/>
          <p:cNvPicPr>
            <a:picLocks noChangeAspect="1"/>
          </p:cNvPicPr>
          <p:nvPr/>
        </p:nvPicPr>
        <p:blipFill>
          <a:blip r:embed="rId5"/>
          <a:stretch>
            <a:fillRect/>
          </a:stretch>
        </p:blipFill>
        <p:spPr>
          <a:xfrm>
            <a:off x="4240908" y="1175369"/>
            <a:ext cx="2893360" cy="4857660"/>
          </a:xfrm>
          <a:prstGeom prst="rect">
            <a:avLst/>
          </a:prstGeom>
        </p:spPr>
      </p:pic>
      <p:sp>
        <p:nvSpPr>
          <p:cNvPr id="22" name="TextBox 33"/>
          <p:cNvSpPr txBox="1"/>
          <p:nvPr/>
        </p:nvSpPr>
        <p:spPr bwMode="auto">
          <a:xfrm>
            <a:off x="3750308" y="2020694"/>
            <a:ext cx="2515192" cy="30394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baseline="0" dirty="0">
                <a:solidFill>
                  <a:schemeClr val="dk1"/>
                </a:solidFill>
                <a:effectLst/>
                <a:latin typeface="Arial" pitchFamily="34" charset="0"/>
                <a:cs typeface="Arial" pitchFamily="34" charset="0"/>
              </a:rPr>
              <a:t>גרים ביישוב     </a:t>
            </a:r>
            <a:endParaRPr lang="he-IL" sz="1600" dirty="0">
              <a:effectLst/>
              <a:latin typeface="Arial" pitchFamily="34" charset="0"/>
              <a:cs typeface="Arial" pitchFamily="34" charset="0"/>
            </a:endParaRPr>
          </a:p>
        </p:txBody>
      </p:sp>
      <p:sp>
        <p:nvSpPr>
          <p:cNvPr id="23" name="TextBox 34"/>
          <p:cNvSpPr txBox="1"/>
          <p:nvPr/>
        </p:nvSpPr>
        <p:spPr bwMode="auto">
          <a:xfrm>
            <a:off x="1659237" y="2020293"/>
            <a:ext cx="2797842" cy="2822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1600" b="1" dirty="0">
                <a:solidFill>
                  <a:schemeClr val="dk1"/>
                </a:solidFill>
                <a:effectLst/>
                <a:latin typeface="Arial" pitchFamily="34" charset="0"/>
                <a:cs typeface="Arial" pitchFamily="34" charset="0"/>
              </a:rPr>
              <a:t>לומדים ביישוב </a:t>
            </a:r>
            <a:endParaRPr lang="he-IL" sz="1600" dirty="0">
              <a:effectLst/>
              <a:latin typeface="Arial" pitchFamily="34" charset="0"/>
              <a:cs typeface="Arial" pitchFamily="34" charset="0"/>
            </a:endParaRPr>
          </a:p>
        </p:txBody>
      </p:sp>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id="{35679BDF-6CFC-4FD4-9232-82A601C3BECF}"/>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id="{E286ED70-14FA-4E7A-875C-59E85583DEB2}"/>
              </a:ext>
            </a:extLst>
          </p:cNvPr>
          <p:cNvSpPr txBox="1">
            <a:spLocks/>
          </p:cNvSpPr>
          <p:nvPr/>
        </p:nvSpPr>
        <p:spPr>
          <a:xfrm>
            <a:off x="9120336" y="332656"/>
            <a:ext cx="2621494"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id="{F97C14CB-555C-4CCC-9398-79DB70AB98EE}"/>
              </a:ext>
            </a:extLst>
          </p:cNvPr>
          <p:cNvSpPr>
            <a:spLocks noGrp="1"/>
          </p:cNvSpPr>
          <p:nvPr>
            <p:ph type="ctrTitle"/>
          </p:nvPr>
        </p:nvSpPr>
        <p:spPr>
          <a:xfrm>
            <a:off x="-1908545" y="260965"/>
            <a:ext cx="10020769" cy="503739"/>
          </a:xfrm>
        </p:spPr>
        <p:txBody>
          <a:bodyPr/>
          <a:lstStyle/>
          <a:p>
            <a:r>
              <a:rPr lang="he-IL" sz="3200" dirty="0">
                <a:solidFill>
                  <a:srgbClr val="5E5E5E"/>
                </a:solidFill>
                <a:cs typeface="Blender" pitchFamily="18" charset="-79"/>
              </a:rPr>
              <a:t>חינוך על-תיכוני</a:t>
            </a:r>
            <a:br>
              <a:rPr lang="he-IL" sz="3200" dirty="0">
                <a:solidFill>
                  <a:srgbClr val="5E5E5E"/>
                </a:solidFill>
                <a:cs typeface="Blender" pitchFamily="18" charset="-79"/>
              </a:rPr>
            </a:br>
            <a:r>
              <a:rPr lang="he-IL" sz="2400" dirty="0">
                <a:solidFill>
                  <a:srgbClr val="5E5E5E"/>
                </a:solidFill>
                <a:cs typeface="Blender"/>
              </a:rPr>
              <a:t>(</a:t>
            </a:r>
            <a:r>
              <a:rPr lang="he-IL" sz="2400" dirty="0" err="1" smtClean="0">
                <a:solidFill>
                  <a:srgbClr val="5E5E5E"/>
                </a:solidFill>
                <a:cs typeface="Blender"/>
              </a:rPr>
              <a:t>תש"ף</a:t>
            </a:r>
            <a:r>
              <a:rPr lang="he-IL" sz="2400" dirty="0" smtClean="0">
                <a:solidFill>
                  <a:srgbClr val="5E5E5E"/>
                </a:solidFill>
                <a:cs typeface="Blender"/>
              </a:rPr>
              <a:t> 2019/20)</a:t>
            </a:r>
            <a:endParaRPr lang="x-none" sz="2400" dirty="0">
              <a:solidFill>
                <a:srgbClr val="5E5E5E"/>
              </a:solidFill>
              <a:cs typeface="Blender"/>
            </a:endParaRPr>
          </a:p>
        </p:txBody>
      </p:sp>
      <p:sp>
        <p:nvSpPr>
          <p:cNvPr id="13" name="מציין מיקום תוכן 3"/>
          <p:cNvSpPr>
            <a:spLocks noGrp="1"/>
          </p:cNvSpPr>
          <p:nvPr>
            <p:ph sz="quarter" idx="14"/>
          </p:nvPr>
        </p:nvSpPr>
        <p:spPr>
          <a:xfrm>
            <a:off x="8832304" y="2565725"/>
            <a:ext cx="3312368" cy="2291417"/>
          </a:xfrm>
        </p:spPr>
        <p:txBody>
          <a:bodyPr/>
          <a:lstStyle/>
          <a:p>
            <a:pPr algn="just"/>
            <a:r>
              <a:rPr lang="he-IL" sz="2000" dirty="0">
                <a:solidFill>
                  <a:schemeClr val="bg1"/>
                </a:solidFill>
                <a:cs typeface="Blender" pitchFamily="18" charset="-79"/>
              </a:rPr>
              <a:t>בתל-אביב-יפו לומדים בכל המוסדות להשכלה גבוהה  (מכללות ואוניברסיטה) </a:t>
            </a:r>
            <a:r>
              <a:rPr lang="he-IL" sz="2000" dirty="0" smtClean="0">
                <a:solidFill>
                  <a:schemeClr val="bg1"/>
                </a:solidFill>
                <a:cs typeface="Blender" pitchFamily="18" charset="-79"/>
              </a:rPr>
              <a:t>כ-14% </a:t>
            </a:r>
            <a:r>
              <a:rPr lang="he-IL" sz="2000" dirty="0">
                <a:solidFill>
                  <a:schemeClr val="bg1"/>
                </a:solidFill>
                <a:cs typeface="Blender" pitchFamily="18" charset="-79"/>
              </a:rPr>
              <a:t>מכלל הסטודנטים הלומדים במוסדות להשכלה גבוהה בישראל.</a:t>
            </a:r>
          </a:p>
        </p:txBody>
      </p:sp>
      <p:graphicFrame>
        <p:nvGraphicFramePr>
          <p:cNvPr id="17" name="מציין מיקום של טבלה 7" title="מספר סטודנטים ושיעורם מתוך הסטודנטים בישראל לפי סוג חינוך על תיכוני"/>
          <p:cNvGraphicFramePr>
            <a:graphicFrameLocks/>
          </p:cNvGraphicFramePr>
          <p:nvPr>
            <p:extLst>
              <p:ext uri="{D42A27DB-BD31-4B8C-83A1-F6EECF244321}">
                <p14:modId xmlns:p14="http://schemas.microsoft.com/office/powerpoint/2010/main" val="533805788"/>
              </p:ext>
            </p:extLst>
          </p:nvPr>
        </p:nvGraphicFramePr>
        <p:xfrm>
          <a:off x="983431" y="1844825"/>
          <a:ext cx="6830450" cy="2832101"/>
        </p:xfrm>
        <a:graphic>
          <a:graphicData uri="http://schemas.openxmlformats.org/drawingml/2006/table">
            <a:tbl>
              <a:tblPr rtl="1" firstRow="1" bandRow="1">
                <a:tableStyleId>{073A0DAA-6AF3-43AB-8588-CEC1D06C72B9}</a:tableStyleId>
              </a:tblPr>
              <a:tblGrid>
                <a:gridCol w="2592404">
                  <a:extLst>
                    <a:ext uri="{9D8B030D-6E8A-4147-A177-3AD203B41FA5}">
                      <a16:colId xmlns:a16="http://schemas.microsoft.com/office/drawing/2014/main" val="20000"/>
                    </a:ext>
                  </a:extLst>
                </a:gridCol>
                <a:gridCol w="2119023">
                  <a:extLst>
                    <a:ext uri="{9D8B030D-6E8A-4147-A177-3AD203B41FA5}">
                      <a16:colId xmlns:a16="http://schemas.microsoft.com/office/drawing/2014/main" val="20001"/>
                    </a:ext>
                  </a:extLst>
                </a:gridCol>
                <a:gridCol w="2119023">
                  <a:extLst>
                    <a:ext uri="{9D8B030D-6E8A-4147-A177-3AD203B41FA5}">
                      <a16:colId xmlns:a16="http://schemas.microsoft.com/office/drawing/2014/main" val="20002"/>
                    </a:ext>
                  </a:extLst>
                </a:gridCol>
              </a:tblGrid>
              <a:tr h="972821">
                <a:tc>
                  <a:txBody>
                    <a:bodyPr/>
                    <a:lstStyle/>
                    <a:p>
                      <a:pPr algn="ctr" rtl="1"/>
                      <a:endParaRPr lang="he-IL" dirty="0"/>
                    </a:p>
                  </a:txBody>
                  <a:tcPr anchor="ctr">
                    <a:noFill/>
                  </a:tcPr>
                </a:tc>
                <a:tc>
                  <a:txBody>
                    <a:bodyPr/>
                    <a:lstStyle/>
                    <a:p>
                      <a:pPr algn="ctr" rtl="1"/>
                      <a:r>
                        <a:rPr lang="he-IL" dirty="0"/>
                        <a:t>סטודנטים</a:t>
                      </a:r>
                    </a:p>
                  </a:txBody>
                  <a:tcPr anchor="ctr">
                    <a:solidFill>
                      <a:schemeClr val="accent6">
                        <a:lumMod val="75000"/>
                      </a:schemeClr>
                    </a:solidFill>
                  </a:tcPr>
                </a:tc>
                <a:tc>
                  <a:txBody>
                    <a:bodyPr/>
                    <a:lstStyle/>
                    <a:p>
                      <a:pPr algn="ctr" rtl="1"/>
                      <a:r>
                        <a:rPr lang="he-IL" dirty="0"/>
                        <a:t>כאחוז מישראל</a:t>
                      </a:r>
                    </a:p>
                    <a:p>
                      <a:pPr algn="ctr" rtl="1"/>
                      <a:r>
                        <a:rPr lang="he-IL" sz="1400" dirty="0"/>
                        <a:t>(סטודנטים בישראל)</a:t>
                      </a:r>
                    </a:p>
                  </a:txBody>
                  <a:tcPr anchor="ctr">
                    <a:solidFill>
                      <a:schemeClr val="accent6">
                        <a:lumMod val="75000"/>
                      </a:schemeClr>
                    </a:solidFill>
                  </a:tcPr>
                </a:tc>
                <a:extLst>
                  <a:ext uri="{0D108BD9-81ED-4DB2-BD59-A6C34878D82A}">
                    <a16:rowId xmlns:a16="http://schemas.microsoft.com/office/drawing/2014/main" val="10000"/>
                  </a:ext>
                </a:extLst>
              </a:tr>
              <a:tr h="563618">
                <a:tc>
                  <a:txBody>
                    <a:bodyPr/>
                    <a:lstStyle/>
                    <a:p>
                      <a:pPr algn="r" rtl="1"/>
                      <a:r>
                        <a:rPr lang="he-IL" sz="1600" b="1" dirty="0"/>
                        <a:t>חינוך על-תיכוני</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baseline="0" dirty="0">
                          <a:solidFill>
                            <a:srgbClr val="5E5E5E"/>
                          </a:solidFill>
                          <a:latin typeface="Arial" pitchFamily="34" charset="0"/>
                          <a:cs typeface="Arial" pitchFamily="34" charset="0"/>
                        </a:rPr>
                        <a:t>לימודים לא אקדמיים - לא כולל תלמידי הוראה וכיתות י"ג-י"ד</a:t>
                      </a:r>
                      <a:endParaRPr lang="he-IL" b="1" dirty="0">
                        <a:solidFill>
                          <a:srgbClr val="5E5E5E"/>
                        </a:solidFill>
                      </a:endParaRPr>
                    </a:p>
                  </a:txBody>
                  <a:tcPr anchor="ctr">
                    <a:solidFill>
                      <a:schemeClr val="bg1">
                        <a:lumMod val="85000"/>
                      </a:schemeClr>
                    </a:solidFill>
                  </a:tcPr>
                </a:tc>
                <a:tc>
                  <a:txBody>
                    <a:bodyPr/>
                    <a:lstStyle/>
                    <a:p>
                      <a:pPr algn="ctr">
                        <a:lnSpc>
                          <a:spcPct val="80000"/>
                        </a:lnSpc>
                        <a:spcBef>
                          <a:spcPct val="0"/>
                        </a:spcBef>
                        <a:buFontTx/>
                        <a:buNone/>
                      </a:pPr>
                      <a:r>
                        <a:rPr lang="he-IL" altLang="he-IL" sz="1800" b="0" baseline="0" dirty="0" smtClean="0">
                          <a:solidFill>
                            <a:schemeClr val="tx1"/>
                          </a:solidFill>
                          <a:latin typeface="Arial" pitchFamily="34" charset="0"/>
                          <a:cs typeface="Arial" pitchFamily="34" charset="0"/>
                        </a:rPr>
                        <a:t>3,830</a:t>
                      </a:r>
                      <a:endParaRPr lang="en-US" altLang="he-IL" sz="1800" b="0" baseline="0" dirty="0">
                        <a:solidFill>
                          <a:schemeClr val="tx1"/>
                        </a:solidFill>
                        <a:latin typeface="Arial" pitchFamily="34" charset="0"/>
                        <a:cs typeface="Arial" pitchFamily="34" charset="0"/>
                      </a:endParaRPr>
                    </a:p>
                  </a:txBody>
                  <a:tcPr anchor="ctr">
                    <a:solidFill>
                      <a:schemeClr val="bg1">
                        <a:lumMod val="8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13.4%</a:t>
                      </a:r>
                      <a:endParaRPr lang="en-US"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ct val="0"/>
                        </a:spcBef>
                        <a:spcAft>
                          <a:spcPts val="0"/>
                        </a:spcAft>
                        <a:buClrTx/>
                        <a:buSzTx/>
                        <a:buFontTx/>
                        <a:buNone/>
                        <a:tabLst/>
                        <a:defRPr/>
                      </a:pPr>
                      <a:r>
                        <a:rPr lang="en-US" altLang="he-IL" sz="1400" b="0" baseline="0" dirty="0" smtClean="0">
                          <a:solidFill>
                            <a:srgbClr val="5E5E5E"/>
                          </a:solidFill>
                          <a:latin typeface="Arial" pitchFamily="34" charset="0"/>
                          <a:cs typeface="Arial" pitchFamily="34" charset="0"/>
                        </a:rPr>
                        <a:t>(28,510)</a:t>
                      </a:r>
                      <a:endParaRPr lang="en-US" altLang="he-IL" sz="1400" b="0" baseline="0" dirty="0">
                        <a:solidFill>
                          <a:srgbClr val="5E5E5E"/>
                        </a:solidFill>
                        <a:latin typeface="Arial" pitchFamily="34" charset="0"/>
                        <a:cs typeface="Arial" pitchFamily="34" charset="0"/>
                      </a:endParaRPr>
                    </a:p>
                  </a:txBody>
                  <a:tcPr anchor="ctr">
                    <a:solidFill>
                      <a:schemeClr val="bg1">
                        <a:lumMod val="85000"/>
                      </a:schemeClr>
                    </a:solidFill>
                  </a:tcPr>
                </a:tc>
                <a:extLst>
                  <a:ext uri="{0D108BD9-81ED-4DB2-BD59-A6C34878D82A}">
                    <a16:rowId xmlns:a16="http://schemas.microsoft.com/office/drawing/2014/main" val="10001"/>
                  </a:ext>
                </a:extLst>
              </a:tr>
              <a:tr h="563618">
                <a:tc>
                  <a:txBody>
                    <a:bodyPr/>
                    <a:lstStyle/>
                    <a:p>
                      <a:pPr algn="r" rtl="1"/>
                      <a:r>
                        <a:rPr lang="he-IL" sz="1600" b="1" dirty="0"/>
                        <a:t>מכללות אקדמיות</a:t>
                      </a:r>
                      <a:endParaRPr lang="he-IL" sz="1600" b="1" kern="1200" baseline="0" dirty="0">
                        <a:solidFill>
                          <a:schemeClr val="tx1">
                            <a:lumMod val="50000"/>
                            <a:lumOff val="50000"/>
                          </a:schemeClr>
                        </a:solidFill>
                        <a:latin typeface="Arial" pitchFamily="34" charset="0"/>
                        <a:ea typeface="+mn-ea"/>
                        <a:cs typeface="Arial" pitchFamily="34" charset="0"/>
                      </a:endParaRPr>
                    </a:p>
                  </a:txBody>
                  <a:tcPr anchor="ctr">
                    <a:solidFill>
                      <a:schemeClr val="bg1">
                        <a:lumMod val="95000"/>
                      </a:schemeClr>
                    </a:solidFill>
                  </a:tcPr>
                </a:tc>
                <a:tc>
                  <a:txBody>
                    <a:bodyPr/>
                    <a:lstStyle/>
                    <a:p>
                      <a:pPr algn="ctr">
                        <a:spcBef>
                          <a:spcPct val="0"/>
                        </a:spcBef>
                        <a:buFontTx/>
                        <a:buNone/>
                      </a:pPr>
                      <a:r>
                        <a:rPr lang="he-IL" altLang="he-IL" sz="1800" b="0" baseline="0" dirty="0" smtClean="0">
                          <a:solidFill>
                            <a:schemeClr val="tx1"/>
                          </a:solidFill>
                          <a:latin typeface="Arial" pitchFamily="34" charset="0"/>
                          <a:cs typeface="Arial" pitchFamily="34" charset="0"/>
                        </a:rPr>
                        <a:t>12,290</a:t>
                      </a:r>
                      <a:endParaRPr lang="en-US" altLang="he-IL" sz="1800" b="0" baseline="0" dirty="0">
                        <a:solidFill>
                          <a:schemeClr val="tx1"/>
                        </a:solidFill>
                        <a:latin typeface="Arial" pitchFamily="34" charset="0"/>
                        <a:cs typeface="Arial" pitchFamily="34" charset="0"/>
                      </a:endParaRPr>
                    </a:p>
                  </a:txBody>
                  <a:tcPr anchor="ctr">
                    <a:solidFill>
                      <a:schemeClr val="bg1">
                        <a:lumMod val="9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8.2%</a:t>
                      </a:r>
                      <a:endParaRPr lang="he-IL" altLang="he-IL" sz="1800" b="0" baseline="0" dirty="0" smtClean="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ct val="0"/>
                        </a:spcBef>
                        <a:spcAft>
                          <a:spcPts val="0"/>
                        </a:spcAft>
                        <a:buClrTx/>
                        <a:buSzTx/>
                        <a:buFontTx/>
                        <a:buNone/>
                        <a:tabLst/>
                        <a:defRPr/>
                      </a:pPr>
                      <a:r>
                        <a:rPr lang="en-US" altLang="he-IL" sz="1400" b="0" baseline="0" dirty="0" smtClean="0">
                          <a:solidFill>
                            <a:schemeClr val="bg1">
                              <a:lumMod val="50000"/>
                            </a:schemeClr>
                          </a:solidFill>
                          <a:latin typeface="Arial" pitchFamily="34" charset="0"/>
                          <a:cs typeface="Arial" pitchFamily="34" charset="0"/>
                        </a:rPr>
                        <a:t>(150,720)</a:t>
                      </a:r>
                      <a:endParaRPr lang="en-US" altLang="he-IL" sz="1400" b="0" baseline="0" dirty="0">
                        <a:solidFill>
                          <a:schemeClr val="bg1">
                            <a:lumMod val="50000"/>
                          </a:schemeClr>
                        </a:solidFill>
                        <a:latin typeface="Arial" pitchFamily="34" charset="0"/>
                        <a:cs typeface="Arial"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r h="563618">
                <a:tc>
                  <a:txBody>
                    <a:bodyPr/>
                    <a:lstStyle/>
                    <a:p>
                      <a:pPr algn="r" rtl="1"/>
                      <a:r>
                        <a:rPr lang="he-IL" sz="1600" b="1" dirty="0"/>
                        <a:t>אוניברסיטה</a:t>
                      </a:r>
                    </a:p>
                  </a:txBody>
                  <a:tcPr anchor="ctr">
                    <a:solidFill>
                      <a:schemeClr val="bg1">
                        <a:lumMod val="8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26,570</a:t>
                      </a:r>
                      <a:endParaRPr lang="en-US" altLang="he-IL" sz="1800" b="0" baseline="0" dirty="0">
                        <a:solidFill>
                          <a:schemeClr val="tx1"/>
                        </a:solidFill>
                        <a:latin typeface="Arial" pitchFamily="34" charset="0"/>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800" b="0" baseline="0" dirty="0" smtClean="0">
                          <a:solidFill>
                            <a:schemeClr val="tx1"/>
                          </a:solidFill>
                          <a:latin typeface="Arial" pitchFamily="34" charset="0"/>
                          <a:cs typeface="Arial" pitchFamily="34" charset="0"/>
                        </a:rPr>
                        <a:t>20.8%</a:t>
                      </a:r>
                      <a:endParaRPr lang="he-IL"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400" b="0" baseline="0" dirty="0">
                          <a:solidFill>
                            <a:srgbClr val="5E5E5E"/>
                          </a:solidFill>
                          <a:latin typeface="Arial" pitchFamily="34" charset="0"/>
                          <a:cs typeface="Arial" pitchFamily="34" charset="0"/>
                        </a:rPr>
                        <a:t>(</a:t>
                      </a:r>
                      <a:r>
                        <a:rPr lang="en-US" altLang="he-IL" sz="1400" b="0" baseline="0" dirty="0" smtClean="0">
                          <a:solidFill>
                            <a:srgbClr val="5E5E5E"/>
                          </a:solidFill>
                          <a:latin typeface="Arial" pitchFamily="34" charset="0"/>
                          <a:cs typeface="Arial" pitchFamily="34" charset="0"/>
                        </a:rPr>
                        <a:t>127,780)</a:t>
                      </a:r>
                      <a:endParaRPr lang="he-IL" sz="1400" b="0" dirty="0">
                        <a:solidFill>
                          <a:srgbClr val="5E5E5E"/>
                        </a:solidFill>
                      </a:endParaRPr>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16" name="Rectangle 46"/>
          <p:cNvSpPr>
            <a:spLocks noChangeArrowheads="1"/>
          </p:cNvSpPr>
          <p:nvPr/>
        </p:nvSpPr>
        <p:spPr bwMode="auto">
          <a:xfrm>
            <a:off x="335369" y="4672473"/>
            <a:ext cx="7488833" cy="369332"/>
          </a:xfrm>
          <a:prstGeom prst="rect">
            <a:avLst/>
          </a:prstGeom>
          <a:noFill/>
          <a:ln>
            <a:noFill/>
          </a:ln>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he-IL" sz="1200" baseline="0" dirty="0">
              <a:solidFill>
                <a:srgbClr val="5E5E5E"/>
              </a:solidFill>
              <a:latin typeface="Arial" pitchFamily="34" charset="0"/>
              <a:cs typeface="+mn-cs"/>
            </a:endParaRPr>
          </a:p>
          <a:p>
            <a:pPr>
              <a:spcBef>
                <a:spcPct val="0"/>
              </a:spcBef>
              <a:buFontTx/>
              <a:buNone/>
            </a:pPr>
            <a:r>
              <a:rPr lang="he-IL" altLang="he-IL" sz="1200" baseline="0" dirty="0">
                <a:solidFill>
                  <a:srgbClr val="5E5E5E"/>
                </a:solidFill>
                <a:latin typeface="Arial" pitchFamily="34" charset="0"/>
                <a:cs typeface="+mn-cs"/>
              </a:rPr>
              <a:t>(</a:t>
            </a:r>
            <a:r>
              <a:rPr lang="he-IL" altLang="he-IL" sz="1200" b="1" dirty="0">
                <a:solidFill>
                  <a:srgbClr val="5E5E5E"/>
                </a:solidFill>
                <a:latin typeface="Arial" pitchFamily="34" charset="0"/>
                <a:cs typeface="+mn-cs"/>
              </a:rPr>
              <a:t>נתוני השנה הקודמת - </a:t>
            </a:r>
            <a:r>
              <a:rPr lang="he-IL" altLang="he-IL" sz="1200" b="1" dirty="0" smtClean="0">
                <a:solidFill>
                  <a:srgbClr val="5E5E5E"/>
                </a:solidFill>
                <a:latin typeface="Arial" pitchFamily="34" charset="0"/>
                <a:cs typeface="+mn-cs"/>
              </a:rPr>
              <a:t>2018/19</a:t>
            </a:r>
            <a:r>
              <a:rPr lang="he-IL" altLang="he-IL" sz="1200" baseline="0" dirty="0" smtClean="0">
                <a:solidFill>
                  <a:srgbClr val="5E5E5E"/>
                </a:solidFill>
                <a:latin typeface="Arial" pitchFamily="34" charset="0"/>
                <a:cs typeface="+mn-cs"/>
              </a:rPr>
              <a:t>: </a:t>
            </a:r>
            <a:r>
              <a:rPr lang="he-IL" altLang="he-IL" sz="1200" baseline="0" dirty="0">
                <a:solidFill>
                  <a:srgbClr val="5E5E5E"/>
                </a:solidFill>
                <a:latin typeface="Arial" pitchFamily="34" charset="0"/>
                <a:cs typeface="+mn-cs"/>
              </a:rPr>
              <a:t>חינוך על-תיכוני </a:t>
            </a:r>
            <a:r>
              <a:rPr lang="he-IL" altLang="he-IL" sz="1200" baseline="0" dirty="0" smtClean="0">
                <a:solidFill>
                  <a:srgbClr val="5E5E5E"/>
                </a:solidFill>
                <a:latin typeface="Arial" pitchFamily="34" charset="0"/>
                <a:cs typeface="+mn-cs"/>
              </a:rPr>
              <a:t>3,560; </a:t>
            </a:r>
            <a:r>
              <a:rPr lang="he-IL" altLang="he-IL" sz="1200" baseline="0" dirty="0">
                <a:solidFill>
                  <a:srgbClr val="5E5E5E"/>
                </a:solidFill>
                <a:latin typeface="Arial" pitchFamily="34" charset="0"/>
                <a:cs typeface="+mn-cs"/>
              </a:rPr>
              <a:t>מכללות אקדמיות וסמינרים </a:t>
            </a:r>
            <a:r>
              <a:rPr lang="he-IL" altLang="he-IL" sz="1200" baseline="0" dirty="0" smtClean="0">
                <a:solidFill>
                  <a:srgbClr val="5E5E5E"/>
                </a:solidFill>
                <a:latin typeface="Arial" pitchFamily="34" charset="0"/>
                <a:cs typeface="+mn-cs"/>
              </a:rPr>
              <a:t>12,390; </a:t>
            </a:r>
            <a:r>
              <a:rPr lang="he-IL" altLang="he-IL" sz="1200" baseline="0" dirty="0">
                <a:solidFill>
                  <a:srgbClr val="5E5E5E"/>
                </a:solidFill>
                <a:latin typeface="Arial" pitchFamily="34" charset="0"/>
                <a:cs typeface="+mn-cs"/>
              </a:rPr>
              <a:t>אוניברסיטה </a:t>
            </a:r>
            <a:r>
              <a:rPr lang="he-IL" altLang="he-IL" sz="1200" baseline="0" dirty="0" smtClean="0">
                <a:solidFill>
                  <a:srgbClr val="5E5E5E"/>
                </a:solidFill>
                <a:latin typeface="Arial" pitchFamily="34" charset="0"/>
                <a:cs typeface="+mn-cs"/>
              </a:rPr>
              <a:t>26,360)</a:t>
            </a:r>
            <a:endParaRPr lang="en-US" altLang="he-IL" sz="1200" baseline="0" dirty="0">
              <a:solidFill>
                <a:srgbClr val="5E5E5E"/>
              </a:solidFill>
              <a:latin typeface="Arial" pitchFamily="34" charset="0"/>
              <a:cs typeface="+mn-cs"/>
            </a:endParaRPr>
          </a:p>
        </p:txBody>
      </p:sp>
      <p:sp>
        <p:nvSpPr>
          <p:cNvPr id="10" name="מציין מיקום תוכן 5"/>
          <p:cNvSpPr txBox="1">
            <a:spLocks/>
          </p:cNvSpPr>
          <p:nvPr/>
        </p:nvSpPr>
        <p:spPr>
          <a:xfrm>
            <a:off x="8688291" y="6484694"/>
            <a:ext cx="3472364"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תל-אביב-יפו </a:t>
            </a:r>
            <a:r>
              <a:rPr lang="he-IL" sz="900" dirty="0" smtClean="0">
                <a:solidFill>
                  <a:schemeClr val="bg1">
                    <a:lumMod val="85000"/>
                  </a:schemeClr>
                </a:solidFill>
              </a:rPr>
              <a:t>ושנתון </a:t>
            </a:r>
            <a:r>
              <a:rPr lang="he-IL" sz="900" dirty="0">
                <a:solidFill>
                  <a:schemeClr val="bg1">
                    <a:lumMod val="85000"/>
                  </a:schemeClr>
                </a:solidFill>
              </a:rPr>
              <a:t>סטטיסטי </a:t>
            </a:r>
            <a:r>
              <a:rPr lang="he-IL" sz="900" dirty="0" smtClean="0">
                <a:solidFill>
                  <a:schemeClr val="bg1">
                    <a:lumMod val="85000"/>
                  </a:schemeClr>
                </a:solidFill>
              </a:rPr>
              <a:t>לישראל (לוחות  8.64-8.59)</a:t>
            </a:r>
            <a:endParaRPr lang="he-IL" sz="900" dirty="0">
              <a:solidFill>
                <a:schemeClr val="bg1">
                  <a:lumMod val="85000"/>
                </a:schemeClr>
              </a:solidFill>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28</a:t>
            </a:r>
            <a:endParaRPr lang="he-IL" dirty="0">
              <a:solidFill>
                <a:schemeClr val="bg1"/>
              </a:solidFill>
              <a:latin typeface="Blender" pitchFamily="18" charset="-79"/>
              <a:cs typeface="Blender" pitchFamily="18" charset="-79"/>
            </a:endParaRPr>
          </a:p>
        </p:txBody>
      </p:sp>
    </p:spTree>
    <p:extLst>
      <p:ext uri="{BB962C8B-B14F-4D97-AF65-F5344CB8AC3E}">
        <p14:creationId xmlns:p14="http://schemas.microsoft.com/office/powerpoint/2010/main" val="3354556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 name="תמונה 80" title="רקע">
            <a:extLst>
              <a:ext uri="{FF2B5EF4-FFF2-40B4-BE49-F238E27FC236}">
                <a16:creationId xmlns:a16="http://schemas.microsoft.com/office/drawing/2014/main" id="{5BC3DBCD-DAD8-4110-B851-074B1402914E}"/>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AB23E664-521E-4F69-9160-7C9294C9A013}"/>
              </a:ext>
            </a:extLst>
          </p:cNvPr>
          <p:cNvSpPr txBox="1">
            <a:spLocks/>
          </p:cNvSpPr>
          <p:nvPr/>
        </p:nvSpPr>
        <p:spPr>
          <a:xfrm>
            <a:off x="9145335" y="332656"/>
            <a:ext cx="220725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9" name="כותרת 1">
            <a:extLst>
              <a:ext uri="{FF2B5EF4-FFF2-40B4-BE49-F238E27FC236}">
                <a16:creationId xmlns:a16="http://schemas.microsoft.com/office/drawing/2014/main" id="{65836D4F-7EFE-45B9-9002-913A59040DF8}"/>
              </a:ext>
            </a:extLst>
          </p:cNvPr>
          <p:cNvSpPr>
            <a:spLocks noGrp="1"/>
          </p:cNvSpPr>
          <p:nvPr>
            <p:ph type="ctrTitle"/>
          </p:nvPr>
        </p:nvSpPr>
        <p:spPr>
          <a:xfrm>
            <a:off x="-1536844" y="-171400"/>
            <a:ext cx="10020769" cy="1138512"/>
          </a:xfrm>
        </p:spPr>
        <p:txBody>
          <a:bodyPr/>
          <a:lstStyle/>
          <a:p>
            <a:r>
              <a:rPr lang="he-IL" altLang="he-IL" sz="4400" baseline="-25000" dirty="0">
                <a:solidFill>
                  <a:srgbClr val="5E5E5E"/>
                </a:solidFill>
                <a:cs typeface="Blender" pitchFamily="18" charset="-79"/>
              </a:rPr>
              <a:t>מטרופולין תל-אביב </a:t>
            </a:r>
            <a:r>
              <a:rPr lang="he-IL" altLang="he-IL" sz="4400" baseline="-25000" dirty="0" smtClean="0">
                <a:solidFill>
                  <a:srgbClr val="5E5E5E"/>
                </a:solidFill>
                <a:cs typeface="Blender" pitchFamily="18" charset="-79"/>
              </a:rPr>
              <a:t>(2020)</a:t>
            </a:r>
            <a:r>
              <a:rPr lang="x-none" dirty="0"/>
              <a:t/>
            </a:r>
            <a:br>
              <a:rPr lang="x-none" dirty="0"/>
            </a:br>
            <a:endParaRPr lang="x-none" dirty="0"/>
          </a:p>
        </p:txBody>
      </p:sp>
      <p:sp>
        <p:nvSpPr>
          <p:cNvPr id="48" name="Rectangle 44"/>
          <p:cNvSpPr>
            <a:spLocks noChangeArrowheads="1"/>
          </p:cNvSpPr>
          <p:nvPr/>
        </p:nvSpPr>
        <p:spPr bwMode="auto">
          <a:xfrm>
            <a:off x="3791744" y="116632"/>
            <a:ext cx="475252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base">
              <a:spcBef>
                <a:spcPct val="0"/>
              </a:spcBef>
              <a:spcAft>
                <a:spcPct val="0"/>
              </a:spcAft>
              <a:buFontTx/>
              <a:buNone/>
            </a:pPr>
            <a:r>
              <a:rPr lang="he-IL" altLang="he-IL" sz="4000" b="1" baseline="-25000" dirty="0" smtClean="0">
                <a:solidFill>
                  <a:schemeClr val="accent5">
                    <a:lumMod val="75000"/>
                  </a:schemeClr>
                </a:solidFill>
                <a:latin typeface="Blender" charset="0"/>
                <a:ea typeface="Blender" charset="0"/>
                <a:cs typeface="Blender" charset="0"/>
              </a:rPr>
              <a:t>כ-4,103,200 </a:t>
            </a:r>
            <a:r>
              <a:rPr lang="he-IL" altLang="he-IL" sz="4000" b="1" baseline="-25000" dirty="0">
                <a:solidFill>
                  <a:schemeClr val="accent5">
                    <a:lumMod val="75000"/>
                  </a:schemeClr>
                </a:solidFill>
                <a:latin typeface="Blender" charset="0"/>
                <a:ea typeface="Blender" charset="0"/>
                <a:cs typeface="Blender" charset="0"/>
              </a:rPr>
              <a:t>איש</a:t>
            </a:r>
            <a:endParaRPr lang="en-US" altLang="he-IL" sz="4000" baseline="-25000" dirty="0">
              <a:solidFill>
                <a:schemeClr val="accent5">
                  <a:lumMod val="75000"/>
                </a:schemeClr>
              </a:solidFill>
              <a:latin typeface="Blender" charset="0"/>
              <a:ea typeface="Blender" charset="0"/>
              <a:cs typeface="Blender" charset="0"/>
            </a:endParaRPr>
          </a:p>
        </p:txBody>
      </p:sp>
      <p:sp>
        <p:nvSpPr>
          <p:cNvPr id="49" name="Text Placeholder 50"/>
          <p:cNvSpPr>
            <a:spLocks noGrp="1"/>
          </p:cNvSpPr>
          <p:nvPr/>
        </p:nvSpPr>
        <p:spPr>
          <a:xfrm>
            <a:off x="8544272" y="2699922"/>
            <a:ext cx="3453243" cy="1521173"/>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אחוז תושבי תל</a:t>
            </a:r>
            <a:r>
              <a:rPr lang="he-IL" altLang="he-IL" sz="24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אביב-יפו מתוך מטרופולין תל</a:t>
            </a:r>
            <a:r>
              <a:rPr lang="he-IL" altLang="he-IL" sz="20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 מצטמצם בהדרגה לאורך השנים</a:t>
            </a:r>
            <a:r>
              <a:rPr lang="he-IL" altLang="he-IL" sz="2000" dirty="0" smtClean="0">
                <a:solidFill>
                  <a:schemeClr val="bg1"/>
                </a:solidFill>
                <a:latin typeface="Blender" charset="0"/>
                <a:ea typeface="Blender" charset="0"/>
                <a:cs typeface="Blender" charset="0"/>
              </a:rPr>
              <a:t>.</a:t>
            </a:r>
          </a:p>
          <a:p>
            <a:endParaRPr lang="en-US" altLang="he-IL" sz="2000" dirty="0">
              <a:solidFill>
                <a:schemeClr val="bg1"/>
              </a:solidFill>
              <a:latin typeface="Blender" charset="0"/>
              <a:ea typeface="Blender" charset="0"/>
              <a:cs typeface="Blender" charset="0"/>
            </a:endParaRPr>
          </a:p>
          <a:p>
            <a:endParaRPr lang="en-US" sz="2000" dirty="0">
              <a:latin typeface="Blender" charset="0"/>
              <a:ea typeface="Blender" charset="0"/>
              <a:cs typeface="Blender" charset="0"/>
            </a:endParaRPr>
          </a:p>
        </p:txBody>
      </p:sp>
      <p:sp>
        <p:nvSpPr>
          <p:cNvPr id="54" name="מלבן 53"/>
          <p:cNvSpPr/>
          <p:nvPr/>
        </p:nvSpPr>
        <p:spPr>
          <a:xfrm>
            <a:off x="5015893" y="2123594"/>
            <a:ext cx="3122971" cy="35394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מטרופולין תל-אביב כ-% מישראל</a:t>
            </a:r>
            <a:endParaRPr lang="he-IL" sz="1700" dirty="0">
              <a:solidFill>
                <a:srgbClr val="5E5E5E"/>
              </a:solidFill>
              <a:latin typeface="Blender" charset="0"/>
              <a:ea typeface="Blender" charset="0"/>
              <a:cs typeface="Blender" charset="0"/>
            </a:endParaRPr>
          </a:p>
        </p:txBody>
      </p:sp>
      <p:graphicFrame>
        <p:nvGraphicFramePr>
          <p:cNvPr id="52" name="מציין מיקום תרשים 3" descr="מטרופולין תל אביב כאחוז מישראל:&#10;1995: 43.8%&#10;2000: 43.7%&#10;*2016: 44.7%"/>
          <p:cNvGraphicFramePr>
            <a:graphicFrameLocks noGrp="1"/>
          </p:cNvGraphicFramePr>
          <p:nvPr>
            <p:extLst>
              <p:ext uri="{D42A27DB-BD31-4B8C-83A1-F6EECF244321}">
                <p14:modId xmlns:p14="http://schemas.microsoft.com/office/powerpoint/2010/main" val="2547898775"/>
              </p:ext>
            </p:extLst>
          </p:nvPr>
        </p:nvGraphicFramePr>
        <p:xfrm>
          <a:off x="4830383" y="1400902"/>
          <a:ext cx="3529535" cy="2183988"/>
        </p:xfrm>
        <a:graphic>
          <a:graphicData uri="http://schemas.openxmlformats.org/drawingml/2006/chart">
            <c:chart xmlns:c="http://schemas.openxmlformats.org/drawingml/2006/chart" xmlns:r="http://schemas.openxmlformats.org/officeDocument/2006/relationships" r:id="rId4"/>
          </a:graphicData>
        </a:graphic>
      </p:graphicFrame>
      <p:sp>
        <p:nvSpPr>
          <p:cNvPr id="57" name="מלבן 56"/>
          <p:cNvSpPr/>
          <p:nvPr/>
        </p:nvSpPr>
        <p:spPr>
          <a:xfrm>
            <a:off x="5170396" y="4018680"/>
            <a:ext cx="2941831" cy="61555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אוכלוסיית תל-אביב-יפו (גלעין)</a:t>
            </a:r>
          </a:p>
          <a:p>
            <a:pPr algn="ctr">
              <a:defRPr/>
            </a:pPr>
            <a:r>
              <a:rPr lang="he-IL" altLang="he-IL" sz="1700" dirty="0">
                <a:solidFill>
                  <a:srgbClr val="5E5E5E"/>
                </a:solidFill>
                <a:latin typeface="Blender" charset="0"/>
                <a:ea typeface="Blender" charset="0"/>
                <a:cs typeface="Blender" charset="0"/>
              </a:rPr>
              <a:t> כ-% מהמטרופולין</a:t>
            </a:r>
            <a:endParaRPr lang="he-IL" sz="1700" dirty="0">
              <a:solidFill>
                <a:srgbClr val="5E5E5E"/>
              </a:solidFill>
              <a:latin typeface="Blender" charset="0"/>
              <a:ea typeface="Blender" charset="0"/>
              <a:cs typeface="Blender" charset="0"/>
            </a:endParaRPr>
          </a:p>
        </p:txBody>
      </p:sp>
      <p:graphicFrame>
        <p:nvGraphicFramePr>
          <p:cNvPr id="53" name="מציין מיקום תרשים 3" descr="אוכלוסיית תל אביב יפו (גלעין) כאחוז מהמטרופולין:&#10;1995: 14%.&#10;2000: 13%.&#10;2016*: 11%."/>
          <p:cNvGraphicFramePr>
            <a:graphicFrameLocks/>
          </p:cNvGraphicFramePr>
          <p:nvPr>
            <p:extLst>
              <p:ext uri="{D42A27DB-BD31-4B8C-83A1-F6EECF244321}">
                <p14:modId xmlns:p14="http://schemas.microsoft.com/office/powerpoint/2010/main" val="1147705049"/>
              </p:ext>
            </p:extLst>
          </p:nvPr>
        </p:nvGraphicFramePr>
        <p:xfrm>
          <a:off x="4769912" y="3427937"/>
          <a:ext cx="3529535" cy="2183988"/>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 Box 37"/>
          <p:cNvSpPr txBox="1">
            <a:spLocks noChangeArrowheads="1"/>
          </p:cNvSpPr>
          <p:nvPr/>
        </p:nvSpPr>
        <p:spPr bwMode="auto">
          <a:xfrm>
            <a:off x="3863753" y="5779616"/>
            <a:ext cx="4424139" cy="451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60338" indent="-125413" algn="just" fontAlgn="base">
              <a:lnSpc>
                <a:spcPts val="1400"/>
              </a:lnSpc>
              <a:spcBef>
                <a:spcPct val="50000"/>
              </a:spcBef>
              <a:spcAft>
                <a:spcPct val="0"/>
              </a:spcAft>
              <a:buNone/>
              <a:defRPr/>
            </a:pPr>
            <a:r>
              <a:rPr lang="en-US" altLang="he-IL" sz="1200" dirty="0">
                <a:solidFill>
                  <a:srgbClr val="5E5E5E"/>
                </a:solidFill>
                <a:latin typeface="Arial" pitchFamily="34" charset="0"/>
                <a:cs typeface="Arial" pitchFamily="34" charset="0"/>
              </a:rPr>
              <a:t>*</a:t>
            </a:r>
            <a:r>
              <a:rPr lang="he-IL" altLang="he-IL" sz="1200" dirty="0">
                <a:solidFill>
                  <a:srgbClr val="5E5E5E"/>
                </a:solidFill>
                <a:latin typeface="Arial" pitchFamily="34" charset="0"/>
                <a:cs typeface="Arial" pitchFamily="34" charset="0"/>
              </a:rPr>
              <a:t> בשנת 2013 הגדרת המטרופולין השתנתה (נוספו מס' יישובים שבעבר לא היו חלק מהמטרופולין, כמו היישובים הישראלים ביהודה ובשומרון).</a:t>
            </a:r>
            <a:endParaRPr lang="en-US" altLang="he-IL" sz="1200" dirty="0">
              <a:solidFill>
                <a:srgbClr val="5E5E5E"/>
              </a:solidFill>
              <a:latin typeface="Arial" pitchFamily="34" charset="0"/>
              <a:cs typeface="Arial" pitchFamily="34" charset="0"/>
            </a:endParaRPr>
          </a:p>
        </p:txBody>
      </p:sp>
      <p:pic>
        <p:nvPicPr>
          <p:cNvPr id="8" name="תמונה 7" title="מפת מטרופולין תל אביב">
            <a:extLst>
              <a:ext uri="{FF2B5EF4-FFF2-40B4-BE49-F238E27FC236}">
                <a16:creationId xmlns:a16="http://schemas.microsoft.com/office/drawing/2014/main" id="{725B39BB-477D-4F41-9B51-8F28C7962093}"/>
              </a:ext>
            </a:extLst>
          </p:cNvPr>
          <p:cNvPicPr>
            <a:picLocks noChangeAspect="1"/>
          </p:cNvPicPr>
          <p:nvPr/>
        </p:nvPicPr>
        <p:blipFill>
          <a:blip r:embed="rId6"/>
          <a:stretch>
            <a:fillRect/>
          </a:stretch>
        </p:blipFill>
        <p:spPr>
          <a:xfrm>
            <a:off x="-205019" y="-62743"/>
            <a:ext cx="5353591" cy="6911260"/>
          </a:xfrm>
          <a:prstGeom prst="rect">
            <a:avLst/>
          </a:prstGeom>
        </p:spPr>
      </p:pic>
      <p:sp>
        <p:nvSpPr>
          <p:cNvPr id="21"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BF6D9889-DC7E-45AC-A5B1-18BEBC2AD9D9}"/>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a:t>
            </a:r>
            <a:endParaRPr lang="he-IL" altLang="he-IL" sz="900" dirty="0">
              <a:solidFill>
                <a:schemeClr val="bg1">
                  <a:lumMod val="85000"/>
                </a:schemeClr>
              </a:solidFill>
              <a:latin typeface="Arial" pitchFamily="34" charset="0"/>
              <a:cs typeface="Arial" pitchFamily="34" charset="0"/>
            </a:endParaRPr>
          </a:p>
        </p:txBody>
      </p:sp>
      <p:sp>
        <p:nvSpPr>
          <p:cNvPr id="45" name="TextBox 44">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2</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4030830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id="{20291A1D-5FBE-4E80-B217-4FF4B2370AB5}"/>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id="{EF6104A8-A52D-4F4C-BD49-793BCB689A9D}"/>
              </a:ext>
            </a:extLst>
          </p:cNvPr>
          <p:cNvSpPr txBox="1">
            <a:spLocks/>
          </p:cNvSpPr>
          <p:nvPr/>
        </p:nvSpPr>
        <p:spPr>
          <a:xfrm>
            <a:off x="9048328" y="332656"/>
            <a:ext cx="269350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4" name="כותרת 3">
            <a:extLst>
              <a:ext uri="{FF2B5EF4-FFF2-40B4-BE49-F238E27FC236}">
                <a16:creationId xmlns:a16="http://schemas.microsoft.com/office/drawing/2014/main" id="{D399438A-B2E9-449A-A85D-1FC298D447BC}"/>
              </a:ext>
            </a:extLst>
          </p:cNvPr>
          <p:cNvSpPr>
            <a:spLocks noGrp="1"/>
          </p:cNvSpPr>
          <p:nvPr>
            <p:ph type="ctrTitle"/>
          </p:nvPr>
        </p:nvSpPr>
        <p:spPr>
          <a:xfrm>
            <a:off x="-1692521" y="332976"/>
            <a:ext cx="10020769" cy="503739"/>
          </a:xfrm>
        </p:spPr>
        <p:txBody>
          <a:bodyPr/>
          <a:lstStyle/>
          <a:p>
            <a:r>
              <a:rPr lang="he-IL" sz="3200" dirty="0">
                <a:solidFill>
                  <a:srgbClr val="5E5E5E"/>
                </a:solidFill>
                <a:cs typeface="Blender" pitchFamily="18" charset="-79"/>
              </a:rPr>
              <a:t>סטודנטים באוניברסיטת תל-אביב</a:t>
            </a:r>
            <a:br>
              <a:rPr lang="he-IL" sz="3200" dirty="0">
                <a:solidFill>
                  <a:srgbClr val="5E5E5E"/>
                </a:solidFill>
                <a:cs typeface="Blender" pitchFamily="18" charset="-79"/>
              </a:rPr>
            </a:br>
            <a:r>
              <a:rPr lang="he-IL" sz="2400" dirty="0">
                <a:solidFill>
                  <a:srgbClr val="5E5E5E"/>
                </a:solidFill>
                <a:cs typeface="Blender" pitchFamily="18" charset="-79"/>
              </a:rPr>
              <a:t>(אלפים)</a:t>
            </a:r>
            <a:endParaRPr lang="x-none" sz="2400" dirty="0">
              <a:solidFill>
                <a:srgbClr val="5E5E5E"/>
              </a:solidFill>
              <a:cs typeface="Blender" pitchFamily="18" charset="-79"/>
            </a:endParaRPr>
          </a:p>
        </p:txBody>
      </p:sp>
      <p:sp>
        <p:nvSpPr>
          <p:cNvPr id="13" name="מציין מיקום תוכן 3"/>
          <p:cNvSpPr>
            <a:spLocks noGrp="1"/>
          </p:cNvSpPr>
          <p:nvPr>
            <p:ph sz="quarter" idx="14"/>
          </p:nvPr>
        </p:nvSpPr>
        <p:spPr>
          <a:xfrm>
            <a:off x="8832304" y="2420888"/>
            <a:ext cx="3329716" cy="3599582"/>
          </a:xfrm>
        </p:spPr>
        <p:txBody>
          <a:bodyPr/>
          <a:lstStyle/>
          <a:p>
            <a:pPr algn="just"/>
            <a:r>
              <a:rPr lang="he-IL" sz="2000" dirty="0" smtClean="0">
                <a:solidFill>
                  <a:schemeClr val="bg1"/>
                </a:solidFill>
                <a:cs typeface="Blender" pitchFamily="18" charset="-79"/>
              </a:rPr>
              <a:t>מספר הסטודנטים באונ' </a:t>
            </a:r>
            <a:r>
              <a:rPr lang="he-IL" sz="2000" dirty="0">
                <a:solidFill>
                  <a:schemeClr val="bg1"/>
                </a:solidFill>
                <a:cs typeface="Blender" pitchFamily="18" charset="-79"/>
              </a:rPr>
              <a:t>תל-אביב עלה משמעותית מאז </a:t>
            </a:r>
            <a:r>
              <a:rPr lang="he-IL" sz="2000" dirty="0" smtClean="0">
                <a:solidFill>
                  <a:schemeClr val="bg1"/>
                </a:solidFill>
                <a:cs typeface="Blender" pitchFamily="18" charset="-79"/>
              </a:rPr>
              <a:t>היווסדותה</a:t>
            </a:r>
            <a:r>
              <a:rPr lang="he-IL" sz="2000" dirty="0">
                <a:solidFill>
                  <a:schemeClr val="bg1"/>
                </a:solidFill>
                <a:cs typeface="Blender" pitchFamily="18" charset="-79"/>
              </a:rPr>
              <a:t>. עם זאת, בשנים האחרונות חל צמצום </a:t>
            </a:r>
            <a:r>
              <a:rPr lang="he-IL" sz="2000" dirty="0" smtClean="0">
                <a:solidFill>
                  <a:schemeClr val="bg1"/>
                </a:solidFill>
                <a:cs typeface="Blender" pitchFamily="18" charset="-79"/>
              </a:rPr>
              <a:t>במספר הסטודנטים, תוך התייצבות.</a:t>
            </a:r>
          </a:p>
          <a:p>
            <a:pPr algn="just"/>
            <a:endParaRPr lang="he-IL" sz="2000" dirty="0">
              <a:solidFill>
                <a:schemeClr val="bg1"/>
              </a:solidFill>
              <a:cs typeface="Blender" pitchFamily="18" charset="-79"/>
            </a:endParaRPr>
          </a:p>
          <a:p>
            <a:pPr algn="just"/>
            <a:r>
              <a:rPr lang="he-IL" sz="2000" dirty="0" smtClean="0">
                <a:solidFill>
                  <a:schemeClr val="bg1"/>
                </a:solidFill>
                <a:cs typeface="Blender" pitchFamily="18" charset="-79"/>
              </a:rPr>
              <a:t>כ-28% </a:t>
            </a:r>
            <a:r>
              <a:rPr lang="he-IL" sz="2000" dirty="0">
                <a:solidFill>
                  <a:schemeClr val="bg1"/>
                </a:solidFill>
                <a:cs typeface="Blender" pitchFamily="18" charset="-79"/>
              </a:rPr>
              <a:t>מכלל הסטודנטים שלמדו </a:t>
            </a:r>
            <a:r>
              <a:rPr lang="he-IL" sz="2000" dirty="0" err="1" smtClean="0">
                <a:solidFill>
                  <a:schemeClr val="bg1"/>
                </a:solidFill>
                <a:cs typeface="Blender" pitchFamily="18" charset="-79"/>
              </a:rPr>
              <a:t>בתש"ף</a:t>
            </a:r>
            <a:r>
              <a:rPr lang="he-IL" sz="2000" dirty="0" smtClean="0">
                <a:solidFill>
                  <a:schemeClr val="bg1"/>
                </a:solidFill>
                <a:cs typeface="Blender" pitchFamily="18" charset="-79"/>
              </a:rPr>
              <a:t> (2019/20) באונ' תל-אביב </a:t>
            </a:r>
            <a:r>
              <a:rPr lang="he-IL" sz="2000" dirty="0">
                <a:solidFill>
                  <a:schemeClr val="bg1"/>
                </a:solidFill>
                <a:cs typeface="Blender" pitchFamily="18" charset="-79"/>
              </a:rPr>
              <a:t>התגוררו בעיר (</a:t>
            </a:r>
            <a:r>
              <a:rPr lang="he-IL" sz="2000" dirty="0" smtClean="0">
                <a:solidFill>
                  <a:schemeClr val="bg1"/>
                </a:solidFill>
                <a:cs typeface="Blender" pitchFamily="18" charset="-79"/>
              </a:rPr>
              <a:t>כ-7,370 </a:t>
            </a:r>
            <a:r>
              <a:rPr lang="he-IL" sz="2000" dirty="0">
                <a:solidFill>
                  <a:schemeClr val="bg1"/>
                </a:solidFill>
                <a:cs typeface="Blender" pitchFamily="18" charset="-79"/>
              </a:rPr>
              <a:t>סטודנטים).</a:t>
            </a:r>
          </a:p>
        </p:txBody>
      </p:sp>
      <p:grpSp>
        <p:nvGrpSpPr>
          <p:cNvPr id="14" name="קבוצה 13" descr="גרף מספר סטודנטים באוניברסיטת תל אביב לפי שנים:&#10;מאז הקמתה של אוניברסיטת תל-אביב מספר הסטודנטים הלומדים בה גדל בהתמדה. בשלושת העשורים הראשונים קצב הגידול היה גבוה (כ-30% בכל עשור). בשנת 2009/10 לא נרשם גידול נוסף במספר הסטודנטים. עם זאת, בשנתיים שלאחר מכן, מספר הסטודנטים החל לעלות והגיע לשיא מאז הקמתה של האוניברסיטה - לכ-28,000 סטודנטים. מאז שיא זה מספר הסטודנטים במגמת צמצום קלה, כך שבשנת הלימודים תשע&quot;ו (2015/16) עמד מספרם על כ-26,600 סטודנטים.">
            <a:extLst>
              <a:ext uri="{FF2B5EF4-FFF2-40B4-BE49-F238E27FC236}">
                <a16:creationId xmlns:a16="http://schemas.microsoft.com/office/drawing/2014/main" id="{26650295-52C0-4C9F-9A0B-26340CF1FC39}"/>
              </a:ext>
            </a:extLst>
          </p:cNvPr>
          <p:cNvGrpSpPr/>
          <p:nvPr/>
        </p:nvGrpSpPr>
        <p:grpSpPr>
          <a:xfrm>
            <a:off x="135065" y="1594922"/>
            <a:ext cx="8377859" cy="3976444"/>
            <a:chOff x="181951" y="1824894"/>
            <a:chExt cx="8064896" cy="3976444"/>
          </a:xfrm>
        </p:grpSpPr>
        <p:graphicFrame>
          <p:nvGraphicFramePr>
            <p:cNvPr id="15" name="תרשים 14">
              <a:extLst>
                <a:ext uri="{FF2B5EF4-FFF2-40B4-BE49-F238E27FC236}">
                  <a16:creationId xmlns:a16="http://schemas.microsoft.com/office/drawing/2014/main" id="{103EC131-257B-42F9-96C2-07773035F444}"/>
                </a:ext>
              </a:extLst>
            </p:cNvPr>
            <p:cNvGraphicFramePr>
              <a:graphicFrameLocks/>
            </p:cNvGraphicFramePr>
            <p:nvPr>
              <p:extLst>
                <p:ext uri="{D42A27DB-BD31-4B8C-83A1-F6EECF244321}">
                  <p14:modId xmlns:p14="http://schemas.microsoft.com/office/powerpoint/2010/main" val="3858153576"/>
                </p:ext>
              </p:extLst>
            </p:nvPr>
          </p:nvGraphicFramePr>
          <p:xfrm>
            <a:off x="181951" y="1824894"/>
            <a:ext cx="8064896" cy="397644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מחבר ישר 15">
              <a:extLst>
                <a:ext uri="{FF2B5EF4-FFF2-40B4-BE49-F238E27FC236}">
                  <a16:creationId xmlns:a16="http://schemas.microsoft.com/office/drawing/2014/main" id="{39460192-CB17-42EA-9F5C-65A6C2D9DBBF}"/>
                </a:ext>
              </a:extLst>
            </p:cNvPr>
            <p:cNvCxnSpPr/>
            <p:nvPr/>
          </p:nvCxnSpPr>
          <p:spPr>
            <a:xfrm flipV="1">
              <a:off x="4346119" y="2580076"/>
              <a:ext cx="0" cy="2641227"/>
            </a:xfrm>
            <a:prstGeom prst="line">
              <a:avLst/>
            </a:prstGeom>
            <a:ln w="31750" cap="sq">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0" name="מציין מיקום תוכן 5"/>
          <p:cNvSpPr txBox="1">
            <a:spLocks/>
          </p:cNvSpPr>
          <p:nvPr/>
        </p:nvSpPr>
        <p:spPr>
          <a:xfrm>
            <a:off x="8697600" y="6484694"/>
            <a:ext cx="3596401"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a:t>
            </a:r>
            <a:r>
              <a:rPr lang="he-IL" sz="900" dirty="0" smtClean="0">
                <a:solidFill>
                  <a:schemeClr val="bg1">
                    <a:lumMod val="85000"/>
                  </a:schemeClr>
                </a:solidFill>
              </a:rPr>
              <a:t>תל-אביב-יפו</a:t>
            </a:r>
            <a:endParaRPr lang="he-IL" sz="900" dirty="0">
              <a:solidFill>
                <a:schemeClr val="bg1">
                  <a:lumMod val="85000"/>
                </a:schemeClr>
              </a:solidFill>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29</a:t>
            </a:r>
            <a:endParaRPr lang="he-IL" dirty="0">
              <a:solidFill>
                <a:schemeClr val="bg1"/>
              </a:solidFill>
              <a:latin typeface="Blender" pitchFamily="18" charset="-79"/>
              <a:cs typeface="Blender" pitchFamily="18" charset="-79"/>
            </a:endParaRPr>
          </a:p>
        </p:txBody>
      </p:sp>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id="{B1ACC772-5F46-455F-B859-754C2159266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0A87B127-D87A-4E45-A71D-9E9A99FAD44D}"/>
              </a:ext>
            </a:extLst>
          </p:cNvPr>
          <p:cNvSpPr txBox="1">
            <a:spLocks/>
          </p:cNvSpPr>
          <p:nvPr/>
        </p:nvSpPr>
        <p:spPr>
          <a:xfrm>
            <a:off x="9552383" y="362620"/>
            <a:ext cx="161338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2567612" y="332976"/>
            <a:ext cx="5628281" cy="503739"/>
          </a:xfrm>
        </p:spPr>
        <p:txBody>
          <a:bodyPr/>
          <a:lstStyle/>
          <a:p>
            <a:r>
              <a:rPr lang="he-IL" sz="3200" dirty="0">
                <a:solidFill>
                  <a:srgbClr val="5E5E5E"/>
                </a:solidFill>
                <a:cs typeface="Blender" pitchFamily="18" charset="-79"/>
              </a:rPr>
              <a:t>מועסקים בשלוש הערים הגדולות, </a:t>
            </a:r>
            <a:r>
              <a:rPr lang="he-IL" sz="3200" dirty="0" smtClean="0">
                <a:solidFill>
                  <a:srgbClr val="5E5E5E"/>
                </a:solidFill>
                <a:cs typeface="Blender" pitchFamily="18" charset="-79"/>
              </a:rPr>
              <a:t>כאחוז מישראל</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smtClean="0">
                <a:solidFill>
                  <a:srgbClr val="5E5E5E"/>
                </a:solidFill>
                <a:cs typeface="Blender" pitchFamily="18" charset="-79"/>
              </a:rPr>
              <a:t>(2020)</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9108256" y="2695131"/>
            <a:ext cx="3037544" cy="2241252"/>
          </a:xfrm>
        </p:spPr>
        <p:txBody>
          <a:bodyPr/>
          <a:lstStyle/>
          <a:p>
            <a:pPr algn="just"/>
            <a:r>
              <a:rPr lang="he-IL" sz="2000" dirty="0">
                <a:solidFill>
                  <a:schemeClr val="bg1"/>
                </a:solidFill>
                <a:cs typeface="Blender" pitchFamily="18" charset="-79"/>
              </a:rPr>
              <a:t>תל-אביב-יפו היא מרכז תעסוקה כלל-ארצי:</a:t>
            </a:r>
            <a:r>
              <a:rPr lang="en-US" sz="2000" dirty="0">
                <a:solidFill>
                  <a:schemeClr val="bg1"/>
                </a:solidFill>
                <a:cs typeface="Blender" pitchFamily="18" charset="-79"/>
              </a:rPr>
              <a:t> </a:t>
            </a:r>
            <a:r>
              <a:rPr lang="he-IL" altLang="he-IL" sz="2000" dirty="0">
                <a:solidFill>
                  <a:schemeClr val="bg1"/>
                </a:solidFill>
                <a:cs typeface="Blender" pitchFamily="18" charset="-79"/>
              </a:rPr>
              <a:t>בשנת </a:t>
            </a:r>
            <a:r>
              <a:rPr lang="he-IL" altLang="he-IL" sz="2000" dirty="0" smtClean="0">
                <a:solidFill>
                  <a:schemeClr val="bg1"/>
                </a:solidFill>
                <a:cs typeface="Blender" pitchFamily="18" charset="-79"/>
              </a:rPr>
              <a:t>2020, </a:t>
            </a:r>
            <a:r>
              <a:rPr lang="en-US" altLang="he-IL" sz="2000" dirty="0">
                <a:solidFill>
                  <a:schemeClr val="bg1"/>
                </a:solidFill>
                <a:latin typeface="Blender" pitchFamily="18" charset="-79"/>
                <a:cs typeface="Blender" pitchFamily="18" charset="-79"/>
              </a:rPr>
              <a:t>11%</a:t>
            </a:r>
            <a:r>
              <a:rPr lang="he-IL" altLang="he-IL" sz="2000" dirty="0">
                <a:solidFill>
                  <a:schemeClr val="bg1"/>
                </a:solidFill>
                <a:cs typeface="Blender" pitchFamily="18" charset="-79"/>
              </a:rPr>
              <a:t> מהמועסקים בישראל עבדו בתל-אביב-יפו, בעוד שהאוכלוסייה בתל-אביב-יפו מהווה רק כ-5% מאוכלוסיית ישראל.</a:t>
            </a:r>
            <a:endParaRPr lang="he-IL" sz="2000" dirty="0">
              <a:solidFill>
                <a:schemeClr val="bg1"/>
              </a:solidFill>
              <a:cs typeface="Blender" pitchFamily="18" charset="-79"/>
            </a:endParaRPr>
          </a:p>
          <a:p>
            <a:endParaRPr lang="he-IL" dirty="0">
              <a:solidFill>
                <a:schemeClr val="bg1"/>
              </a:solidFill>
            </a:endParaRPr>
          </a:p>
        </p:txBody>
      </p:sp>
      <p:graphicFrame>
        <p:nvGraphicFramePr>
          <p:cNvPr id="15" name="תרשים 14" descr="תל אביב יפו: 11% (420,000).&#10;ירושלים: 9% (329,100).&#10;חיפה: 5% (176,500)." title="גרף מועסקים בשלוש הערים הגדולות כאחוז מישראל"/>
          <p:cNvGraphicFramePr/>
          <p:nvPr>
            <p:extLst>
              <p:ext uri="{D42A27DB-BD31-4B8C-83A1-F6EECF244321}">
                <p14:modId xmlns:p14="http://schemas.microsoft.com/office/powerpoint/2010/main" val="1578089680"/>
              </p:ext>
            </p:extLst>
          </p:nvPr>
        </p:nvGraphicFramePr>
        <p:xfrm>
          <a:off x="501901" y="2204864"/>
          <a:ext cx="7659811" cy="3221786"/>
        </p:xfrm>
        <a:graphic>
          <a:graphicData uri="http://schemas.openxmlformats.org/drawingml/2006/chart">
            <c:chart xmlns:c="http://schemas.openxmlformats.org/drawingml/2006/chart" xmlns:r="http://schemas.openxmlformats.org/officeDocument/2006/relationships" r:id="rId4"/>
          </a:graphicData>
        </a:graphic>
      </p:graphicFrame>
      <p:sp>
        <p:nvSpPr>
          <p:cNvPr id="16" name="מלבן 15"/>
          <p:cNvSpPr/>
          <p:nvPr/>
        </p:nvSpPr>
        <p:spPr>
          <a:xfrm>
            <a:off x="3431701" y="5733270"/>
            <a:ext cx="4536507" cy="276999"/>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בסוגריים מופיעים המספרים הגולמיים.</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a:t>
            </a:r>
            <a:r>
              <a:rPr lang="he-IL" altLang="he-IL" sz="900" dirty="0" smtClean="0">
                <a:solidFill>
                  <a:schemeClr val="bg1">
                    <a:lumMod val="85000"/>
                  </a:schemeClr>
                </a:solidFill>
                <a:latin typeface="Arial" pitchFamily="34" charset="0"/>
                <a:cs typeface="Arial" pitchFamily="34" charset="0"/>
              </a:rPr>
              <a:t>אדם</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30</a:t>
            </a:r>
            <a:endParaRPr lang="he-IL" dirty="0">
              <a:solidFill>
                <a:schemeClr val="bg1"/>
              </a:solidFill>
              <a:latin typeface="Blender" pitchFamily="18" charset="-79"/>
              <a:cs typeface="Blender" pitchFamily="18" charset="-79"/>
            </a:endParaRPr>
          </a:p>
        </p:txBody>
      </p:sp>
    </p:spTree>
    <p:extLst>
      <p:ext uri="{BB962C8B-B14F-4D97-AF65-F5344CB8AC3E}">
        <p14:creationId xmlns:p14="http://schemas.microsoft.com/office/powerpoint/2010/main" val="1731295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id="{A1574C72-E074-4F29-95F2-5BAB6F96FA35}"/>
              </a:ext>
            </a:extLst>
          </p:cNvPr>
          <p:cNvPicPr>
            <a:picLocks/>
          </p:cNvPicPr>
          <p:nvPr/>
        </p:nvPicPr>
        <p:blipFill>
          <a:blip r:embed="rId3"/>
          <a:stretch>
            <a:fillRect/>
          </a:stretch>
        </p:blipFill>
        <p:spPr>
          <a:xfrm>
            <a:off x="8697600" y="-14400"/>
            <a:ext cx="3596400" cy="6886800"/>
          </a:xfrm>
          <a:prstGeom prst="rect">
            <a:avLst/>
          </a:prstGeom>
        </p:spPr>
      </p:pic>
      <p:sp>
        <p:nvSpPr>
          <p:cNvPr id="4" name="כותרת 3">
            <a:extLst>
              <a:ext uri="{FF2B5EF4-FFF2-40B4-BE49-F238E27FC236}">
                <a16:creationId xmlns:a16="http://schemas.microsoft.com/office/drawing/2014/main" id="{6664BC21-1704-4037-B08E-615C4553FCD8}"/>
              </a:ext>
            </a:extLst>
          </p:cNvPr>
          <p:cNvSpPr>
            <a:spLocks noGrp="1"/>
          </p:cNvSpPr>
          <p:nvPr>
            <p:ph type="ctrTitle"/>
          </p:nvPr>
        </p:nvSpPr>
        <p:spPr>
          <a:xfrm>
            <a:off x="-1536844" y="332660"/>
            <a:ext cx="10020769" cy="503739"/>
          </a:xfrm>
        </p:spPr>
        <p:txBody>
          <a:bodyPr/>
          <a:lstStyle/>
          <a:p>
            <a:r>
              <a:rPr lang="he-IL" sz="3200" dirty="0">
                <a:solidFill>
                  <a:srgbClr val="5E5E5E"/>
                </a:solidFill>
                <a:cs typeface="Blender" pitchFamily="18" charset="-79"/>
              </a:rPr>
              <a:t>מועסקים בתל-אביב-יפו לאורך השנים</a:t>
            </a:r>
            <a:br>
              <a:rPr lang="he-IL" sz="3200" dirty="0">
                <a:solidFill>
                  <a:srgbClr val="5E5E5E"/>
                </a:solidFill>
                <a:cs typeface="Blender" pitchFamily="18" charset="-79"/>
              </a:rPr>
            </a:br>
            <a:r>
              <a:rPr lang="he-IL" sz="2400" dirty="0">
                <a:solidFill>
                  <a:srgbClr val="5E5E5E"/>
                </a:solidFill>
                <a:cs typeface="Blender" pitchFamily="18" charset="-79"/>
              </a:rPr>
              <a:t>(אלפים)</a:t>
            </a:r>
            <a:r>
              <a:rPr lang="he-IL" dirty="0"/>
              <a:t/>
            </a:r>
            <a:br>
              <a:rPr lang="he-IL" dirty="0"/>
            </a:br>
            <a:endParaRPr lang="x-none" dirty="0"/>
          </a:p>
        </p:txBody>
      </p:sp>
      <p:sp>
        <p:nvSpPr>
          <p:cNvPr id="11" name="מציין מיקום תוכן 3"/>
          <p:cNvSpPr>
            <a:spLocks noGrp="1"/>
          </p:cNvSpPr>
          <p:nvPr>
            <p:ph sz="quarter" idx="14"/>
          </p:nvPr>
        </p:nvSpPr>
        <p:spPr>
          <a:xfrm>
            <a:off x="8904312" y="2650124"/>
            <a:ext cx="3206368" cy="2880320"/>
          </a:xfrm>
        </p:spPr>
        <p:txBody>
          <a:bodyPr/>
          <a:lstStyle/>
          <a:p>
            <a:pPr algn="just"/>
            <a:r>
              <a:rPr lang="he-IL" sz="2000" dirty="0" smtClean="0">
                <a:solidFill>
                  <a:schemeClr val="bg1"/>
                </a:solidFill>
                <a:cs typeface="Blender" pitchFamily="18" charset="-79"/>
              </a:rPr>
              <a:t>בשנת 2020 חלה ירידה קלה (3%-) במספר המועסקים בעיר, והיא נובעת מהירידה במספר המועסקים שאינם תושבי העיר (5%-). </a:t>
            </a:r>
          </a:p>
          <a:p>
            <a:pPr algn="just"/>
            <a:r>
              <a:rPr lang="he-IL" sz="2000" dirty="0" smtClean="0">
                <a:solidFill>
                  <a:schemeClr val="bg1"/>
                </a:solidFill>
                <a:cs typeface="Blender" pitchFamily="18" charset="-79"/>
              </a:rPr>
              <a:t> </a:t>
            </a:r>
            <a:endParaRPr lang="he-IL" dirty="0">
              <a:solidFill>
                <a:schemeClr val="bg1"/>
              </a:solidFill>
            </a:endParaRPr>
          </a:p>
          <a:p>
            <a:pPr algn="just"/>
            <a:endParaRPr lang="he-IL" dirty="0">
              <a:solidFill>
                <a:schemeClr val="bg1"/>
              </a:solidFill>
            </a:endParaRPr>
          </a:p>
        </p:txBody>
      </p:sp>
      <p:graphicFrame>
        <p:nvGraphicFramePr>
          <p:cNvPr id="16" name="מציין מיקום תרשים 7" descr="גרף מועסקים בתל אביב יפו לאורך השנים:&#10;מספר המועסקים בתל-אביב-יפו עלה בכ-24% משנת 2005 והגיע בשנת 2016 לכ-420,000 איש.">
            <a:extLst>
              <a:ext uri="{FF2B5EF4-FFF2-40B4-BE49-F238E27FC236}">
                <a16:creationId xmlns:a16="http://schemas.microsoft.com/office/drawing/2014/main" id="{C109CEC2-39E2-4C87-8173-AFC62C925440}"/>
              </a:ext>
            </a:extLst>
          </p:cNvPr>
          <p:cNvGraphicFramePr>
            <a:graphicFrameLocks noGrp="1"/>
          </p:cNvGraphicFramePr>
          <p:nvPr>
            <p:ph type="chart" sz="quarter" idx="13"/>
            <p:extLst>
              <p:ext uri="{D42A27DB-BD31-4B8C-83A1-F6EECF244321}">
                <p14:modId xmlns:p14="http://schemas.microsoft.com/office/powerpoint/2010/main" val="241822187"/>
              </p:ext>
            </p:extLst>
          </p:nvPr>
        </p:nvGraphicFramePr>
        <p:xfrm>
          <a:off x="287933" y="1700808"/>
          <a:ext cx="8040315"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1491581" y="5545185"/>
            <a:ext cx="6192691" cy="461665"/>
          </a:xfrm>
          <a:prstGeom prst="rect">
            <a:avLst/>
          </a:prstGeom>
        </p:spPr>
        <p:txBody>
          <a:bodyPr wrap="square">
            <a:spAutoFit/>
          </a:bodyPr>
          <a:lstStyle/>
          <a:p>
            <a:pPr marL="444500" indent="-444500" algn="just">
              <a:spcBef>
                <a:spcPct val="50000"/>
              </a:spcBef>
              <a:defRPr/>
            </a:pPr>
            <a:r>
              <a:rPr lang="he-IL" altLang="he-IL" sz="1200" dirty="0" smtClean="0">
                <a:solidFill>
                  <a:srgbClr val="5E5E5E"/>
                </a:solidFill>
                <a:latin typeface="Arial" pitchFamily="34" charset="0"/>
                <a:cs typeface="Arial" pitchFamily="34" charset="0"/>
              </a:rPr>
              <a:t>לא </a:t>
            </a:r>
            <a:r>
              <a:rPr lang="he-IL" altLang="he-IL" sz="1200" dirty="0">
                <a:solidFill>
                  <a:srgbClr val="5E5E5E"/>
                </a:solidFill>
                <a:latin typeface="Arial" pitchFamily="34" charset="0"/>
                <a:cs typeface="Arial" pitchFamily="34" charset="0"/>
              </a:rPr>
              <a:t>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a:t>
            </a:r>
            <a:r>
              <a:rPr lang="he-IL" altLang="he-IL" sz="900" dirty="0" smtClean="0">
                <a:solidFill>
                  <a:schemeClr val="bg1">
                    <a:lumMod val="85000"/>
                  </a:schemeClr>
                </a:solidFill>
                <a:latin typeface="Arial" pitchFamily="34" charset="0"/>
                <a:cs typeface="Arial" pitchFamily="34" charset="0"/>
              </a:rPr>
              <a:t>אדם</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31</a:t>
            </a:r>
            <a:endParaRPr lang="he-IL" dirty="0">
              <a:solidFill>
                <a:schemeClr val="bg1"/>
              </a:solidFill>
              <a:latin typeface="Blender" pitchFamily="18" charset="-79"/>
              <a:cs typeface="Blender" pitchFamily="18" charset="-79"/>
            </a:endParaRPr>
          </a:p>
        </p:txBody>
      </p:sp>
      <p:sp>
        <p:nvSpPr>
          <p:cNvPr id="17" name="מציין מיקום טקסט 4">
            <a:extLst>
              <a:ext uri="{FF2B5EF4-FFF2-40B4-BE49-F238E27FC236}">
                <a16:creationId xmlns:a16="http://schemas.microsoft.com/office/drawing/2014/main" id="{0A87B127-D87A-4E45-A71D-9E9A99FAD44D}"/>
              </a:ext>
            </a:extLst>
          </p:cNvPr>
          <p:cNvSpPr txBox="1">
            <a:spLocks/>
          </p:cNvSpPr>
          <p:nvPr/>
        </p:nvSpPr>
        <p:spPr>
          <a:xfrm>
            <a:off x="9552383" y="362620"/>
            <a:ext cx="161338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pic>
        <p:nvPicPr>
          <p:cNvPr id="13" name="תמונה 12"/>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1947" t="30644" r="-8128" b="-2278"/>
          <a:stretch/>
        </p:blipFill>
        <p:spPr>
          <a:xfrm>
            <a:off x="-24680" y="-27384"/>
            <a:ext cx="792088" cy="720080"/>
          </a:xfrm>
          <a:prstGeom prst="rect">
            <a:avLst/>
          </a:prstGeom>
        </p:spPr>
      </p:pic>
    </p:spTree>
    <p:extLst>
      <p:ext uri="{BB962C8B-B14F-4D97-AF65-F5344CB8AC3E}">
        <p14:creationId xmlns:p14="http://schemas.microsoft.com/office/powerpoint/2010/main" val="3909560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id="{52B93262-4961-48CA-A55F-82B974780CFF}"/>
              </a:ext>
            </a:extLst>
          </p:cNvPr>
          <p:cNvPicPr>
            <a:picLocks/>
          </p:cNvPicPr>
          <p:nvPr/>
        </p:nvPicPr>
        <p:blipFill>
          <a:blip r:embed="rId3"/>
          <a:stretch>
            <a:fillRect/>
          </a:stretch>
        </p:blipFill>
        <p:spPr>
          <a:xfrm>
            <a:off x="8697600" y="-14400"/>
            <a:ext cx="3596400" cy="6886800"/>
          </a:xfrm>
          <a:prstGeom prst="rect">
            <a:avLst/>
          </a:prstGeom>
        </p:spPr>
      </p:pic>
      <p:sp>
        <p:nvSpPr>
          <p:cNvPr id="13" name="Title 47"/>
          <p:cNvSpPr>
            <a:spLocks noGrp="1"/>
          </p:cNvSpPr>
          <p:nvPr>
            <p:ph type="ctrTitle"/>
          </p:nvPr>
        </p:nvSpPr>
        <p:spPr>
          <a:xfrm>
            <a:off x="1127448" y="260965"/>
            <a:ext cx="7344816" cy="503739"/>
          </a:xfrm>
        </p:spPr>
        <p:txBody>
          <a:bodyPr/>
          <a:lstStyle/>
          <a:p>
            <a:r>
              <a:rPr lang="he-IL" sz="3200" dirty="0">
                <a:solidFill>
                  <a:srgbClr val="5E5E5E"/>
                </a:solidFill>
                <a:cs typeface="Blender" pitchFamily="18" charset="-79"/>
              </a:rPr>
              <a:t>מועסקים תושבי העיר ומועסקים שאינם תושבי העיר</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670839" y="2840007"/>
            <a:ext cx="3689858" cy="3095526"/>
          </a:xfrm>
        </p:spPr>
        <p:txBody>
          <a:bodyPr/>
          <a:lstStyle/>
          <a:p>
            <a:pPr marL="95250"/>
            <a:r>
              <a:rPr lang="he-IL" sz="2000" dirty="0" smtClean="0">
                <a:solidFill>
                  <a:schemeClr val="bg1"/>
                </a:solidFill>
                <a:cs typeface="Blender" pitchFamily="18" charset="-79"/>
              </a:rPr>
              <a:t>תל-אביב-יפו </a:t>
            </a:r>
            <a:r>
              <a:rPr lang="he-IL" sz="2000" dirty="0">
                <a:solidFill>
                  <a:schemeClr val="bg1"/>
                </a:solidFill>
                <a:cs typeface="Blender" pitchFamily="18" charset="-79"/>
              </a:rPr>
              <a:t>היא </a:t>
            </a:r>
            <a:r>
              <a:rPr lang="he-IL" sz="2000" dirty="0" smtClean="0">
                <a:solidFill>
                  <a:schemeClr val="bg1"/>
                </a:solidFill>
                <a:cs typeface="Blender" pitchFamily="18" charset="-79"/>
              </a:rPr>
              <a:t>מרכז תעסוקה </a:t>
            </a:r>
            <a:r>
              <a:rPr lang="he-IL" sz="2000" dirty="0">
                <a:solidFill>
                  <a:schemeClr val="bg1"/>
                </a:solidFill>
                <a:cs typeface="Blender" pitchFamily="18" charset="-79"/>
              </a:rPr>
              <a:t>כלל-ארצי</a:t>
            </a:r>
            <a:r>
              <a:rPr lang="he-IL" sz="2000" dirty="0" smtClean="0">
                <a:solidFill>
                  <a:schemeClr val="bg1"/>
                </a:solidFill>
                <a:cs typeface="Blender" pitchFamily="18" charset="-79"/>
              </a:rPr>
              <a:t>:</a:t>
            </a:r>
          </a:p>
          <a:p>
            <a:pPr marL="355600" indent="-177800">
              <a:buFont typeface="Arial" panose="020B0604020202020204" pitchFamily="34" charset="0"/>
              <a:buChar char="•"/>
            </a:pPr>
            <a:r>
              <a:rPr lang="he-IL" sz="1800" dirty="0" smtClean="0">
                <a:solidFill>
                  <a:schemeClr val="bg1"/>
                </a:solidFill>
                <a:cs typeface="Blender" pitchFamily="18" charset="-79"/>
              </a:rPr>
              <a:t>בשנת </a:t>
            </a:r>
            <a:r>
              <a:rPr lang="en-US" sz="1800" dirty="0" smtClean="0">
                <a:solidFill>
                  <a:schemeClr val="bg1"/>
                </a:solidFill>
                <a:latin typeface="Blender" panose="02020003050405020304" pitchFamily="18" charset="-79"/>
                <a:cs typeface="Blender" panose="02020003050405020304" pitchFamily="18" charset="-79"/>
              </a:rPr>
              <a:t>2020</a:t>
            </a:r>
            <a:r>
              <a:rPr lang="he-IL" sz="1800" dirty="0" smtClean="0">
                <a:solidFill>
                  <a:schemeClr val="bg1"/>
                </a:solidFill>
                <a:cs typeface="Blender" pitchFamily="18" charset="-79"/>
              </a:rPr>
              <a:t>, </a:t>
            </a:r>
            <a:r>
              <a:rPr lang="he-IL" altLang="he-IL" sz="1800" dirty="0" smtClean="0">
                <a:solidFill>
                  <a:schemeClr val="bg1"/>
                </a:solidFill>
                <a:cs typeface="Blender" pitchFamily="18" charset="-79"/>
              </a:rPr>
              <a:t>כ-61% מהמועסקים לא </a:t>
            </a:r>
            <a:r>
              <a:rPr lang="he-IL" altLang="he-IL" sz="1800" dirty="0">
                <a:solidFill>
                  <a:schemeClr val="bg1"/>
                </a:solidFill>
                <a:cs typeface="Blender" pitchFamily="18" charset="-79"/>
              </a:rPr>
              <a:t>היו תושבי העיר</a:t>
            </a:r>
            <a:r>
              <a:rPr lang="he-IL" altLang="he-IL" sz="1800" dirty="0" smtClean="0">
                <a:solidFill>
                  <a:schemeClr val="bg1"/>
                </a:solidFill>
                <a:cs typeface="Blender" pitchFamily="18" charset="-79"/>
              </a:rPr>
              <a:t>.</a:t>
            </a:r>
          </a:p>
          <a:p>
            <a:pPr marL="355600" indent="-177800" algn="just">
              <a:buFont typeface="Arial" panose="020B0604020202020204" pitchFamily="34" charset="0"/>
              <a:buChar char="•"/>
            </a:pPr>
            <a:r>
              <a:rPr lang="he-IL" altLang="he-IL" sz="1800" dirty="0" smtClean="0">
                <a:solidFill>
                  <a:schemeClr val="bg1"/>
                </a:solidFill>
                <a:cs typeface="Blender" pitchFamily="18" charset="-79"/>
              </a:rPr>
              <a:t>בין השנים 2020-2013 חל גידול של כ-20%</a:t>
            </a:r>
            <a:r>
              <a:rPr lang="en-US" altLang="he-IL" sz="1800" dirty="0" smtClean="0">
                <a:solidFill>
                  <a:schemeClr val="bg1"/>
                </a:solidFill>
                <a:cs typeface="Blender" pitchFamily="18" charset="-79"/>
              </a:rPr>
              <a:t> </a:t>
            </a:r>
            <a:r>
              <a:rPr lang="he-IL" altLang="he-IL" sz="1800" dirty="0" smtClean="0">
                <a:solidFill>
                  <a:schemeClr val="bg1"/>
                </a:solidFill>
                <a:cs typeface="Blender" pitchFamily="18" charset="-79"/>
              </a:rPr>
              <a:t>במספר המועסקים תושבי </a:t>
            </a:r>
            <a:r>
              <a:rPr lang="he-IL" altLang="he-IL" sz="1800" dirty="0">
                <a:solidFill>
                  <a:schemeClr val="bg1"/>
                </a:solidFill>
                <a:cs typeface="Blender" pitchFamily="18" charset="-79"/>
              </a:rPr>
              <a:t>העיר.</a:t>
            </a:r>
            <a:endParaRPr lang="he-IL" sz="1800" dirty="0">
              <a:solidFill>
                <a:schemeClr val="bg1"/>
              </a:solidFill>
              <a:cs typeface="Blender" pitchFamily="18" charset="-79"/>
            </a:endParaRPr>
          </a:p>
          <a:p>
            <a:pPr algn="just"/>
            <a:endParaRPr lang="he-IL" dirty="0"/>
          </a:p>
          <a:p>
            <a:pPr algn="just"/>
            <a:endParaRPr lang="he-IL" dirty="0"/>
          </a:p>
        </p:txBody>
      </p:sp>
      <p:graphicFrame>
        <p:nvGraphicFramePr>
          <p:cNvPr id="14" name="מציין מיקום תרשים 7" descr="גרף מועסקים תושבי העיר ומועסקים שאינם תושבי העיר לאורך השנים:&#10;בשנת 2016, מספר המועסקים בתל-אביב-יפו המתגוררים בעיר היווה כ-39% מסה&quot;כ המועסקים בעיר, וכל היתר (כ-61%) הגיעו מחוצה לה. מצב זה היה שונה בעבר: בשנות ה-60' תושבי העיר שעבדו בה היוו כמעט כשני שליש מהמועסקים בה (כ-60%), בשנות השבעים והשמונים הצטמצם חלקם בהדרגה, ומשנת 1990 תושבי תל-אביב-יפו העובדים בעיר מהווים כשליש או קצת יותר (38%-34%) מכלל המועסקים בה. ">
            <a:extLst>
              <a:ext uri="{FF2B5EF4-FFF2-40B4-BE49-F238E27FC236}">
                <a16:creationId xmlns:a16="http://schemas.microsoft.com/office/drawing/2014/main" id="{87FBADBB-1A46-41B5-8787-4A59EAAECFC4}"/>
              </a:ext>
            </a:extLst>
          </p:cNvPr>
          <p:cNvGraphicFramePr>
            <a:graphicFrameLocks noGrp="1"/>
          </p:cNvGraphicFramePr>
          <p:nvPr>
            <p:ph type="chart" sz="quarter" idx="13"/>
            <p:extLst>
              <p:ext uri="{D42A27DB-BD31-4B8C-83A1-F6EECF244321}">
                <p14:modId xmlns:p14="http://schemas.microsoft.com/office/powerpoint/2010/main" val="2166696277"/>
              </p:ext>
            </p:extLst>
          </p:nvPr>
        </p:nvGraphicFramePr>
        <p:xfrm>
          <a:off x="263360" y="1844827"/>
          <a:ext cx="7992567" cy="3945643"/>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335678" y="5919663"/>
            <a:ext cx="7920562" cy="461665"/>
          </a:xfrm>
          <a:prstGeom prst="rect">
            <a:avLst/>
          </a:prstGeom>
        </p:spPr>
        <p:txBody>
          <a:bodyPr wrap="square">
            <a:spAutoFit/>
          </a:bodyPr>
          <a:lstStyle/>
          <a:p>
            <a:pPr marL="1588" indent="-1588">
              <a:spcBef>
                <a:spcPct val="50000"/>
              </a:spcBef>
              <a:defRPr/>
            </a:pPr>
            <a:r>
              <a:rPr lang="he-IL" altLang="he-IL" sz="1200" dirty="0" smtClean="0">
                <a:solidFill>
                  <a:srgbClr val="5E5E5E"/>
                </a:solidFill>
                <a:latin typeface="Arial" pitchFamily="34" charset="0"/>
                <a:cs typeface="Arial" pitchFamily="34" charset="0"/>
              </a:rPr>
              <a:t>לא </a:t>
            </a:r>
            <a:r>
              <a:rPr lang="he-IL" altLang="he-IL" sz="1200" dirty="0">
                <a:solidFill>
                  <a:srgbClr val="5E5E5E"/>
                </a:solidFill>
                <a:latin typeface="Arial" pitchFamily="34" charset="0"/>
                <a:cs typeface="Arial" pitchFamily="34" charset="0"/>
              </a:rPr>
              <a:t>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a:t>
            </a:r>
            <a:r>
              <a:rPr lang="he-IL" altLang="he-IL" sz="900" dirty="0" smtClean="0">
                <a:solidFill>
                  <a:schemeClr val="bg1">
                    <a:lumMod val="85000"/>
                  </a:schemeClr>
                </a:solidFill>
                <a:latin typeface="Arial" pitchFamily="34" charset="0"/>
                <a:cs typeface="Arial" pitchFamily="34" charset="0"/>
              </a:rPr>
              <a:t>אדם</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32</a:t>
            </a:r>
            <a:endParaRPr lang="he-IL" dirty="0">
              <a:solidFill>
                <a:schemeClr val="bg1"/>
              </a:solidFill>
              <a:latin typeface="Blender" pitchFamily="18" charset="-79"/>
              <a:cs typeface="Blender" pitchFamily="18" charset="-79"/>
            </a:endParaRPr>
          </a:p>
        </p:txBody>
      </p:sp>
      <p:sp>
        <p:nvSpPr>
          <p:cNvPr id="17" name="מציין מיקום טקסט 4">
            <a:extLst>
              <a:ext uri="{FF2B5EF4-FFF2-40B4-BE49-F238E27FC236}">
                <a16:creationId xmlns:a16="http://schemas.microsoft.com/office/drawing/2014/main" id="{0A87B127-D87A-4E45-A71D-9E9A99FAD44D}"/>
              </a:ext>
            </a:extLst>
          </p:cNvPr>
          <p:cNvSpPr txBox="1">
            <a:spLocks/>
          </p:cNvSpPr>
          <p:nvPr/>
        </p:nvSpPr>
        <p:spPr>
          <a:xfrm>
            <a:off x="9552383" y="362620"/>
            <a:ext cx="161338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pic>
        <p:nvPicPr>
          <p:cNvPr id="18" name="תמונה 17"/>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1947" t="30644" r="-8128" b="-2278"/>
          <a:stretch/>
        </p:blipFill>
        <p:spPr>
          <a:xfrm>
            <a:off x="-24680" y="-27384"/>
            <a:ext cx="792088" cy="720080"/>
          </a:xfrm>
          <a:prstGeom prst="rect">
            <a:avLst/>
          </a:prstGeom>
        </p:spPr>
      </p:pic>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id="{F6E17C28-FC38-41EA-8512-2B8F769A03AC}"/>
              </a:ext>
            </a:extLst>
          </p:cNvPr>
          <p:cNvPicPr>
            <a:picLocks/>
          </p:cNvPicPr>
          <p:nvPr/>
        </p:nvPicPr>
        <p:blipFill>
          <a:blip r:embed="rId3"/>
          <a:stretch>
            <a:fillRect/>
          </a:stretch>
        </p:blipFill>
        <p:spPr>
          <a:xfrm>
            <a:off x="8697600" y="-14400"/>
            <a:ext cx="3596400" cy="6886800"/>
          </a:xfrm>
          <a:prstGeom prst="rect">
            <a:avLst/>
          </a:prstGeom>
        </p:spPr>
      </p:pic>
      <p:sp>
        <p:nvSpPr>
          <p:cNvPr id="13" name="Title 47"/>
          <p:cNvSpPr>
            <a:spLocks noGrp="1"/>
          </p:cNvSpPr>
          <p:nvPr>
            <p:ph type="ctrTitle"/>
          </p:nvPr>
        </p:nvSpPr>
        <p:spPr>
          <a:xfrm>
            <a:off x="-1752869" y="404981"/>
            <a:ext cx="10020769" cy="503739"/>
          </a:xfrm>
        </p:spPr>
        <p:txBody>
          <a:bodyPr/>
          <a:lstStyle/>
          <a:p>
            <a:r>
              <a:rPr lang="he-IL" sz="3200" dirty="0">
                <a:solidFill>
                  <a:srgbClr val="5E5E5E"/>
                </a:solidFill>
                <a:cs typeface="Blender" pitchFamily="18" charset="-79"/>
              </a:rPr>
              <a:t>השתייכות לכוח </a:t>
            </a:r>
            <a:r>
              <a:rPr lang="he-IL" sz="3200" dirty="0" smtClean="0">
                <a:solidFill>
                  <a:srgbClr val="5E5E5E"/>
                </a:solidFill>
                <a:cs typeface="Blender" pitchFamily="18" charset="-79"/>
              </a:rPr>
              <a:t>העבודה*, 2020</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760296" y="2564904"/>
            <a:ext cx="3400356" cy="2951510"/>
          </a:xfrm>
        </p:spPr>
        <p:txBody>
          <a:bodyPr/>
          <a:lstStyle/>
          <a:p>
            <a:pPr algn="just"/>
            <a:r>
              <a:rPr lang="he-IL" sz="2000" dirty="0">
                <a:solidFill>
                  <a:schemeClr val="bg1"/>
                </a:solidFill>
                <a:cs typeface="Blender" pitchFamily="18" charset="-79"/>
              </a:rPr>
              <a:t>היקף ההשתייכות של תושבי תל-אביב-יפו לכוח העבודה גבוה יותר בהשוואה לתושבי ירושלים, חיפה וכלל תושבי ישראל.</a:t>
            </a:r>
          </a:p>
          <a:p>
            <a:pPr algn="just"/>
            <a:r>
              <a:rPr lang="he-IL" sz="2000" dirty="0">
                <a:solidFill>
                  <a:schemeClr val="bg1"/>
                </a:solidFill>
                <a:cs typeface="Blender" pitchFamily="18" charset="-79"/>
              </a:rPr>
              <a:t>ההשתייכות לכוח העבודה עולה עם העלייה ברמת ההשכלה.</a:t>
            </a:r>
          </a:p>
          <a:p>
            <a:pPr algn="just"/>
            <a:endParaRPr lang="he-IL" dirty="0"/>
          </a:p>
          <a:p>
            <a:pPr algn="just"/>
            <a:endParaRPr lang="he-IL" dirty="0"/>
          </a:p>
        </p:txBody>
      </p:sp>
      <p:graphicFrame>
        <p:nvGraphicFramePr>
          <p:cNvPr id="15" name="מציין מיקום של טבלה 7" title="השתייכות לכוח העבודה בשלוש הערים הגדולות ובישראל"/>
          <p:cNvGraphicFramePr>
            <a:graphicFrameLocks/>
          </p:cNvGraphicFramePr>
          <p:nvPr>
            <p:extLst>
              <p:ext uri="{D42A27DB-BD31-4B8C-83A1-F6EECF244321}">
                <p14:modId xmlns:p14="http://schemas.microsoft.com/office/powerpoint/2010/main" val="3475771137"/>
              </p:ext>
            </p:extLst>
          </p:nvPr>
        </p:nvGraphicFramePr>
        <p:xfrm>
          <a:off x="420937" y="1700808"/>
          <a:ext cx="7920000" cy="2664000"/>
        </p:xfrm>
        <a:graphic>
          <a:graphicData uri="http://schemas.openxmlformats.org/drawingml/2006/table">
            <a:tbl>
              <a:tblPr rtl="1" firstRow="1" bandRow="1">
                <a:tableStyleId>{073A0DAA-6AF3-43AB-8588-CEC1D06C72B9}</a:tableStyleId>
              </a:tblPr>
              <a:tblGrid>
                <a:gridCol w="2592000">
                  <a:extLst>
                    <a:ext uri="{9D8B030D-6E8A-4147-A177-3AD203B41FA5}">
                      <a16:colId xmlns:a16="http://schemas.microsoft.com/office/drawing/2014/main" val="20000"/>
                    </a:ext>
                  </a:extLst>
                </a:gridCol>
                <a:gridCol w="1332000">
                  <a:extLst>
                    <a:ext uri="{9D8B030D-6E8A-4147-A177-3AD203B41FA5}">
                      <a16:colId xmlns:a16="http://schemas.microsoft.com/office/drawing/2014/main" val="20001"/>
                    </a:ext>
                  </a:extLst>
                </a:gridCol>
                <a:gridCol w="1332000">
                  <a:extLst>
                    <a:ext uri="{9D8B030D-6E8A-4147-A177-3AD203B41FA5}">
                      <a16:colId xmlns:a16="http://schemas.microsoft.com/office/drawing/2014/main" val="20002"/>
                    </a:ext>
                  </a:extLst>
                </a:gridCol>
                <a:gridCol w="1332000">
                  <a:extLst>
                    <a:ext uri="{9D8B030D-6E8A-4147-A177-3AD203B41FA5}">
                      <a16:colId xmlns:a16="http://schemas.microsoft.com/office/drawing/2014/main" val="20003"/>
                    </a:ext>
                  </a:extLst>
                </a:gridCol>
                <a:gridCol w="1332000">
                  <a:extLst>
                    <a:ext uri="{9D8B030D-6E8A-4147-A177-3AD203B41FA5}">
                      <a16:colId xmlns:a16="http://schemas.microsoft.com/office/drawing/2014/main" val="20004"/>
                    </a:ext>
                  </a:extLst>
                </a:gridCol>
              </a:tblGrid>
              <a:tr h="540000">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chor="ctr">
                    <a:no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val="10000"/>
                  </a:ext>
                </a:extLst>
              </a:tr>
              <a:tr h="972000">
                <a:tc>
                  <a:txBody>
                    <a:bodyPr/>
                    <a:lstStyle/>
                    <a:p>
                      <a:pPr algn="ctr" rtl="1"/>
                      <a:endParaRPr lang="he-IL" b="0" dirty="0"/>
                    </a:p>
                  </a:txBody>
                  <a:tcPr anchor="ctr">
                    <a:noFill/>
                  </a:tcPr>
                </a:tc>
                <a:tc>
                  <a:txBody>
                    <a:bodyPr/>
                    <a:lstStyle/>
                    <a:p>
                      <a:pPr algn="ctr" rtl="1"/>
                      <a:r>
                        <a:rPr lang="he-IL" b="1" dirty="0">
                          <a:solidFill>
                            <a:schemeClr val="bg1"/>
                          </a:solidFill>
                        </a:rPr>
                        <a:t>תל-אביב-יפו</a:t>
                      </a:r>
                    </a:p>
                  </a:txBody>
                  <a:tcPr anchor="ctr">
                    <a:lnB w="38100" cap="flat" cmpd="sng" algn="ctr">
                      <a:solidFill>
                        <a:schemeClr val="bg1"/>
                      </a:solidFill>
                      <a:prstDash val="solid"/>
                      <a:round/>
                      <a:headEnd type="none" w="med" len="med"/>
                      <a:tailEnd type="none" w="med" len="med"/>
                    </a:lnB>
                    <a:solidFill>
                      <a:srgbClr val="C00000"/>
                    </a:solidFill>
                  </a:tcPr>
                </a:tc>
                <a:tc>
                  <a:txBody>
                    <a:bodyPr/>
                    <a:lstStyle/>
                    <a:p>
                      <a:pPr algn="ctr" rtl="1"/>
                      <a:r>
                        <a:rPr lang="he-IL" b="1" dirty="0">
                          <a:solidFill>
                            <a:schemeClr val="bg1"/>
                          </a:solidFill>
                        </a:rPr>
                        <a:t>ירושלים</a:t>
                      </a:r>
                    </a:p>
                  </a:txBody>
                  <a:tcPr anchor="ctr">
                    <a:lnB w="38100" cap="flat" cmpd="sng" algn="ctr">
                      <a:solidFill>
                        <a:schemeClr val="bg1"/>
                      </a:solidFill>
                      <a:prstDash val="solid"/>
                      <a:round/>
                      <a:headEnd type="none" w="med" len="med"/>
                      <a:tailEnd type="none" w="med" len="med"/>
                    </a:lnB>
                    <a:solidFill>
                      <a:srgbClr val="427F7F"/>
                    </a:solidFill>
                  </a:tcPr>
                </a:tc>
                <a:tc>
                  <a:txBody>
                    <a:bodyPr/>
                    <a:lstStyle/>
                    <a:p>
                      <a:pPr algn="ctr" rtl="1"/>
                      <a:r>
                        <a:rPr lang="he-IL" b="1" dirty="0">
                          <a:solidFill>
                            <a:schemeClr val="bg1"/>
                          </a:solidFill>
                        </a:rPr>
                        <a:t>חיפה</a:t>
                      </a:r>
                    </a:p>
                  </a:txBody>
                  <a:tcPr anchor="ctr">
                    <a:lnB w="38100" cap="flat" cmpd="sng" algn="ctr">
                      <a:solidFill>
                        <a:schemeClr val="bg1"/>
                      </a:solidFill>
                      <a:prstDash val="solid"/>
                      <a:round/>
                      <a:headEnd type="none" w="med" len="med"/>
                      <a:tailEnd type="none" w="med" len="med"/>
                    </a:lnB>
                    <a:solidFill>
                      <a:srgbClr val="5B2E76"/>
                    </a:solidFill>
                  </a:tcPr>
                </a:tc>
                <a:tc>
                  <a:txBody>
                    <a:bodyPr/>
                    <a:lstStyle/>
                    <a:p>
                      <a:pPr algn="ctr" rtl="1"/>
                      <a:r>
                        <a:rPr lang="he-IL" b="1" dirty="0">
                          <a:solidFill>
                            <a:schemeClr val="bg1"/>
                          </a:solidFill>
                        </a:rPr>
                        <a:t>ישראל</a:t>
                      </a:r>
                    </a:p>
                  </a:txBody>
                  <a:tcPr anchor="ctr">
                    <a:lnB w="38100" cap="flat" cmpd="sng" algn="ctr">
                      <a:solidFill>
                        <a:schemeClr val="bg1"/>
                      </a:solidFill>
                      <a:prstDash val="solid"/>
                      <a:round/>
                      <a:headEnd type="none" w="med" len="med"/>
                      <a:tailEnd type="none" w="med" len="med"/>
                    </a:lnB>
                    <a:solidFill>
                      <a:srgbClr val="5E5E5E"/>
                    </a:solidFill>
                  </a:tcPr>
                </a:tc>
                <a:extLst>
                  <a:ext uri="{0D108BD9-81ED-4DB2-BD59-A6C34878D82A}">
                    <a16:rowId xmlns:a16="http://schemas.microsoft.com/office/drawing/2014/main" val="10001"/>
                  </a:ext>
                </a:extLst>
              </a:tr>
              <a:tr h="1152000">
                <a:tc>
                  <a:txBody>
                    <a:bodyPr/>
                    <a:lstStyle/>
                    <a:p>
                      <a:pPr algn="r">
                        <a:lnSpc>
                          <a:spcPts val="1920"/>
                        </a:lnSpc>
                        <a:spcBef>
                          <a:spcPts val="0"/>
                        </a:spcBef>
                        <a:buFontTx/>
                        <a:buNone/>
                      </a:pPr>
                      <a:r>
                        <a:rPr lang="he-IL" altLang="he-IL" sz="1600" b="1" kern="1200" dirty="0">
                          <a:solidFill>
                            <a:schemeClr val="dk1"/>
                          </a:solidFill>
                          <a:latin typeface="+mn-lt"/>
                          <a:ea typeface="+mn-ea"/>
                          <a:cs typeface="+mn-cs"/>
                        </a:rPr>
                        <a:t>שייכים</a:t>
                      </a:r>
                      <a:r>
                        <a:rPr lang="he-IL" altLang="he-IL" sz="1600" b="1" kern="1200" baseline="0" dirty="0">
                          <a:solidFill>
                            <a:schemeClr val="dk1"/>
                          </a:solidFill>
                          <a:latin typeface="+mn-lt"/>
                          <a:ea typeface="+mn-ea"/>
                          <a:cs typeface="+mn-cs"/>
                        </a:rPr>
                        <a:t> לכוח </a:t>
                      </a:r>
                      <a:r>
                        <a:rPr lang="he-IL" altLang="he-IL" sz="1600" b="1" kern="1200" baseline="0" dirty="0" smtClean="0">
                          <a:solidFill>
                            <a:schemeClr val="dk1"/>
                          </a:solidFill>
                          <a:latin typeface="+mn-lt"/>
                          <a:ea typeface="+mn-ea"/>
                          <a:cs typeface="+mn-cs"/>
                        </a:rPr>
                        <a:t>העבודה</a:t>
                      </a:r>
                    </a:p>
                    <a:p>
                      <a:pPr algn="r">
                        <a:lnSpc>
                          <a:spcPts val="1920"/>
                        </a:lnSpc>
                        <a:spcBef>
                          <a:spcPts val="0"/>
                        </a:spcBef>
                        <a:buFontTx/>
                        <a:buNone/>
                      </a:pPr>
                      <a:r>
                        <a:rPr lang="he-IL" altLang="he-IL" sz="1600" b="1" kern="1200" baseline="0" dirty="0" smtClean="0">
                          <a:solidFill>
                            <a:schemeClr val="dk1"/>
                          </a:solidFill>
                          <a:latin typeface="+mn-lt"/>
                          <a:ea typeface="+mn-ea"/>
                          <a:cs typeface="+mn-cs"/>
                        </a:rPr>
                        <a:t>(</a:t>
                      </a:r>
                      <a:r>
                        <a:rPr lang="he-IL" altLang="he-IL" sz="1600" b="1" kern="1200" baseline="0" dirty="0">
                          <a:solidFill>
                            <a:schemeClr val="dk1"/>
                          </a:solidFill>
                          <a:latin typeface="+mn-lt"/>
                          <a:ea typeface="+mn-ea"/>
                          <a:cs typeface="+mn-cs"/>
                        </a:rPr>
                        <a:t>מסך כל בני 15+)</a:t>
                      </a:r>
                      <a:endParaRPr lang="en-US" altLang="he-IL" sz="1600" b="1" kern="1200" dirty="0">
                        <a:solidFill>
                          <a:schemeClr val="dk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72.8%</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49.7%</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62.4%</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61.8%</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a:t>
            </a:r>
            <a:r>
              <a:rPr lang="he-IL" altLang="he-IL" sz="900" dirty="0" smtClean="0">
                <a:solidFill>
                  <a:schemeClr val="bg1">
                    <a:lumMod val="85000"/>
                  </a:schemeClr>
                </a:solidFill>
                <a:latin typeface="Arial" pitchFamily="34" charset="0"/>
                <a:cs typeface="Arial" pitchFamily="34" charset="0"/>
              </a:rPr>
              <a:t>אדם</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33</a:t>
            </a:r>
            <a:endParaRPr lang="he-IL" dirty="0">
              <a:solidFill>
                <a:schemeClr val="bg1"/>
              </a:solidFill>
              <a:latin typeface="Blender" pitchFamily="18" charset="-79"/>
              <a:cs typeface="Blender" pitchFamily="18" charset="-79"/>
            </a:endParaRPr>
          </a:p>
        </p:txBody>
      </p:sp>
      <p:sp>
        <p:nvSpPr>
          <p:cNvPr id="14" name="מלבן 13"/>
          <p:cNvSpPr/>
          <p:nvPr/>
        </p:nvSpPr>
        <p:spPr>
          <a:xfrm>
            <a:off x="657157" y="5661248"/>
            <a:ext cx="7610743" cy="461665"/>
          </a:xfrm>
          <a:prstGeom prst="rect">
            <a:avLst/>
          </a:prstGeom>
        </p:spPr>
        <p:txBody>
          <a:bodyPr wrap="square">
            <a:spAutoFit/>
          </a:bodyPr>
          <a:lstStyle/>
          <a:p>
            <a:pPr algn="just">
              <a:spcBef>
                <a:spcPct val="50000"/>
              </a:spcBef>
            </a:pPr>
            <a:r>
              <a:rPr lang="he-IL" altLang="he-IL" sz="1200" b="1" dirty="0">
                <a:solidFill>
                  <a:srgbClr val="5E5E5E"/>
                </a:solidFill>
                <a:latin typeface="Arial" pitchFamily="34" charset="0"/>
                <a:cs typeface="Arial" pitchFamily="34" charset="0"/>
              </a:rPr>
              <a:t>השתייכות לכוח העבודה</a:t>
            </a:r>
            <a:r>
              <a:rPr lang="he-IL" altLang="he-IL" sz="1200" dirty="0">
                <a:solidFill>
                  <a:srgbClr val="5E5E5E"/>
                </a:solidFill>
                <a:latin typeface="Arial" pitchFamily="34" charset="0"/>
                <a:cs typeface="Arial" pitchFamily="34" charset="0"/>
              </a:rPr>
              <a:t>: </a:t>
            </a:r>
            <a:r>
              <a:rPr lang="he-IL" altLang="he-IL" sz="1200" dirty="0" smtClean="0">
                <a:solidFill>
                  <a:srgbClr val="5E5E5E"/>
                </a:solidFill>
                <a:latin typeface="Arial" pitchFamily="34" charset="0"/>
                <a:cs typeface="Arial" pitchFamily="34" charset="0"/>
              </a:rPr>
              <a:t>בני 15 ומעלה שהיו "מועסקים" או "בלתי מועסקים" בשבוע הקובע אך חיפשו עבודה באופן פעיל בארבע השבועות שקדמו לסקר.</a:t>
            </a:r>
            <a:endParaRPr lang="en-US" altLang="he-IL" sz="1200" dirty="0">
              <a:solidFill>
                <a:srgbClr val="5E5E5E"/>
              </a:solidFill>
              <a:latin typeface="Arial" pitchFamily="34" charset="0"/>
              <a:cs typeface="Arial" pitchFamily="34" charset="0"/>
            </a:endParaRPr>
          </a:p>
        </p:txBody>
      </p:sp>
      <p:sp>
        <p:nvSpPr>
          <p:cNvPr id="22" name="מציין מיקום טקסט 4">
            <a:extLst>
              <a:ext uri="{FF2B5EF4-FFF2-40B4-BE49-F238E27FC236}">
                <a16:creationId xmlns:a16="http://schemas.microsoft.com/office/drawing/2014/main" id="{0A87B127-D87A-4E45-A71D-9E9A99FAD44D}"/>
              </a:ext>
            </a:extLst>
          </p:cNvPr>
          <p:cNvSpPr txBox="1">
            <a:spLocks/>
          </p:cNvSpPr>
          <p:nvPr/>
        </p:nvSpPr>
        <p:spPr>
          <a:xfrm>
            <a:off x="9552383" y="362620"/>
            <a:ext cx="161338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a16="http://schemas.microsoft.com/office/drawing/2014/main" id="{C4B0EE2D-70B9-43AD-B929-CEDFD8D1E7C4}"/>
              </a:ext>
            </a:extLst>
          </p:cNvPr>
          <p:cNvPicPr>
            <a:picLocks/>
          </p:cNvPicPr>
          <p:nvPr/>
        </p:nvPicPr>
        <p:blipFill>
          <a:blip r:embed="rId3"/>
          <a:stretch>
            <a:fillRect/>
          </a:stretch>
        </p:blipFill>
        <p:spPr>
          <a:xfrm>
            <a:off x="8697600" y="-14400"/>
            <a:ext cx="3596400" cy="6886800"/>
          </a:xfrm>
          <a:prstGeom prst="rect">
            <a:avLst/>
          </a:prstGeom>
        </p:spPr>
      </p:pic>
      <p:sp>
        <p:nvSpPr>
          <p:cNvPr id="13" name="Title 47"/>
          <p:cNvSpPr>
            <a:spLocks noGrp="1"/>
          </p:cNvSpPr>
          <p:nvPr>
            <p:ph type="ctrTitle"/>
          </p:nvPr>
        </p:nvSpPr>
        <p:spPr>
          <a:xfrm>
            <a:off x="4943871" y="340341"/>
            <a:ext cx="3382297" cy="634892"/>
          </a:xfrm>
        </p:spPr>
        <p:txBody>
          <a:bodyPr/>
          <a:lstStyle/>
          <a:p>
            <a:r>
              <a:rPr lang="he-IL" sz="3200" dirty="0" smtClean="0">
                <a:solidFill>
                  <a:srgbClr val="5E5E5E"/>
                </a:solidFill>
                <a:cs typeface="Blender" pitchFamily="18" charset="-79"/>
              </a:rPr>
              <a:t>דורשי עבודה</a:t>
            </a:r>
            <a:endParaRPr lang="he-IL" sz="3200" dirty="0">
              <a:solidFill>
                <a:srgbClr val="5E5E5E"/>
              </a:solidFill>
              <a:cs typeface="Blender" pitchFamily="18" charset="-79"/>
            </a:endParaRPr>
          </a:p>
        </p:txBody>
      </p:sp>
      <p:graphicFrame>
        <p:nvGraphicFramePr>
          <p:cNvPr id="14" name="מציין מיקום תרשים 7" descr="גרף בלתי מועסקים בתל אביב יפו ובישראל לאורך השנים:&#10;שיעור הבלתי-מועסקים בקרב תושבי תל אביב יפו נמצא במגמת ירידה משנת 2002, מלבד עליות בשנת 2009, 2012 ו- 2016 (מ-3.4% בשנת 2015 ל-3.9% בשנת 2016).&#10;מגמה דומה נמצאת גם בשיעור הבלתי-מועסקים בישראל, שהינו מעט גבוה מהשיעור בתל אביב לכל אורך השנים. אולם בישראל ישנה ירידה משנת 2015 (5.3%) לשנת 2016 (4.8%).">
            <a:extLst>
              <a:ext uri="{FF2B5EF4-FFF2-40B4-BE49-F238E27FC236}">
                <a16:creationId xmlns:a16="http://schemas.microsoft.com/office/drawing/2014/main" id="{5855803D-4546-4D67-8680-3EB790833206}"/>
              </a:ext>
            </a:extLst>
          </p:cNvPr>
          <p:cNvGraphicFramePr>
            <a:graphicFrameLocks noGrp="1"/>
          </p:cNvGraphicFramePr>
          <p:nvPr>
            <p:ph type="chart" sz="quarter" idx="13"/>
            <p:extLst>
              <p:ext uri="{D42A27DB-BD31-4B8C-83A1-F6EECF244321}">
                <p14:modId xmlns:p14="http://schemas.microsoft.com/office/powerpoint/2010/main" val="3846495708"/>
              </p:ext>
            </p:extLst>
          </p:nvPr>
        </p:nvGraphicFramePr>
        <p:xfrm>
          <a:off x="191344" y="2780928"/>
          <a:ext cx="8054229" cy="3020003"/>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מחבר ישר 16">
            <a:extLst>
              <a:ext uri="{FF2B5EF4-FFF2-40B4-BE49-F238E27FC236}">
                <a16:creationId xmlns:a16="http://schemas.microsoft.com/office/drawing/2014/main" id="{1F70850C-6416-4440-A0A8-8BF33C3E28A4}"/>
              </a:ext>
            </a:extLst>
          </p:cNvPr>
          <p:cNvCxnSpPr/>
          <p:nvPr/>
        </p:nvCxnSpPr>
        <p:spPr>
          <a:xfrm>
            <a:off x="3628765" y="3195213"/>
            <a:ext cx="1" cy="205351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מלבן 14"/>
          <p:cNvSpPr/>
          <p:nvPr/>
        </p:nvSpPr>
        <p:spPr>
          <a:xfrm>
            <a:off x="10957" y="5823868"/>
            <a:ext cx="8114085" cy="629468"/>
          </a:xfrm>
          <a:prstGeom prst="rect">
            <a:avLst/>
          </a:prstGeom>
        </p:spPr>
        <p:txBody>
          <a:bodyPr wrap="square">
            <a:spAutoFit/>
          </a:bodyPr>
          <a:lstStyle/>
          <a:p>
            <a:pPr marL="176213" indent="-176213">
              <a:lnSpc>
                <a:spcPts val="900"/>
              </a:lnSpc>
              <a:spcBef>
                <a:spcPct val="50000"/>
              </a:spcBef>
              <a:defRPr/>
            </a:pPr>
            <a:r>
              <a:rPr kumimoji="0" lang="he-IL" altLang="he-IL" sz="1200" i="0" u="none" strike="noStrike" kern="1200" cap="none" spc="0" normalizeH="0" baseline="0" noProof="0" dirty="0" smtClean="0">
                <a:ln>
                  <a:noFill/>
                </a:ln>
                <a:solidFill>
                  <a:srgbClr val="5E5E5E"/>
                </a:solidFill>
                <a:effectLst/>
                <a:uLnTx/>
                <a:uFillTx/>
                <a:latin typeface="Arial" pitchFamily="34" charset="0"/>
                <a:cs typeface="Arial" pitchFamily="34" charset="0"/>
              </a:rPr>
              <a:t> * </a:t>
            </a:r>
            <a:r>
              <a:rPr kumimoji="0" lang="he-IL" altLang="he-IL" sz="1200" b="1" i="0" u="none" strike="noStrike" kern="1200" cap="none" spc="0" normalizeH="0" baseline="0" noProof="0" dirty="0" smtClean="0">
                <a:ln>
                  <a:noFill/>
                </a:ln>
                <a:solidFill>
                  <a:srgbClr val="5E5E5E"/>
                </a:solidFill>
                <a:effectLst/>
                <a:uLnTx/>
                <a:uFillTx/>
                <a:latin typeface="Arial" pitchFamily="34" charset="0"/>
                <a:cs typeface="Arial" pitchFamily="34" charset="0"/>
              </a:rPr>
              <a:t>דורשי עבודה </a:t>
            </a:r>
            <a:r>
              <a:rPr kumimoji="0" lang="he-IL" altLang="he-IL" sz="1200" i="0" u="none" strike="noStrike" kern="1200" cap="none" spc="0" normalizeH="0" baseline="0" noProof="0" dirty="0" smtClean="0">
                <a:ln>
                  <a:noFill/>
                </a:ln>
                <a:solidFill>
                  <a:srgbClr val="5E5E5E"/>
                </a:solidFill>
                <a:effectLst/>
                <a:uLnTx/>
                <a:uFillTx/>
                <a:latin typeface="Arial" pitchFamily="34" charset="0"/>
                <a:cs typeface="Arial" pitchFamily="34" charset="0"/>
              </a:rPr>
              <a:t>- מי שהתייצב בלשכת שירות התעסוקה באזור מגוריו לפחות פעם אחת בחודש הדיווח;</a:t>
            </a:r>
          </a:p>
          <a:p>
            <a:pPr marL="176213" indent="-176213">
              <a:lnSpc>
                <a:spcPts val="900"/>
              </a:lnSpc>
              <a:spcBef>
                <a:spcPct val="50000"/>
              </a:spcBef>
              <a:defRPr/>
            </a:pPr>
            <a:r>
              <a:rPr lang="he-IL" altLang="he-IL" sz="1200" dirty="0">
                <a:solidFill>
                  <a:srgbClr val="5E5E5E"/>
                </a:solidFill>
                <a:latin typeface="Arial" pitchFamily="34" charset="0"/>
                <a:cs typeface="Arial" pitchFamily="34" charset="0"/>
              </a:rPr>
              <a:t> </a:t>
            </a:r>
            <a:r>
              <a:rPr lang="he-IL" altLang="he-IL" sz="1200" dirty="0" smtClean="0">
                <a:solidFill>
                  <a:srgbClr val="5E5E5E"/>
                </a:solidFill>
                <a:latin typeface="Arial" pitchFamily="34" charset="0"/>
                <a:cs typeface="Arial" pitchFamily="34" charset="0"/>
              </a:rPr>
              <a:t> </a:t>
            </a:r>
            <a:r>
              <a:rPr kumimoji="0" lang="he-IL" altLang="he-IL" sz="1200" i="0" u="none" strike="noStrike" kern="1200" cap="none" spc="0" normalizeH="0" baseline="0" noProof="0" dirty="0" smtClean="0">
                <a:ln>
                  <a:noFill/>
                </a:ln>
                <a:solidFill>
                  <a:srgbClr val="5E5E5E"/>
                </a:solidFill>
                <a:effectLst/>
                <a:uLnTx/>
                <a:uFillTx/>
                <a:latin typeface="Arial" pitchFamily="34" charset="0"/>
                <a:cs typeface="Arial" pitchFamily="34" charset="0"/>
              </a:rPr>
              <a:t> </a:t>
            </a:r>
            <a:r>
              <a:rPr lang="he-IL" sz="1200" dirty="0">
                <a:solidFill>
                  <a:srgbClr val="5E5E5E"/>
                </a:solidFill>
                <a:latin typeface="Arial" panose="020B0604020202020204" pitchFamily="34" charset="0"/>
              </a:rPr>
              <a:t>עד 2010 הנתונים מוצגים בדילוגים של 5 שנים, משנת 2012 הנתונים מוצגים ללא דילוגים בין השנים.</a:t>
            </a:r>
            <a:endParaRPr lang="en-US" sz="1200" dirty="0">
              <a:solidFill>
                <a:srgbClr val="5E5E5E"/>
              </a:solidFill>
              <a:latin typeface="Arial" panose="020B0604020202020204" pitchFamily="34" charset="0"/>
              <a:ea typeface="Times New Roman"/>
              <a:cs typeface="Arial" panose="020B0604020202020204" pitchFamily="34" charset="0"/>
            </a:endParaRPr>
          </a:p>
          <a:p>
            <a:pPr marL="444500" marR="0" lvl="0" indent="-444500" algn="r" defTabSz="914400" rtl="1" eaLnBrk="1" fontAlgn="auto" latinLnBrk="0" hangingPunct="1">
              <a:lnSpc>
                <a:spcPts val="900"/>
              </a:lnSpc>
              <a:spcBef>
                <a:spcPct val="50000"/>
              </a:spcBef>
              <a:spcAft>
                <a:spcPts val="0"/>
              </a:spcAft>
              <a:buClrTx/>
              <a:buSzTx/>
              <a:buFontTx/>
              <a:buNone/>
              <a:tabLst/>
              <a:defRPr/>
            </a:pPr>
            <a:endParaRPr kumimoji="0" lang="en-US" altLang="he-IL" sz="1200" i="0" u="none" strike="noStrike" kern="1200" cap="none" spc="0" normalizeH="0" baseline="0" noProof="0" dirty="0">
              <a:ln>
                <a:noFill/>
              </a:ln>
              <a:solidFill>
                <a:srgbClr val="5E5E5E"/>
              </a:solidFill>
              <a:effectLst/>
              <a:uLnTx/>
              <a:uFillTx/>
              <a:latin typeface="Arial" pitchFamily="34" charset="0"/>
              <a:cs typeface="Arial" pitchFamily="34" charset="0"/>
            </a:endParaRPr>
          </a:p>
        </p:txBody>
      </p:sp>
      <p:sp>
        <p:nvSpPr>
          <p:cNvPr id="10" name="מציין מיקום תוכן 5"/>
          <p:cNvSpPr txBox="1">
            <a:spLocks/>
          </p:cNvSpPr>
          <p:nvPr/>
        </p:nvSpPr>
        <p:spPr>
          <a:xfrm>
            <a:off x="8245573" y="6590941"/>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ts val="0"/>
              </a:spcAft>
              <a:buClrTx/>
              <a:buSzTx/>
              <a:buFont typeface="Arial" panose="020B0604020202020204" pitchFamily="34" charset="0"/>
              <a:buNone/>
              <a:tabLst/>
              <a:defRPr/>
            </a:pPr>
            <a:r>
              <a:rPr kumimoji="0" lang="he-IL" altLang="he-IL" sz="900" b="1" i="0" u="none" strike="noStrike" kern="1200" cap="none" spc="0" normalizeH="0" baseline="0" noProof="0" dirty="0">
                <a:ln>
                  <a:noFill/>
                </a:ln>
                <a:solidFill>
                  <a:prstClr val="white">
                    <a:lumMod val="85000"/>
                  </a:prstClr>
                </a:solidFill>
                <a:effectLst/>
                <a:uLnTx/>
                <a:uFillTx/>
                <a:latin typeface="Arial" pitchFamily="34" charset="0"/>
                <a:ea typeface="+mn-ea"/>
                <a:cs typeface="Arial" pitchFamily="34" charset="0"/>
              </a:rPr>
              <a:t>מקור הנתונים: </a:t>
            </a:r>
            <a:r>
              <a:rPr kumimoji="0" lang="he-IL" altLang="he-IL" sz="900" b="0" i="0" u="none" strike="noStrike" kern="1200" cap="none" spc="0" normalizeH="0" baseline="0" noProof="0" dirty="0" smtClean="0">
                <a:ln>
                  <a:noFill/>
                </a:ln>
                <a:solidFill>
                  <a:prstClr val="white">
                    <a:lumMod val="85000"/>
                  </a:prstClr>
                </a:solidFill>
                <a:effectLst/>
                <a:uLnTx/>
                <a:uFillTx/>
                <a:latin typeface="Arial" pitchFamily="34" charset="0"/>
                <a:ea typeface="+mn-ea"/>
                <a:cs typeface="Arial" pitchFamily="34" charset="0"/>
              </a:rPr>
              <a:t>שירות התעסוקה. </a:t>
            </a:r>
            <a:endParaRPr kumimoji="0" lang="he-IL" altLang="he-IL" sz="900" b="0" i="0" u="none" strike="noStrike" kern="1200" cap="none" spc="0" normalizeH="0" baseline="0" noProof="0" dirty="0">
              <a:ln>
                <a:noFill/>
              </a:ln>
              <a:solidFill>
                <a:prstClr val="white">
                  <a:lumMod val="85000"/>
                </a:prstClr>
              </a:solidFill>
              <a:effectLst/>
              <a:uLnTx/>
              <a:uFillTx/>
              <a:latin typeface="Arial" pitchFamily="34" charset="0"/>
              <a:ea typeface="+mn-ea"/>
              <a:cs typeface="Arial" pitchFamily="34" charset="0"/>
            </a:endParaRPr>
          </a:p>
        </p:txBody>
      </p:sp>
      <p:sp>
        <p:nvSpPr>
          <p:cNvPr id="21" name="TextBox 20">
            <a:hlinkClick r:id="" action="ppaction://hlinkshowjump?jump=firstslide"/>
          </p:cNvPr>
          <p:cNvSpPr txBox="1"/>
          <p:nvPr/>
        </p:nvSpPr>
        <p:spPr>
          <a:xfrm>
            <a:off x="6012424" y="6499510"/>
            <a:ext cx="263782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500" b="0" i="0" u="none" strike="noStrike" kern="1200" cap="none" spc="0" normalizeH="0" baseline="0" noProof="0" dirty="0">
                <a:ln>
                  <a:noFill/>
                </a:ln>
                <a:solidFill>
                  <a:prstClr val="white">
                    <a:lumMod val="75000"/>
                  </a:prstClr>
                </a:solidFill>
                <a:effectLst/>
                <a:uLnTx/>
                <a:uFillTx/>
                <a:latin typeface="Arial"/>
                <a:ea typeface="+mn-ea"/>
                <a:cs typeface="Arial" panose="020B0604020202020204" pitchFamily="34" charset="0"/>
              </a:rPr>
              <a:t>חזרה לתוכן עניינים</a:t>
            </a: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prstClr val="white"/>
                </a:solidFill>
                <a:effectLst/>
                <a:uLnTx/>
                <a:uFillTx/>
                <a:latin typeface="Blender" pitchFamily="18" charset="-79"/>
                <a:ea typeface="+mn-ea"/>
                <a:cs typeface="Blender" pitchFamily="18" charset="-79"/>
              </a:rPr>
              <a:t>34</a:t>
            </a:r>
            <a:endParaRPr kumimoji="0" lang="he-IL"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sp>
        <p:nvSpPr>
          <p:cNvPr id="25" name="מציין מיקום טקסט 4">
            <a:extLst>
              <a:ext uri="{FF2B5EF4-FFF2-40B4-BE49-F238E27FC236}">
                <a16:creationId xmlns:a16="http://schemas.microsoft.com/office/drawing/2014/main" id="{0A87B127-D87A-4E45-A71D-9E9A99FAD44D}"/>
              </a:ext>
            </a:extLst>
          </p:cNvPr>
          <p:cNvSpPr txBox="1">
            <a:spLocks/>
          </p:cNvSpPr>
          <p:nvPr/>
        </p:nvSpPr>
        <p:spPr>
          <a:xfrm>
            <a:off x="9552383" y="362620"/>
            <a:ext cx="161338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he-IL" sz="3200" b="1" i="1" u="none" strike="noStrike" kern="1200" cap="none" spc="0" normalizeH="0" baseline="0" noProof="0" dirty="0">
                <a:ln>
                  <a:noFill/>
                </a:ln>
                <a:solidFill>
                  <a:prstClr val="white"/>
                </a:solidFill>
                <a:effectLst/>
                <a:uLnTx/>
                <a:uFillTx/>
                <a:latin typeface="Blender" pitchFamily="18" charset="-79"/>
                <a:ea typeface="Blender Black" charset="0"/>
                <a:cs typeface="Blender" pitchFamily="18" charset="-79"/>
              </a:rPr>
              <a:t>עבודה</a:t>
            </a:r>
            <a:endParaRPr kumimoji="0" lang="x-none" sz="3200" b="1" i="0" u="none" strike="noStrike" kern="1200" cap="none" spc="0" normalizeH="0" baseline="0" noProof="0" dirty="0">
              <a:ln>
                <a:noFill/>
              </a:ln>
              <a:solidFill>
                <a:prstClr val="black"/>
              </a:solidFill>
              <a:effectLst/>
              <a:uLnTx/>
              <a:uFillTx/>
              <a:latin typeface="Arial"/>
              <a:ea typeface="+mn-ea"/>
              <a:cs typeface="+mn-cs"/>
            </a:endParaRPr>
          </a:p>
        </p:txBody>
      </p:sp>
      <p:pic>
        <p:nvPicPr>
          <p:cNvPr id="20" name="תמונה 19"/>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1947" t="30644" r="-8128" b="-2278"/>
          <a:stretch/>
        </p:blipFill>
        <p:spPr>
          <a:xfrm>
            <a:off x="-24680" y="-27384"/>
            <a:ext cx="792088" cy="720080"/>
          </a:xfrm>
          <a:prstGeom prst="rect">
            <a:avLst/>
          </a:prstGeom>
        </p:spPr>
      </p:pic>
      <p:sp>
        <p:nvSpPr>
          <p:cNvPr id="22" name="מציין מיקום תוכן 3"/>
          <p:cNvSpPr>
            <a:spLocks noGrp="1"/>
          </p:cNvSpPr>
          <p:nvPr>
            <p:ph sz="quarter" idx="14"/>
          </p:nvPr>
        </p:nvSpPr>
        <p:spPr>
          <a:xfrm>
            <a:off x="8684759" y="2600908"/>
            <a:ext cx="3603929" cy="2628292"/>
          </a:xfrm>
        </p:spPr>
        <p:txBody>
          <a:bodyPr/>
          <a:lstStyle/>
          <a:p>
            <a:pPr algn="just"/>
            <a:r>
              <a:rPr lang="he-IL" sz="2000" dirty="0" smtClean="0">
                <a:solidFill>
                  <a:schemeClr val="bg1"/>
                </a:solidFill>
                <a:cs typeface="Blender" pitchFamily="18" charset="-79"/>
              </a:rPr>
              <a:t>לאחר שנים של יציבות במספר דורשי העבודה בעיר, בשנת  2020, בעקבות התפרצות נגיף הקורונה, חלה עלייה של 630%</a:t>
            </a:r>
            <a:r>
              <a:rPr lang="en-US" sz="2000" dirty="0" smtClean="0">
                <a:solidFill>
                  <a:schemeClr val="bg1"/>
                </a:solidFill>
                <a:cs typeface="Blender" pitchFamily="18" charset="-79"/>
              </a:rPr>
              <a:t> </a:t>
            </a:r>
            <a:r>
              <a:rPr lang="he-IL" sz="2000" dirty="0" smtClean="0">
                <a:solidFill>
                  <a:schemeClr val="bg1"/>
                </a:solidFill>
                <a:cs typeface="Blender" pitchFamily="18" charset="-79"/>
              </a:rPr>
              <a:t>במספר דורשי העבודה בלשכות התעסוקה בעיר: (51,030 בשנת 2020 לעומת 6,980 בשנת 2019). </a:t>
            </a:r>
          </a:p>
          <a:p>
            <a:endParaRPr lang="he-IL" dirty="0"/>
          </a:p>
        </p:txBody>
      </p:sp>
      <p:sp>
        <p:nvSpPr>
          <p:cNvPr id="18" name="TextBox 2"/>
          <p:cNvSpPr txBox="1"/>
          <p:nvPr/>
        </p:nvSpPr>
        <p:spPr>
          <a:xfrm>
            <a:off x="6291104" y="4678427"/>
            <a:ext cx="1233520" cy="255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rtl="1">
              <a:defRPr sz="1000"/>
            </a:pPr>
            <a:r>
              <a:rPr lang="he-IL" sz="1200" b="1" i="0" u="none" strike="noStrike" baseline="0" dirty="0" smtClean="0">
                <a:solidFill>
                  <a:srgbClr val="800080"/>
                </a:solidFill>
                <a:latin typeface="Blender"/>
                <a:cs typeface="Blender"/>
              </a:rPr>
              <a:t>חיפה</a:t>
            </a:r>
            <a:endParaRPr lang="he-IL" sz="1200" b="1" i="0" u="none" strike="noStrike" baseline="0" dirty="0">
              <a:solidFill>
                <a:srgbClr val="800080"/>
              </a:solidFill>
              <a:latin typeface="Blender"/>
              <a:cs typeface="Blender"/>
            </a:endParaRPr>
          </a:p>
        </p:txBody>
      </p:sp>
      <p:sp>
        <p:nvSpPr>
          <p:cNvPr id="19" name="TextBox 2"/>
          <p:cNvSpPr txBox="1"/>
          <p:nvPr/>
        </p:nvSpPr>
        <p:spPr>
          <a:xfrm>
            <a:off x="5271362" y="3413380"/>
            <a:ext cx="1233520" cy="255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rtl="1">
              <a:defRPr sz="1000"/>
            </a:pPr>
            <a:r>
              <a:rPr lang="he-IL" sz="1200" b="1" i="0" u="none" strike="noStrike" baseline="0" dirty="0" smtClean="0">
                <a:solidFill>
                  <a:srgbClr val="1C6B75"/>
                </a:solidFill>
                <a:latin typeface="Blender"/>
                <a:cs typeface="Blender"/>
              </a:rPr>
              <a:t>ירושלים</a:t>
            </a:r>
            <a:endParaRPr lang="he-IL" sz="1200" b="1" i="0" u="none" strike="noStrike" baseline="0" dirty="0">
              <a:solidFill>
                <a:srgbClr val="1C6B75"/>
              </a:solidFill>
              <a:latin typeface="Blender"/>
              <a:cs typeface="Blender"/>
            </a:endParaRPr>
          </a:p>
        </p:txBody>
      </p:sp>
      <p:sp>
        <p:nvSpPr>
          <p:cNvPr id="23" name="TextBox 2"/>
          <p:cNvSpPr txBox="1"/>
          <p:nvPr/>
        </p:nvSpPr>
        <p:spPr>
          <a:xfrm>
            <a:off x="5063845" y="4171600"/>
            <a:ext cx="1441037" cy="255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rtl="1">
              <a:defRPr sz="1000"/>
            </a:pPr>
            <a:r>
              <a:rPr lang="he-IL" sz="1200" b="1" i="0" u="none" strike="noStrike" baseline="0" dirty="0" smtClean="0">
                <a:solidFill>
                  <a:srgbClr val="C00000"/>
                </a:solidFill>
                <a:latin typeface="Blender"/>
                <a:cs typeface="Blender"/>
              </a:rPr>
              <a:t>תל-אביב-יפו</a:t>
            </a:r>
            <a:endParaRPr lang="he-IL" sz="1200" b="1" i="0" u="none" strike="noStrike" baseline="0" dirty="0">
              <a:solidFill>
                <a:srgbClr val="C00000"/>
              </a:solidFill>
              <a:latin typeface="Blender"/>
              <a:cs typeface="Blender"/>
            </a:endParaRPr>
          </a:p>
        </p:txBody>
      </p:sp>
      <p:pic>
        <p:nvPicPr>
          <p:cNvPr id="5" name="תמונה 4"/>
          <p:cNvPicPr>
            <a:picLocks noChangeAspect="1"/>
          </p:cNvPicPr>
          <p:nvPr/>
        </p:nvPicPr>
        <p:blipFill rotWithShape="1">
          <a:blip r:embed="rId7"/>
          <a:srcRect l="10479"/>
          <a:stretch/>
        </p:blipFill>
        <p:spPr>
          <a:xfrm>
            <a:off x="3685508" y="982749"/>
            <a:ext cx="4640660" cy="1424073"/>
          </a:xfrm>
          <a:prstGeom prst="rect">
            <a:avLst/>
          </a:prstGeom>
        </p:spPr>
      </p:pic>
      <p:sp>
        <p:nvSpPr>
          <p:cNvPr id="28" name="Title 47"/>
          <p:cNvSpPr txBox="1">
            <a:spLocks/>
          </p:cNvSpPr>
          <p:nvPr/>
        </p:nvSpPr>
        <p:spPr>
          <a:xfrm>
            <a:off x="-85717" y="2577413"/>
            <a:ext cx="8170868" cy="634892"/>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dirty="0" smtClean="0">
                <a:solidFill>
                  <a:srgbClr val="5E5E5E"/>
                </a:solidFill>
                <a:cs typeface="Blender" pitchFamily="18" charset="-79"/>
              </a:rPr>
              <a:t>ממוצע דורשי העבודה לחודש כאחוז מישראל בשלוש הערים הגדולות </a:t>
            </a:r>
            <a:endParaRPr lang="he-IL" sz="2000" dirty="0">
              <a:solidFill>
                <a:srgbClr val="5E5E5E"/>
              </a:solidFill>
              <a:cs typeface="Blender" pitchFamily="18" charset="-79"/>
            </a:endParaRPr>
          </a:p>
        </p:txBody>
      </p:sp>
    </p:spTree>
    <p:extLst>
      <p:ext uri="{BB962C8B-B14F-4D97-AF65-F5344CB8AC3E}">
        <p14:creationId xmlns:p14="http://schemas.microsoft.com/office/powerpoint/2010/main" val="899271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a16="http://schemas.microsoft.com/office/drawing/2014/main" id="{C4B0EE2D-70B9-43AD-B929-CEDFD8D1E7C4}"/>
              </a:ext>
            </a:extLst>
          </p:cNvPr>
          <p:cNvPicPr>
            <a:picLocks/>
          </p:cNvPicPr>
          <p:nvPr/>
        </p:nvPicPr>
        <p:blipFill>
          <a:blip r:embed="rId3"/>
          <a:stretch>
            <a:fillRect/>
          </a:stretch>
        </p:blipFill>
        <p:spPr>
          <a:xfrm>
            <a:off x="8697600" y="-14400"/>
            <a:ext cx="3596400" cy="6886800"/>
          </a:xfrm>
          <a:prstGeom prst="rect">
            <a:avLst/>
          </a:prstGeom>
        </p:spPr>
      </p:pic>
      <p:sp>
        <p:nvSpPr>
          <p:cNvPr id="13" name="Title 47"/>
          <p:cNvSpPr>
            <a:spLocks noGrp="1"/>
          </p:cNvSpPr>
          <p:nvPr>
            <p:ph type="ctrTitle"/>
          </p:nvPr>
        </p:nvSpPr>
        <p:spPr>
          <a:xfrm>
            <a:off x="633666" y="188640"/>
            <a:ext cx="7982614" cy="1171724"/>
          </a:xfrm>
        </p:spPr>
        <p:txBody>
          <a:bodyPr/>
          <a:lstStyle/>
          <a:p>
            <a:r>
              <a:rPr lang="he-IL" sz="3200" dirty="0" smtClean="0">
                <a:solidFill>
                  <a:srgbClr val="5E5E5E"/>
                </a:solidFill>
                <a:cs typeface="Blender" pitchFamily="18" charset="-79"/>
              </a:rPr>
              <a:t>דורשי עבודה בתל-אביב-יפו, לפי מאפיינים שונים - 2020 (אחוזים) </a:t>
            </a:r>
            <a:endParaRPr lang="he-IL" sz="3200" dirty="0">
              <a:solidFill>
                <a:srgbClr val="5E5E5E"/>
              </a:solidFill>
              <a:cs typeface="Blender" pitchFamily="18" charset="-79"/>
            </a:endParaRPr>
          </a:p>
        </p:txBody>
      </p:sp>
      <p:sp>
        <p:nvSpPr>
          <p:cNvPr id="10" name="מציין מיקום תוכן 5"/>
          <p:cNvSpPr txBox="1">
            <a:spLocks/>
          </p:cNvSpPr>
          <p:nvPr/>
        </p:nvSpPr>
        <p:spPr>
          <a:xfrm>
            <a:off x="8245573" y="6590941"/>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smtClean="0">
                <a:solidFill>
                  <a:schemeClr val="bg1">
                    <a:lumMod val="85000"/>
                  </a:schemeClr>
                </a:solidFill>
                <a:latin typeface="Arial" pitchFamily="34" charset="0"/>
                <a:cs typeface="Arial" pitchFamily="34" charset="0"/>
              </a:rPr>
              <a:t>שירות התעסוקה. </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35</a:t>
            </a:r>
            <a:endParaRPr lang="he-IL" dirty="0">
              <a:solidFill>
                <a:schemeClr val="bg1"/>
              </a:solidFill>
              <a:latin typeface="Blender" pitchFamily="18" charset="-79"/>
              <a:cs typeface="Blender" pitchFamily="18" charset="-79"/>
            </a:endParaRPr>
          </a:p>
        </p:txBody>
      </p:sp>
      <p:sp>
        <p:nvSpPr>
          <p:cNvPr id="25" name="מציין מיקום טקסט 4">
            <a:extLst>
              <a:ext uri="{FF2B5EF4-FFF2-40B4-BE49-F238E27FC236}">
                <a16:creationId xmlns:a16="http://schemas.microsoft.com/office/drawing/2014/main" id="{0A87B127-D87A-4E45-A71D-9E9A99FAD44D}"/>
              </a:ext>
            </a:extLst>
          </p:cNvPr>
          <p:cNvSpPr txBox="1">
            <a:spLocks/>
          </p:cNvSpPr>
          <p:nvPr/>
        </p:nvSpPr>
        <p:spPr>
          <a:xfrm>
            <a:off x="9552383" y="362620"/>
            <a:ext cx="161338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pic>
        <p:nvPicPr>
          <p:cNvPr id="20" name="תמונה 19"/>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41947" t="30644" r="-8128" b="-2278"/>
          <a:stretch/>
        </p:blipFill>
        <p:spPr>
          <a:xfrm>
            <a:off x="-24680" y="-27384"/>
            <a:ext cx="792088" cy="720080"/>
          </a:xfrm>
          <a:prstGeom prst="rect">
            <a:avLst/>
          </a:prstGeom>
        </p:spPr>
      </p:pic>
      <p:sp>
        <p:nvSpPr>
          <p:cNvPr id="22" name="מציין מיקום תוכן 3"/>
          <p:cNvSpPr>
            <a:spLocks noGrp="1"/>
          </p:cNvSpPr>
          <p:nvPr>
            <p:ph sz="quarter" idx="14"/>
          </p:nvPr>
        </p:nvSpPr>
        <p:spPr>
          <a:xfrm>
            <a:off x="8726604" y="2450603"/>
            <a:ext cx="3613830" cy="4217530"/>
          </a:xfrm>
        </p:spPr>
        <p:txBody>
          <a:bodyPr/>
          <a:lstStyle/>
          <a:p>
            <a:pPr algn="just"/>
            <a:r>
              <a:rPr lang="he-IL" sz="1800" dirty="0" smtClean="0">
                <a:solidFill>
                  <a:schemeClr val="bg1"/>
                </a:solidFill>
                <a:cs typeface="Blender" pitchFamily="18" charset="-79"/>
              </a:rPr>
              <a:t>בשנת 2020, בעקבות התפרצות נגיף הקורונה חל שינוי בתמהיל דורשי העבודה בקרב תושבי העיר:</a:t>
            </a:r>
          </a:p>
          <a:p>
            <a:pPr algn="just">
              <a:lnSpc>
                <a:spcPts val="1000"/>
              </a:lnSpc>
            </a:pPr>
            <a:r>
              <a:rPr lang="he-IL" sz="1800" dirty="0" smtClean="0">
                <a:solidFill>
                  <a:schemeClr val="bg1"/>
                </a:solidFill>
                <a:cs typeface="Blender" pitchFamily="18" charset="-79"/>
              </a:rPr>
              <a:t> </a:t>
            </a:r>
          </a:p>
          <a:p>
            <a:pPr marL="171450" indent="-171450" algn="just">
              <a:buFont typeface="Arial" panose="020B0604020202020204" pitchFamily="34" charset="0"/>
              <a:buChar char="•"/>
            </a:pPr>
            <a:r>
              <a:rPr lang="he-IL" sz="1800" dirty="0" smtClean="0">
                <a:solidFill>
                  <a:schemeClr val="bg1"/>
                </a:solidFill>
                <a:cs typeface="Blender" pitchFamily="18" charset="-79"/>
              </a:rPr>
              <a:t>שיעור דורשי העבודה מקרב הנשים גבוה בהשוואה לגברים.</a:t>
            </a:r>
          </a:p>
          <a:p>
            <a:pPr marL="171450" indent="-171450" algn="just">
              <a:buFont typeface="Arial" panose="020B0604020202020204" pitchFamily="34" charset="0"/>
              <a:buChar char="•"/>
            </a:pPr>
            <a:r>
              <a:rPr lang="he-IL" sz="1800" dirty="0" smtClean="0">
                <a:solidFill>
                  <a:schemeClr val="bg1"/>
                </a:solidFill>
                <a:cs typeface="Blender" pitchFamily="18" charset="-79"/>
              </a:rPr>
              <a:t>חל גידול בשיעור דורשי העבודה בגילאי 34-18 וקיטון בקרב גילאי 45+.  </a:t>
            </a:r>
          </a:p>
          <a:p>
            <a:pPr marL="171450" indent="-171450" algn="just">
              <a:buFont typeface="Arial" panose="020B0604020202020204" pitchFamily="34" charset="0"/>
              <a:buChar char="•"/>
            </a:pPr>
            <a:r>
              <a:rPr lang="he-IL" sz="1800" dirty="0" smtClean="0">
                <a:solidFill>
                  <a:schemeClr val="bg1"/>
                </a:solidFill>
                <a:cs typeface="Blender" pitchFamily="18" charset="-79"/>
              </a:rPr>
              <a:t>חל גידול </a:t>
            </a:r>
            <a:r>
              <a:rPr lang="he-IL" sz="1800" dirty="0">
                <a:solidFill>
                  <a:schemeClr val="bg1"/>
                </a:solidFill>
                <a:cs typeface="Blender" pitchFamily="18" charset="-79"/>
              </a:rPr>
              <a:t>בשיעור דורשי העבודה בעלי השכלה נמוכה וקיטון בקרב בעלי השכלה גבוהה. </a:t>
            </a:r>
            <a:endParaRPr lang="he-IL" sz="1800" dirty="0" smtClean="0">
              <a:solidFill>
                <a:schemeClr val="bg1"/>
              </a:solidFill>
              <a:cs typeface="Blender" pitchFamily="18" charset="-79"/>
            </a:endParaRPr>
          </a:p>
          <a:p>
            <a:pPr algn="just"/>
            <a:endParaRPr lang="he-IL" sz="1800" dirty="0"/>
          </a:p>
        </p:txBody>
      </p:sp>
      <p:graphicFrame>
        <p:nvGraphicFramePr>
          <p:cNvPr id="18" name="תרשים 17"/>
          <p:cNvGraphicFramePr>
            <a:graphicFrameLocks/>
          </p:cNvGraphicFramePr>
          <p:nvPr>
            <p:extLst>
              <p:ext uri="{D42A27DB-BD31-4B8C-83A1-F6EECF244321}">
                <p14:modId xmlns:p14="http://schemas.microsoft.com/office/powerpoint/2010/main" val="3924076843"/>
              </p:ext>
            </p:extLst>
          </p:nvPr>
        </p:nvGraphicFramePr>
        <p:xfrm>
          <a:off x="-24680" y="1772816"/>
          <a:ext cx="3341532" cy="408837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47"/>
          <p:cNvSpPr txBox="1">
            <a:spLocks/>
          </p:cNvSpPr>
          <p:nvPr/>
        </p:nvSpPr>
        <p:spPr>
          <a:xfrm>
            <a:off x="729578" y="2707810"/>
            <a:ext cx="720080" cy="324036"/>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400" dirty="0" smtClean="0">
                <a:solidFill>
                  <a:schemeClr val="bg1"/>
                </a:solidFill>
                <a:cs typeface="Blender" pitchFamily="18" charset="-79"/>
              </a:rPr>
              <a:t>גברים</a:t>
            </a:r>
            <a:endParaRPr lang="he-IL" sz="1400" dirty="0">
              <a:solidFill>
                <a:schemeClr val="bg1"/>
              </a:solidFill>
              <a:cs typeface="Blender" pitchFamily="18" charset="-79"/>
            </a:endParaRPr>
          </a:p>
        </p:txBody>
      </p:sp>
      <p:sp>
        <p:nvSpPr>
          <p:cNvPr id="23" name="Title 47"/>
          <p:cNvSpPr txBox="1">
            <a:spLocks/>
          </p:cNvSpPr>
          <p:nvPr/>
        </p:nvSpPr>
        <p:spPr>
          <a:xfrm>
            <a:off x="689784" y="4152479"/>
            <a:ext cx="720080" cy="324036"/>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400" dirty="0" smtClean="0">
                <a:solidFill>
                  <a:schemeClr val="bg1"/>
                </a:solidFill>
                <a:cs typeface="Blender" pitchFamily="18" charset="-79"/>
              </a:rPr>
              <a:t>גברים</a:t>
            </a:r>
            <a:endParaRPr lang="he-IL" sz="1400" dirty="0">
              <a:solidFill>
                <a:schemeClr val="bg1"/>
              </a:solidFill>
              <a:cs typeface="Blender" pitchFamily="18" charset="-79"/>
            </a:endParaRPr>
          </a:p>
        </p:txBody>
      </p:sp>
      <p:sp>
        <p:nvSpPr>
          <p:cNvPr id="24" name="Title 47"/>
          <p:cNvSpPr txBox="1">
            <a:spLocks/>
          </p:cNvSpPr>
          <p:nvPr/>
        </p:nvSpPr>
        <p:spPr>
          <a:xfrm>
            <a:off x="633666" y="4559368"/>
            <a:ext cx="720080" cy="324036"/>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400" dirty="0" smtClean="0">
                <a:solidFill>
                  <a:schemeClr val="bg1"/>
                </a:solidFill>
                <a:cs typeface="Blender" pitchFamily="18" charset="-79"/>
              </a:rPr>
              <a:t>נשים</a:t>
            </a:r>
            <a:endParaRPr lang="he-IL" sz="1400" dirty="0">
              <a:solidFill>
                <a:schemeClr val="bg1"/>
              </a:solidFill>
              <a:cs typeface="Blender" pitchFamily="18" charset="-79"/>
            </a:endParaRPr>
          </a:p>
        </p:txBody>
      </p:sp>
      <p:sp>
        <p:nvSpPr>
          <p:cNvPr id="27" name="Title 47"/>
          <p:cNvSpPr txBox="1">
            <a:spLocks/>
          </p:cNvSpPr>
          <p:nvPr/>
        </p:nvSpPr>
        <p:spPr>
          <a:xfrm>
            <a:off x="605721" y="3142462"/>
            <a:ext cx="720080" cy="324036"/>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400" dirty="0" smtClean="0">
                <a:solidFill>
                  <a:schemeClr val="bg1"/>
                </a:solidFill>
                <a:cs typeface="Blender" pitchFamily="18" charset="-79"/>
              </a:rPr>
              <a:t>נשים</a:t>
            </a:r>
            <a:endParaRPr lang="he-IL" sz="1400" dirty="0">
              <a:solidFill>
                <a:schemeClr val="bg1"/>
              </a:solidFill>
              <a:cs typeface="Blender" pitchFamily="18" charset="-79"/>
            </a:endParaRPr>
          </a:p>
        </p:txBody>
      </p:sp>
      <p:sp>
        <p:nvSpPr>
          <p:cNvPr id="4" name="מלבן 3"/>
          <p:cNvSpPr/>
          <p:nvPr/>
        </p:nvSpPr>
        <p:spPr>
          <a:xfrm>
            <a:off x="1023875" y="1851055"/>
            <a:ext cx="783210" cy="369332"/>
          </a:xfrm>
          <a:prstGeom prst="rect">
            <a:avLst/>
          </a:prstGeom>
        </p:spPr>
        <p:txBody>
          <a:bodyPr wrap="square">
            <a:spAutoFit/>
          </a:bodyPr>
          <a:lstStyle/>
          <a:p>
            <a:pPr algn="ctr"/>
            <a:r>
              <a:rPr lang="he-IL" b="1" dirty="0" smtClean="0">
                <a:solidFill>
                  <a:schemeClr val="tx1">
                    <a:lumMod val="65000"/>
                    <a:lumOff val="35000"/>
                  </a:schemeClr>
                </a:solidFill>
                <a:latin typeface="Times New Roman" panose="02020603050405020304" pitchFamily="18" charset="0"/>
                <a:ea typeface="Blender" panose="02020003050405020304" pitchFamily="18" charset="-79"/>
                <a:cs typeface="Blender" panose="02020003050405020304" pitchFamily="18" charset="-79"/>
              </a:rPr>
              <a:t>מין </a:t>
            </a:r>
            <a:endParaRPr lang="en-US" sz="1600" dirty="0">
              <a:solidFill>
                <a:schemeClr val="tx1">
                  <a:lumMod val="65000"/>
                  <a:lumOff val="35000"/>
                </a:schemeClr>
              </a:solidFill>
              <a:effectLst/>
              <a:latin typeface="Times New Roman" panose="02020603050405020304" pitchFamily="18" charset="0"/>
              <a:ea typeface="Times New Roman" panose="02020603050405020304" pitchFamily="18" charset="0"/>
            </a:endParaRPr>
          </a:p>
        </p:txBody>
      </p:sp>
      <p:graphicFrame>
        <p:nvGraphicFramePr>
          <p:cNvPr id="28" name="תרשים 27"/>
          <p:cNvGraphicFramePr>
            <a:graphicFrameLocks/>
          </p:cNvGraphicFramePr>
          <p:nvPr>
            <p:extLst>
              <p:ext uri="{D42A27DB-BD31-4B8C-83A1-F6EECF244321}">
                <p14:modId xmlns:p14="http://schemas.microsoft.com/office/powerpoint/2010/main" val="3347922760"/>
              </p:ext>
            </p:extLst>
          </p:nvPr>
        </p:nvGraphicFramePr>
        <p:xfrm>
          <a:off x="2570917" y="1961062"/>
          <a:ext cx="3341532" cy="3900124"/>
        </p:xfrm>
        <a:graphic>
          <a:graphicData uri="http://schemas.openxmlformats.org/drawingml/2006/chart">
            <c:chart xmlns:c="http://schemas.openxmlformats.org/drawingml/2006/chart" xmlns:r="http://schemas.openxmlformats.org/officeDocument/2006/relationships" r:id="rId7"/>
          </a:graphicData>
        </a:graphic>
      </p:graphicFrame>
      <p:sp>
        <p:nvSpPr>
          <p:cNvPr id="30" name="Title 47"/>
          <p:cNvSpPr txBox="1">
            <a:spLocks/>
          </p:cNvSpPr>
          <p:nvPr/>
        </p:nvSpPr>
        <p:spPr>
          <a:xfrm>
            <a:off x="3228724" y="4426575"/>
            <a:ext cx="720080" cy="324036"/>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400" dirty="0" smtClean="0">
                <a:solidFill>
                  <a:schemeClr val="bg1"/>
                </a:solidFill>
                <a:cs typeface="Blender" pitchFamily="18" charset="-79"/>
              </a:rPr>
              <a:t>35-44</a:t>
            </a:r>
            <a:endParaRPr lang="he-IL" sz="1400" dirty="0">
              <a:solidFill>
                <a:schemeClr val="bg1"/>
              </a:solidFill>
              <a:cs typeface="Blender" pitchFamily="18" charset="-79"/>
            </a:endParaRPr>
          </a:p>
        </p:txBody>
      </p:sp>
      <p:sp>
        <p:nvSpPr>
          <p:cNvPr id="31" name="Title 47"/>
          <p:cNvSpPr txBox="1">
            <a:spLocks/>
          </p:cNvSpPr>
          <p:nvPr/>
        </p:nvSpPr>
        <p:spPr>
          <a:xfrm>
            <a:off x="3253807" y="4818318"/>
            <a:ext cx="720080" cy="324036"/>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400" dirty="0" smtClean="0">
                <a:solidFill>
                  <a:schemeClr val="bg1"/>
                </a:solidFill>
                <a:cs typeface="Blender" pitchFamily="18" charset="-79"/>
              </a:rPr>
              <a:t>18-34</a:t>
            </a:r>
            <a:endParaRPr lang="he-IL" sz="1400" dirty="0">
              <a:solidFill>
                <a:schemeClr val="bg1"/>
              </a:solidFill>
              <a:cs typeface="Blender" pitchFamily="18" charset="-79"/>
            </a:endParaRPr>
          </a:p>
        </p:txBody>
      </p:sp>
      <p:sp>
        <p:nvSpPr>
          <p:cNvPr id="33" name="מלבן 32"/>
          <p:cNvSpPr/>
          <p:nvPr/>
        </p:nvSpPr>
        <p:spPr>
          <a:xfrm>
            <a:off x="2855640" y="1915700"/>
            <a:ext cx="2448272" cy="369332"/>
          </a:xfrm>
          <a:prstGeom prst="rect">
            <a:avLst/>
          </a:prstGeom>
        </p:spPr>
        <p:txBody>
          <a:bodyPr wrap="square">
            <a:spAutoFit/>
          </a:bodyPr>
          <a:lstStyle/>
          <a:p>
            <a:pPr algn="ctr"/>
            <a:r>
              <a:rPr lang="he-IL" b="1" dirty="0" smtClean="0">
                <a:solidFill>
                  <a:schemeClr val="tx1">
                    <a:lumMod val="65000"/>
                    <a:lumOff val="35000"/>
                  </a:schemeClr>
                </a:solidFill>
                <a:latin typeface="Times New Roman" panose="02020603050405020304" pitchFamily="18" charset="0"/>
                <a:ea typeface="Blender" panose="02020003050405020304" pitchFamily="18" charset="-79"/>
                <a:cs typeface="Blender" panose="02020003050405020304" pitchFamily="18" charset="-79"/>
              </a:rPr>
              <a:t>קבוצות גיל</a:t>
            </a:r>
            <a:endParaRPr lang="en-US" sz="1600" dirty="0">
              <a:solidFill>
                <a:schemeClr val="tx1">
                  <a:lumMod val="65000"/>
                  <a:lumOff val="35000"/>
                </a:schemeClr>
              </a:solidFill>
              <a:effectLst/>
              <a:latin typeface="Times New Roman" panose="02020603050405020304" pitchFamily="18" charset="0"/>
              <a:ea typeface="Times New Roman" panose="02020603050405020304" pitchFamily="18" charset="0"/>
            </a:endParaRPr>
          </a:p>
        </p:txBody>
      </p:sp>
      <p:sp>
        <p:nvSpPr>
          <p:cNvPr id="34" name="Title 47"/>
          <p:cNvSpPr txBox="1">
            <a:spLocks/>
          </p:cNvSpPr>
          <p:nvPr/>
        </p:nvSpPr>
        <p:spPr>
          <a:xfrm>
            <a:off x="3187742" y="4016380"/>
            <a:ext cx="600326" cy="324036"/>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400" dirty="0" smtClean="0">
                <a:solidFill>
                  <a:schemeClr val="bg1"/>
                </a:solidFill>
                <a:cs typeface="Blender" pitchFamily="18" charset="-79"/>
              </a:rPr>
              <a:t>45+</a:t>
            </a:r>
            <a:endParaRPr lang="he-IL" sz="1400" dirty="0">
              <a:solidFill>
                <a:schemeClr val="bg1"/>
              </a:solidFill>
              <a:cs typeface="Blender" pitchFamily="18" charset="-79"/>
            </a:endParaRPr>
          </a:p>
        </p:txBody>
      </p:sp>
      <p:sp>
        <p:nvSpPr>
          <p:cNvPr id="35" name="Title 47"/>
          <p:cNvSpPr txBox="1">
            <a:spLocks/>
          </p:cNvSpPr>
          <p:nvPr/>
        </p:nvSpPr>
        <p:spPr>
          <a:xfrm>
            <a:off x="3215680" y="2994126"/>
            <a:ext cx="720080" cy="324036"/>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400" dirty="0" smtClean="0">
                <a:solidFill>
                  <a:schemeClr val="bg1"/>
                </a:solidFill>
                <a:cs typeface="Blender" pitchFamily="18" charset="-79"/>
              </a:rPr>
              <a:t>35-44</a:t>
            </a:r>
            <a:endParaRPr lang="he-IL" sz="1400" dirty="0">
              <a:solidFill>
                <a:schemeClr val="bg1"/>
              </a:solidFill>
              <a:cs typeface="Blender" pitchFamily="18" charset="-79"/>
            </a:endParaRPr>
          </a:p>
        </p:txBody>
      </p:sp>
      <p:sp>
        <p:nvSpPr>
          <p:cNvPr id="36" name="Title 47"/>
          <p:cNvSpPr txBox="1">
            <a:spLocks/>
          </p:cNvSpPr>
          <p:nvPr/>
        </p:nvSpPr>
        <p:spPr>
          <a:xfrm>
            <a:off x="3227173" y="3432134"/>
            <a:ext cx="720080" cy="324036"/>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400" dirty="0" smtClean="0">
                <a:solidFill>
                  <a:schemeClr val="bg1"/>
                </a:solidFill>
                <a:cs typeface="Blender" pitchFamily="18" charset="-79"/>
              </a:rPr>
              <a:t>18-34</a:t>
            </a:r>
            <a:endParaRPr lang="he-IL" sz="1400" dirty="0">
              <a:solidFill>
                <a:schemeClr val="bg1"/>
              </a:solidFill>
              <a:cs typeface="Blender" pitchFamily="18" charset="-79"/>
            </a:endParaRPr>
          </a:p>
        </p:txBody>
      </p:sp>
      <p:sp>
        <p:nvSpPr>
          <p:cNvPr id="37" name="Title 47"/>
          <p:cNvSpPr txBox="1">
            <a:spLocks/>
          </p:cNvSpPr>
          <p:nvPr/>
        </p:nvSpPr>
        <p:spPr>
          <a:xfrm>
            <a:off x="3083437" y="2641480"/>
            <a:ext cx="720080" cy="324036"/>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400" dirty="0" smtClean="0">
                <a:solidFill>
                  <a:schemeClr val="bg1"/>
                </a:solidFill>
                <a:cs typeface="Blender" pitchFamily="18" charset="-79"/>
              </a:rPr>
              <a:t>45+</a:t>
            </a:r>
            <a:endParaRPr lang="he-IL" sz="1400" dirty="0">
              <a:solidFill>
                <a:schemeClr val="bg1"/>
              </a:solidFill>
              <a:cs typeface="Blender" pitchFamily="18" charset="-79"/>
            </a:endParaRPr>
          </a:p>
        </p:txBody>
      </p:sp>
      <p:graphicFrame>
        <p:nvGraphicFramePr>
          <p:cNvPr id="38" name="תרשים 37"/>
          <p:cNvGraphicFramePr>
            <a:graphicFrameLocks/>
          </p:cNvGraphicFramePr>
          <p:nvPr>
            <p:extLst>
              <p:ext uri="{D42A27DB-BD31-4B8C-83A1-F6EECF244321}">
                <p14:modId xmlns:p14="http://schemas.microsoft.com/office/powerpoint/2010/main" val="2854016625"/>
              </p:ext>
            </p:extLst>
          </p:nvPr>
        </p:nvGraphicFramePr>
        <p:xfrm>
          <a:off x="5274748" y="2105078"/>
          <a:ext cx="3341532" cy="3384376"/>
        </p:xfrm>
        <a:graphic>
          <a:graphicData uri="http://schemas.openxmlformats.org/drawingml/2006/chart">
            <c:chart xmlns:c="http://schemas.openxmlformats.org/drawingml/2006/chart" xmlns:r="http://schemas.openxmlformats.org/officeDocument/2006/relationships" r:id="rId8"/>
          </a:graphicData>
        </a:graphic>
      </p:graphicFrame>
      <p:sp>
        <p:nvSpPr>
          <p:cNvPr id="39" name="מלבן 38"/>
          <p:cNvSpPr/>
          <p:nvPr/>
        </p:nvSpPr>
        <p:spPr>
          <a:xfrm>
            <a:off x="5647785" y="1951770"/>
            <a:ext cx="2448272" cy="369332"/>
          </a:xfrm>
          <a:prstGeom prst="rect">
            <a:avLst/>
          </a:prstGeom>
        </p:spPr>
        <p:txBody>
          <a:bodyPr wrap="square">
            <a:spAutoFit/>
          </a:bodyPr>
          <a:lstStyle/>
          <a:p>
            <a:pPr algn="ctr"/>
            <a:r>
              <a:rPr lang="he-IL" b="1" dirty="0" smtClean="0">
                <a:solidFill>
                  <a:schemeClr val="tx1">
                    <a:lumMod val="65000"/>
                    <a:lumOff val="35000"/>
                  </a:schemeClr>
                </a:solidFill>
                <a:latin typeface="Times New Roman" panose="02020603050405020304" pitchFamily="18" charset="0"/>
                <a:ea typeface="Blender" panose="02020003050405020304" pitchFamily="18" charset="-79"/>
                <a:cs typeface="Blender" panose="02020003050405020304" pitchFamily="18" charset="-79"/>
              </a:rPr>
              <a:t>שנות לימוד</a:t>
            </a:r>
            <a:endParaRPr lang="en-US" sz="1600" dirty="0">
              <a:solidFill>
                <a:schemeClr val="tx1">
                  <a:lumMod val="65000"/>
                  <a:lumOff val="35000"/>
                </a:schemeClr>
              </a:solidFill>
              <a:effectLst/>
              <a:latin typeface="Times New Roman" panose="02020603050405020304" pitchFamily="18" charset="0"/>
              <a:ea typeface="Times New Roman" panose="02020603050405020304" pitchFamily="18" charset="0"/>
            </a:endParaRPr>
          </a:p>
        </p:txBody>
      </p:sp>
      <p:cxnSp>
        <p:nvCxnSpPr>
          <p:cNvPr id="40" name="מחבר ישר 39">
            <a:extLst>
              <a:ext uri="{FF2B5EF4-FFF2-40B4-BE49-F238E27FC236}">
                <a16:creationId xmlns:a16="http://schemas.microsoft.com/office/drawing/2014/main" id="{1F70850C-6416-4440-A0A8-8BF33C3E28A4}"/>
              </a:ext>
            </a:extLst>
          </p:cNvPr>
          <p:cNvCxnSpPr/>
          <p:nvPr/>
        </p:nvCxnSpPr>
        <p:spPr>
          <a:xfrm flipH="1">
            <a:off x="2641238" y="1990142"/>
            <a:ext cx="16816" cy="3537684"/>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מחבר ישר 40">
            <a:extLst>
              <a:ext uri="{FF2B5EF4-FFF2-40B4-BE49-F238E27FC236}">
                <a16:creationId xmlns:a16="http://schemas.microsoft.com/office/drawing/2014/main" id="{1F70850C-6416-4440-A0A8-8BF33C3E28A4}"/>
              </a:ext>
            </a:extLst>
          </p:cNvPr>
          <p:cNvCxnSpPr/>
          <p:nvPr/>
        </p:nvCxnSpPr>
        <p:spPr>
          <a:xfrm flipH="1">
            <a:off x="5164424" y="2090134"/>
            <a:ext cx="8767" cy="3453733"/>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2" name="תמונה 11"/>
          <p:cNvPicPr>
            <a:picLocks noChangeAspect="1"/>
          </p:cNvPicPr>
          <p:nvPr/>
        </p:nvPicPr>
        <p:blipFill rotWithShape="1">
          <a:blip r:embed="rId9"/>
          <a:srcRect l="76953" t="41617" r="1506" b="26880"/>
          <a:stretch/>
        </p:blipFill>
        <p:spPr>
          <a:xfrm>
            <a:off x="7853723" y="2564904"/>
            <a:ext cx="762557" cy="936519"/>
          </a:xfrm>
          <a:prstGeom prst="rect">
            <a:avLst/>
          </a:prstGeom>
        </p:spPr>
      </p:pic>
      <p:sp>
        <p:nvSpPr>
          <p:cNvPr id="43" name="מלבן 42"/>
          <p:cNvSpPr/>
          <p:nvPr/>
        </p:nvSpPr>
        <p:spPr>
          <a:xfrm>
            <a:off x="7577098" y="2393110"/>
            <a:ext cx="1010420" cy="253916"/>
          </a:xfrm>
          <a:prstGeom prst="rect">
            <a:avLst/>
          </a:prstGeom>
        </p:spPr>
        <p:txBody>
          <a:bodyPr wrap="square">
            <a:spAutoFit/>
          </a:bodyPr>
          <a:lstStyle/>
          <a:p>
            <a:pPr algn="ctr"/>
            <a:r>
              <a:rPr lang="he-IL" sz="1050" b="1" dirty="0" smtClean="0">
                <a:solidFill>
                  <a:schemeClr val="tx1">
                    <a:lumMod val="65000"/>
                    <a:lumOff val="35000"/>
                  </a:schemeClr>
                </a:solidFill>
                <a:latin typeface="Times New Roman" panose="02020603050405020304" pitchFamily="18" charset="0"/>
                <a:ea typeface="Blender" panose="02020003050405020304" pitchFamily="18" charset="-79"/>
                <a:cs typeface="Blender" panose="02020003050405020304" pitchFamily="18" charset="-79"/>
              </a:rPr>
              <a:t>מקרא</a:t>
            </a:r>
            <a:endParaRPr lang="en-US" sz="1050" dirty="0">
              <a:solidFill>
                <a:schemeClr val="tx1">
                  <a:lumMod val="65000"/>
                  <a:lumOff val="3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385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תמונה 3" title="רקע">
            <a:extLst>
              <a:ext uri="{FF2B5EF4-FFF2-40B4-BE49-F238E27FC236}">
                <a16:creationId xmlns:a16="http://schemas.microsoft.com/office/drawing/2014/main" id="{19AC7F6B-1C09-4963-90AC-D12566EBBDB3}"/>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1" name="מציין מיקום טקסט 4">
            <a:extLst>
              <a:ext uri="{FF2B5EF4-FFF2-40B4-BE49-F238E27FC236}">
                <a16:creationId xmlns:a16="http://schemas.microsoft.com/office/drawing/2014/main" id="{45216ACD-4D47-4B7E-931B-088F758D3B7A}"/>
              </a:ext>
            </a:extLst>
          </p:cNvPr>
          <p:cNvSpPr txBox="1">
            <a:spLocks/>
          </p:cNvSpPr>
          <p:nvPr/>
        </p:nvSpPr>
        <p:spPr>
          <a:xfrm>
            <a:off x="9336360" y="260648"/>
            <a:ext cx="2208243" cy="90614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824877" y="332976"/>
            <a:ext cx="10020769" cy="503739"/>
          </a:xfrm>
        </p:spPr>
        <p:txBody>
          <a:bodyPr/>
          <a:lstStyle/>
          <a:p>
            <a:r>
              <a:rPr lang="he-IL" sz="3200" dirty="0">
                <a:solidFill>
                  <a:srgbClr val="5E5E5E"/>
                </a:solidFill>
                <a:cs typeface="Blender" pitchFamily="18" charset="-79"/>
              </a:rPr>
              <a:t>שירותים פיננסיים ובנקים*</a:t>
            </a:r>
            <a:br>
              <a:rPr lang="he-IL" sz="3200" dirty="0">
                <a:solidFill>
                  <a:srgbClr val="5E5E5E"/>
                </a:solidFill>
                <a:cs typeface="Blender" pitchFamily="18" charset="-79"/>
              </a:rPr>
            </a:br>
            <a:r>
              <a:rPr lang="he-IL" sz="2400" dirty="0" smtClean="0">
                <a:solidFill>
                  <a:srgbClr val="5E5E5E"/>
                </a:solidFill>
                <a:cs typeface="Blender" pitchFamily="18" charset="-79"/>
              </a:rPr>
              <a:t>(2020)</a:t>
            </a:r>
            <a:endParaRPr lang="he-IL"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703934" y="2492896"/>
            <a:ext cx="3512746" cy="3095526"/>
          </a:xfrm>
        </p:spPr>
        <p:txBody>
          <a:bodyPr/>
          <a:lstStyle/>
          <a:p>
            <a:pPr algn="just"/>
            <a:endParaRPr lang="he-IL" altLang="he-IL" sz="2000" dirty="0" smtClean="0">
              <a:solidFill>
                <a:schemeClr val="bg1"/>
              </a:solidFill>
              <a:cs typeface="Blender" pitchFamily="18" charset="-79"/>
            </a:endParaRPr>
          </a:p>
          <a:p>
            <a:pPr algn="just"/>
            <a:r>
              <a:rPr lang="he-IL" altLang="he-IL" sz="2000" dirty="0" smtClean="0">
                <a:solidFill>
                  <a:schemeClr val="bg1"/>
                </a:solidFill>
                <a:cs typeface="Blender" pitchFamily="18" charset="-79"/>
              </a:rPr>
              <a:t>כ-27% מהמועסקים </a:t>
            </a:r>
            <a:r>
              <a:rPr lang="he-IL" altLang="he-IL" sz="2000" dirty="0">
                <a:solidFill>
                  <a:schemeClr val="bg1"/>
                </a:solidFill>
                <a:cs typeface="Blender" pitchFamily="18" charset="-79"/>
              </a:rPr>
              <a:t>בשירותים הפיננסיים ובביטוח נמצאים בתל-אביב-יפו.</a:t>
            </a:r>
          </a:p>
          <a:p>
            <a:pPr algn="just"/>
            <a:r>
              <a:rPr lang="he-IL" altLang="he-IL" sz="2000" dirty="0" smtClean="0">
                <a:solidFill>
                  <a:schemeClr val="bg1"/>
                </a:solidFill>
                <a:cs typeface="Blender" pitchFamily="18" charset="-79"/>
              </a:rPr>
              <a:t>למעלה מ-40% ממשרות </a:t>
            </a:r>
            <a:r>
              <a:rPr lang="he-IL" altLang="he-IL" sz="2000" dirty="0">
                <a:solidFill>
                  <a:schemeClr val="bg1"/>
                </a:solidFill>
                <a:cs typeface="Blender" pitchFamily="18" charset="-79"/>
              </a:rPr>
              <a:t>הבנקים* בכלל ישראל נמצאות בעיר</a:t>
            </a:r>
            <a:r>
              <a:rPr lang="he-IL" altLang="he-IL" sz="2000" dirty="0" smtClean="0">
                <a:solidFill>
                  <a:schemeClr val="bg1"/>
                </a:solidFill>
                <a:cs typeface="Blender" pitchFamily="18" charset="-79"/>
              </a:rPr>
              <a:t>. </a:t>
            </a:r>
            <a:endParaRPr lang="he-IL" sz="2000" dirty="0">
              <a:solidFill>
                <a:schemeClr val="bg1"/>
              </a:solidFill>
              <a:cs typeface="Blender" pitchFamily="18" charset="-79"/>
            </a:endParaRPr>
          </a:p>
        </p:txBody>
      </p:sp>
      <p:graphicFrame>
        <p:nvGraphicFramePr>
          <p:cNvPr id="13" name="טבלה 12" title="שירותים פיננסיים ובנקים"/>
          <p:cNvGraphicFramePr>
            <a:graphicFrameLocks noGrp="1"/>
          </p:cNvGraphicFramePr>
          <p:nvPr>
            <p:extLst>
              <p:ext uri="{D42A27DB-BD31-4B8C-83A1-F6EECF244321}">
                <p14:modId xmlns:p14="http://schemas.microsoft.com/office/powerpoint/2010/main" val="1038331856"/>
              </p:ext>
            </p:extLst>
          </p:nvPr>
        </p:nvGraphicFramePr>
        <p:xfrm>
          <a:off x="917606" y="1916832"/>
          <a:ext cx="7052702" cy="3240000"/>
        </p:xfrm>
        <a:graphic>
          <a:graphicData uri="http://schemas.openxmlformats.org/drawingml/2006/table">
            <a:tbl>
              <a:tblPr rtl="1" firstRow="1" bandRow="1">
                <a:tableStyleId>{073A0DAA-6AF3-43AB-8588-CEC1D06C72B9}</a:tableStyleId>
              </a:tblPr>
              <a:tblGrid>
                <a:gridCol w="3636000">
                  <a:extLst>
                    <a:ext uri="{9D8B030D-6E8A-4147-A177-3AD203B41FA5}">
                      <a16:colId xmlns:a16="http://schemas.microsoft.com/office/drawing/2014/main" val="20000"/>
                    </a:ext>
                  </a:extLst>
                </a:gridCol>
                <a:gridCol w="1822895">
                  <a:extLst>
                    <a:ext uri="{9D8B030D-6E8A-4147-A177-3AD203B41FA5}">
                      <a16:colId xmlns:a16="http://schemas.microsoft.com/office/drawing/2014/main" val="20001"/>
                    </a:ext>
                  </a:extLst>
                </a:gridCol>
                <a:gridCol w="1593807">
                  <a:extLst>
                    <a:ext uri="{9D8B030D-6E8A-4147-A177-3AD203B41FA5}">
                      <a16:colId xmlns:a16="http://schemas.microsoft.com/office/drawing/2014/main" val="20002"/>
                    </a:ext>
                  </a:extLst>
                </a:gridCol>
              </a:tblGrid>
              <a:tr h="612000">
                <a:tc>
                  <a:txBody>
                    <a:bodyPr/>
                    <a:lstStyle/>
                    <a:p>
                      <a:pPr rtl="1"/>
                      <a:endParaRPr lang="he-IL" sz="1800" dirty="0"/>
                    </a:p>
                  </a:txBody>
                  <a:tcPr anchor="ctr">
                    <a:lnB w="38100" cap="flat" cmpd="sng" algn="ctr">
                      <a:solidFill>
                        <a:schemeClr val="bg1"/>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baseline="0" dirty="0">
                          <a:solidFill>
                            <a:schemeClr val="bg1"/>
                          </a:solidFill>
                          <a:latin typeface="Arial" pitchFamily="34" charset="0"/>
                          <a:cs typeface="Arial" pitchFamily="34" charset="0"/>
                        </a:rPr>
                        <a:t>מספרים מוחלטים</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dirty="0">
                          <a:solidFill>
                            <a:schemeClr val="bg1"/>
                          </a:solidFill>
                          <a:latin typeface="Arial" pitchFamily="34" charset="0"/>
                          <a:cs typeface="Arial" pitchFamily="34" charset="0"/>
                        </a:rPr>
                        <a:t>% מישראל</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extLst>
                  <a:ext uri="{0D108BD9-81ED-4DB2-BD59-A6C34878D82A}">
                    <a16:rowId xmlns:a16="http://schemas.microsoft.com/office/drawing/2014/main" val="10000"/>
                  </a:ext>
                </a:extLst>
              </a:tr>
              <a:tr h="720000">
                <a:tc>
                  <a:txBody>
                    <a:bodyPr/>
                    <a:lstStyle/>
                    <a:p>
                      <a:pPr rtl="1"/>
                      <a:r>
                        <a:rPr lang="he-IL" altLang="he-IL" sz="1600" b="1" dirty="0">
                          <a:latin typeface="Arial" pitchFamily="34" charset="0"/>
                          <a:cs typeface="Arial" pitchFamily="34" charset="0"/>
                        </a:rPr>
                        <a:t>מועסקים בענף שירותים פיננסיים ושירותי ביטוח (סיווג 2011)</a:t>
                      </a:r>
                      <a:endParaRPr lang="he-IL" sz="1600" b="1"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33,803</a:t>
                      </a:r>
                      <a:endParaRPr lang="en-US" altLang="he-IL" sz="1600" b="0" dirty="0">
                        <a:solidFill>
                          <a:schemeClr val="tx1"/>
                        </a:solidFill>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27%</a:t>
                      </a:r>
                      <a:endParaRPr lang="en-US" altLang="he-IL" sz="1600" b="0" dirty="0">
                        <a:solidFill>
                          <a:schemeClr val="tx1"/>
                        </a:solidFill>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68000">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dirty="0">
                          <a:solidFill>
                            <a:schemeClr val="bg1"/>
                          </a:solidFill>
                        </a:rPr>
                        <a:t>נתוני בנקים</a:t>
                      </a:r>
                      <a:r>
                        <a:rPr lang="he-IL" sz="1800" b="1" dirty="0" smtClean="0">
                          <a:solidFill>
                            <a:schemeClr val="bg1"/>
                          </a:solidFill>
                        </a:rPr>
                        <a:t>* (2020)</a:t>
                      </a:r>
                      <a:endParaRPr lang="he-IL" sz="1800" b="1"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8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50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altLang="he-IL" sz="1800" b="1"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720000">
                <a:tc>
                  <a:txBody>
                    <a:bodyPr/>
                    <a:lstStyle/>
                    <a:p>
                      <a:pPr rtl="1"/>
                      <a:r>
                        <a:rPr lang="he-IL" altLang="he-IL" sz="1600" b="1" dirty="0">
                          <a:latin typeface="Arial" pitchFamily="34" charset="0"/>
                          <a:cs typeface="Arial" pitchFamily="34" charset="0"/>
                        </a:rPr>
                        <a:t>מספר משרדי </a:t>
                      </a:r>
                      <a:r>
                        <a:rPr lang="he-IL" altLang="he-IL" sz="1600" b="1" dirty="0" smtClean="0">
                          <a:latin typeface="Arial" pitchFamily="34" charset="0"/>
                          <a:cs typeface="Arial" pitchFamily="34" charset="0"/>
                        </a:rPr>
                        <a:t>הבנקים</a:t>
                      </a:r>
                      <a:endParaRPr lang="he-IL" sz="1600"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98</a:t>
                      </a:r>
                      <a:endParaRPr lang="en-US" altLang="he-IL" sz="1600" b="0" dirty="0">
                        <a:solidFill>
                          <a:schemeClr val="tx1"/>
                        </a:solidFill>
                        <a:latin typeface="Arial" pitchFamily="34" charset="0"/>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11%</a:t>
                      </a:r>
                      <a:endParaRPr lang="en-US" altLang="he-IL" sz="1600" b="0" dirty="0">
                        <a:solidFill>
                          <a:schemeClr val="tx1"/>
                        </a:solidFill>
                        <a:latin typeface="Arial" pitchFamily="34" charset="0"/>
                        <a:cs typeface="Arial" pitchFamily="34" charset="0"/>
                      </a:endParaRPr>
                    </a:p>
                  </a:txBody>
                  <a:tcPr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3"/>
                  </a:ext>
                </a:extLst>
              </a:tr>
              <a:tr h="720000">
                <a:tc>
                  <a:txBody>
                    <a:bodyPr/>
                    <a:lstStyle/>
                    <a:p>
                      <a:pPr rtl="1"/>
                      <a:r>
                        <a:rPr lang="he-IL" altLang="he-IL" sz="1600" b="1" dirty="0">
                          <a:latin typeface="Arial" pitchFamily="34" charset="0"/>
                          <a:cs typeface="Arial" pitchFamily="34" charset="0"/>
                        </a:rPr>
                        <a:t>מספר המשרות במשרדי הבנקים</a:t>
                      </a:r>
                      <a:endParaRPr lang="he-IL" sz="1600" b="1" dirty="0"/>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smtClean="0">
                          <a:solidFill>
                            <a:schemeClr val="tx1"/>
                          </a:solidFill>
                          <a:latin typeface="Arial" pitchFamily="34" charset="0"/>
                          <a:ea typeface="+mn-ea"/>
                          <a:cs typeface="Arial" pitchFamily="34" charset="0"/>
                        </a:rPr>
                        <a:t>13,527</a:t>
                      </a:r>
                      <a:endParaRPr lang="en-US" altLang="he-IL" sz="1600" b="0" kern="1200" dirty="0">
                        <a:solidFill>
                          <a:schemeClr val="tx1"/>
                        </a:solidFill>
                        <a:latin typeface="Arial" pitchFamily="34" charset="0"/>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smtClean="0">
                          <a:solidFill>
                            <a:schemeClr val="tx1"/>
                          </a:solidFill>
                          <a:latin typeface="Arial" pitchFamily="34" charset="0"/>
                          <a:ea typeface="+mn-ea"/>
                          <a:cs typeface="Arial" pitchFamily="34" charset="0"/>
                        </a:rPr>
                        <a:t>41%</a:t>
                      </a:r>
                      <a:endParaRPr lang="en-US" altLang="he-IL" sz="1600" b="0" kern="1200" dirty="0">
                        <a:solidFill>
                          <a:schemeClr val="tx1"/>
                        </a:solidFill>
                        <a:latin typeface="Arial" pitchFamily="34" charset="0"/>
                        <a:ea typeface="+mn-ea"/>
                        <a:cs typeface="Arial" pitchFamily="34" charset="0"/>
                      </a:endParaRP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6" name="מלבן 15"/>
          <p:cNvSpPr/>
          <p:nvPr/>
        </p:nvSpPr>
        <p:spPr>
          <a:xfrm>
            <a:off x="407368" y="5199017"/>
            <a:ext cx="7556605" cy="246221"/>
          </a:xfrm>
          <a:prstGeom prst="rect">
            <a:avLst/>
          </a:prstGeom>
        </p:spPr>
        <p:txBody>
          <a:bodyPr wrap="square">
            <a:spAutoFit/>
          </a:bodyPr>
          <a:lstStyle/>
          <a:p>
            <a:pPr marL="95250" indent="-95250">
              <a:lnSpc>
                <a:spcPts val="1200"/>
              </a:lnSpc>
              <a:spcBef>
                <a:spcPct val="50000"/>
              </a:spcBef>
              <a:buNone/>
              <a:defRPr/>
            </a:pPr>
            <a:r>
              <a:rPr lang="he-IL" altLang="he-IL" sz="1200" dirty="0">
                <a:solidFill>
                  <a:srgbClr val="5E5E5E"/>
                </a:solidFill>
                <a:latin typeface="Arial" pitchFamily="34" charset="0"/>
                <a:cs typeface="Arial" pitchFamily="34" charset="0"/>
              </a:rPr>
              <a:t>* מתייחס רק למשרדי בנקים בהם מתקיימת קבלת </a:t>
            </a:r>
            <a:r>
              <a:rPr lang="he-IL" altLang="he-IL" sz="1200" dirty="0" smtClean="0">
                <a:solidFill>
                  <a:srgbClr val="5E5E5E"/>
                </a:solidFill>
                <a:latin typeface="Arial" pitchFamily="34" charset="0"/>
                <a:cs typeface="Arial" pitchFamily="34" charset="0"/>
              </a:rPr>
              <a:t>קהל</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621453" y="6381328"/>
            <a:ext cx="3539203" cy="432048"/>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נתוני מועסקים - 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2019; </a:t>
            </a:r>
            <a:r>
              <a:rPr lang="he-IL" altLang="he-IL" sz="900" dirty="0">
                <a:solidFill>
                  <a:schemeClr val="bg1">
                    <a:lumMod val="85000"/>
                  </a:schemeClr>
                </a:solidFill>
                <a:latin typeface="Arial" pitchFamily="34" charset="0"/>
                <a:cs typeface="Arial" pitchFamily="34" charset="0"/>
              </a:rPr>
              <a:t>נתוני בנקים - בנק </a:t>
            </a:r>
            <a:r>
              <a:rPr lang="he-IL" altLang="he-IL" sz="900" dirty="0" smtClean="0">
                <a:solidFill>
                  <a:schemeClr val="bg1">
                    <a:lumMod val="85000"/>
                  </a:schemeClr>
                </a:solidFill>
                <a:latin typeface="Arial" pitchFamily="34" charset="0"/>
                <a:cs typeface="Arial" pitchFamily="34" charset="0"/>
              </a:rPr>
              <a:t>ישראל</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36</a:t>
            </a:r>
            <a:endParaRPr lang="he-IL" dirty="0">
              <a:solidFill>
                <a:schemeClr val="bg1"/>
              </a:solidFill>
              <a:latin typeface="Blender" pitchFamily="18" charset="-79"/>
              <a:cs typeface="Blender" pitchFamily="18" charset="-79"/>
            </a:endParaRPr>
          </a:p>
        </p:txBody>
      </p:sp>
    </p:spTree>
    <p:extLst>
      <p:ext uri="{BB962C8B-B14F-4D97-AF65-F5344CB8AC3E}">
        <p14:creationId xmlns:p14="http://schemas.microsoft.com/office/powerpoint/2010/main" val="2098969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תמונה 24" title="רקע">
            <a:extLst>
              <a:ext uri="{FF2B5EF4-FFF2-40B4-BE49-F238E27FC236}">
                <a16:creationId xmlns:a16="http://schemas.microsoft.com/office/drawing/2014/main" id="{22AEAC07-63B0-4797-8DD7-2B200C3525D1}"/>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3" name="מציין מיקום טקסט 4">
            <a:extLst>
              <a:ext uri="{FF2B5EF4-FFF2-40B4-BE49-F238E27FC236}">
                <a16:creationId xmlns:a16="http://schemas.microsoft.com/office/drawing/2014/main" id="{022852DF-54B9-40FE-8EB8-17FA25D639B5}"/>
              </a:ext>
            </a:extLst>
          </p:cNvPr>
          <p:cNvSpPr txBox="1">
            <a:spLocks/>
          </p:cNvSpPr>
          <p:nvPr/>
        </p:nvSpPr>
        <p:spPr>
          <a:xfrm>
            <a:off x="9360365" y="260648"/>
            <a:ext cx="2208243" cy="90614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692521" y="239917"/>
            <a:ext cx="10020769" cy="503739"/>
          </a:xfrm>
        </p:spPr>
        <p:txBody>
          <a:bodyPr/>
          <a:lstStyle/>
          <a:p>
            <a:r>
              <a:rPr lang="he-IL" sz="3200" dirty="0">
                <a:solidFill>
                  <a:srgbClr val="5E5E5E"/>
                </a:solidFill>
                <a:cs typeface="Blender" pitchFamily="18" charset="-79"/>
              </a:rPr>
              <a:t>עסקים פעילים</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2020)</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842343" y="2880670"/>
            <a:ext cx="3303057" cy="2015406"/>
          </a:xfrm>
        </p:spPr>
        <p:txBody>
          <a:bodyPr/>
          <a:lstStyle/>
          <a:p>
            <a:pPr algn="just"/>
            <a:r>
              <a:rPr lang="he-IL" sz="2000" dirty="0" smtClean="0">
                <a:solidFill>
                  <a:schemeClr val="bg1"/>
                </a:solidFill>
                <a:cs typeface="Blender" pitchFamily="18" charset="-79"/>
              </a:rPr>
              <a:t>בשנת 2020 פעלו בתל-אביב-יפו כ-75.0 </a:t>
            </a:r>
            <a:r>
              <a:rPr lang="he-IL" sz="2000" dirty="0">
                <a:solidFill>
                  <a:schemeClr val="bg1"/>
                </a:solidFill>
                <a:cs typeface="Blender" pitchFamily="18" charset="-79"/>
              </a:rPr>
              <a:t>אלף עסקים, </a:t>
            </a:r>
            <a:r>
              <a:rPr lang="he-IL" sz="2000" dirty="0" smtClean="0">
                <a:solidFill>
                  <a:schemeClr val="bg1"/>
                </a:solidFill>
                <a:cs typeface="Blender" pitchFamily="18" charset="-79"/>
              </a:rPr>
              <a:t>שהיוו כ-12% </a:t>
            </a:r>
            <a:r>
              <a:rPr lang="he-IL" sz="2000" dirty="0">
                <a:solidFill>
                  <a:schemeClr val="bg1"/>
                </a:solidFill>
                <a:cs typeface="Blender" pitchFamily="18" charset="-79"/>
              </a:rPr>
              <a:t>מסך העסקים הפעילים בישראל.</a:t>
            </a:r>
          </a:p>
        </p:txBody>
      </p:sp>
      <p:graphicFrame>
        <p:nvGraphicFramePr>
          <p:cNvPr id="13" name="מציין מיקום של טבלה 7" title="עסקים פעילים במגזר העסקי בשלוש הערים הגדולות ובישראל"/>
          <p:cNvGraphicFramePr>
            <a:graphicFrameLocks/>
          </p:cNvGraphicFramePr>
          <p:nvPr>
            <p:extLst>
              <p:ext uri="{D42A27DB-BD31-4B8C-83A1-F6EECF244321}">
                <p14:modId xmlns:p14="http://schemas.microsoft.com/office/powerpoint/2010/main" val="4010330555"/>
              </p:ext>
            </p:extLst>
          </p:nvPr>
        </p:nvGraphicFramePr>
        <p:xfrm>
          <a:off x="336997" y="1628800"/>
          <a:ext cx="7992819" cy="1354250"/>
        </p:xfrm>
        <a:graphic>
          <a:graphicData uri="http://schemas.openxmlformats.org/drawingml/2006/table">
            <a:tbl>
              <a:tblPr rtl="1" firstRow="1" bandRow="1">
                <a:tableStyleId>{073A0DAA-6AF3-43AB-8588-CEC1D06C72B9}</a:tableStyleId>
              </a:tblPr>
              <a:tblGrid>
                <a:gridCol w="2697783">
                  <a:extLst>
                    <a:ext uri="{9D8B030D-6E8A-4147-A177-3AD203B41FA5}">
                      <a16:colId xmlns:a16="http://schemas.microsoft.com/office/drawing/2014/main" val="20000"/>
                    </a:ext>
                  </a:extLst>
                </a:gridCol>
                <a:gridCol w="1323759">
                  <a:extLst>
                    <a:ext uri="{9D8B030D-6E8A-4147-A177-3AD203B41FA5}">
                      <a16:colId xmlns:a16="http://schemas.microsoft.com/office/drawing/2014/main" val="20001"/>
                    </a:ext>
                  </a:extLst>
                </a:gridCol>
                <a:gridCol w="1323759">
                  <a:extLst>
                    <a:ext uri="{9D8B030D-6E8A-4147-A177-3AD203B41FA5}">
                      <a16:colId xmlns:a16="http://schemas.microsoft.com/office/drawing/2014/main" val="20002"/>
                    </a:ext>
                  </a:extLst>
                </a:gridCol>
                <a:gridCol w="1323759">
                  <a:extLst>
                    <a:ext uri="{9D8B030D-6E8A-4147-A177-3AD203B41FA5}">
                      <a16:colId xmlns:a16="http://schemas.microsoft.com/office/drawing/2014/main" val="20003"/>
                    </a:ext>
                  </a:extLst>
                </a:gridCol>
                <a:gridCol w="1323759">
                  <a:extLst>
                    <a:ext uri="{9D8B030D-6E8A-4147-A177-3AD203B41FA5}">
                      <a16:colId xmlns:a16="http://schemas.microsoft.com/office/drawing/2014/main" val="20004"/>
                    </a:ext>
                  </a:extLst>
                </a:gridCol>
              </a:tblGrid>
              <a:tr h="336712">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 פעילים* במגזר העסקי</a:t>
                      </a:r>
                    </a:p>
                  </a:txBody>
                  <a:tcPr anchor="ctr">
                    <a:solidFill>
                      <a:schemeClr val="tx1">
                        <a:lumMod val="65000"/>
                        <a:lumOff val="35000"/>
                      </a:schemeClr>
                    </a:solid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val="10000"/>
                  </a:ext>
                </a:extLst>
              </a:tr>
              <a:tr h="316972">
                <a:tc>
                  <a:txBody>
                    <a:bodyPr/>
                    <a:lstStyle/>
                    <a:p>
                      <a:pPr algn="ctr" rtl="1"/>
                      <a:endParaRPr lang="he-IL" sz="1600" b="1" dirty="0"/>
                    </a:p>
                  </a:txBody>
                  <a:tcPr anchor="ctr">
                    <a:noFill/>
                  </a:tcPr>
                </a:tc>
                <a:tc>
                  <a:txBody>
                    <a:bodyPr/>
                    <a:lstStyle/>
                    <a:p>
                      <a:pPr algn="ctr" rtl="1"/>
                      <a:r>
                        <a:rPr lang="he-IL" sz="1600" b="1" dirty="0">
                          <a:solidFill>
                            <a:schemeClr val="bg1"/>
                          </a:solidFill>
                        </a:rPr>
                        <a:t>תל-אביב-יפו</a:t>
                      </a:r>
                    </a:p>
                  </a:txBody>
                  <a:tcPr anchor="ctr">
                    <a:solidFill>
                      <a:srgbClr val="B35A08"/>
                    </a:solidFill>
                  </a:tcPr>
                </a:tc>
                <a:tc>
                  <a:txBody>
                    <a:bodyPr/>
                    <a:lstStyle/>
                    <a:p>
                      <a:pPr algn="ctr" rtl="1"/>
                      <a:r>
                        <a:rPr lang="he-IL" sz="1600" b="1" dirty="0">
                          <a:solidFill>
                            <a:schemeClr val="bg1"/>
                          </a:solidFill>
                        </a:rPr>
                        <a:t>ירושלים</a:t>
                      </a:r>
                    </a:p>
                  </a:txBody>
                  <a:tcPr anchor="ctr">
                    <a:solidFill>
                      <a:srgbClr val="00823B"/>
                    </a:solidFill>
                  </a:tcPr>
                </a:tc>
                <a:tc>
                  <a:txBody>
                    <a:bodyPr/>
                    <a:lstStyle/>
                    <a:p>
                      <a:pPr algn="ctr" rtl="1"/>
                      <a:r>
                        <a:rPr lang="he-IL" sz="1600" b="1" dirty="0">
                          <a:solidFill>
                            <a:schemeClr val="bg1"/>
                          </a:solidFill>
                        </a:rPr>
                        <a:t>חיפה</a:t>
                      </a:r>
                    </a:p>
                  </a:txBody>
                  <a:tcPr anchor="ctr">
                    <a:solidFill>
                      <a:srgbClr val="5B2E76"/>
                    </a:solidFill>
                  </a:tcPr>
                </a:tc>
                <a:tc>
                  <a:txBody>
                    <a:bodyPr/>
                    <a:lstStyle/>
                    <a:p>
                      <a:pPr algn="ctr" rtl="1"/>
                      <a:r>
                        <a:rPr lang="he-IL" sz="1600" b="1" dirty="0">
                          <a:solidFill>
                            <a:schemeClr val="bg1"/>
                          </a:solidFill>
                        </a:rPr>
                        <a:t>ישראל</a:t>
                      </a:r>
                    </a:p>
                  </a:txBody>
                  <a:tcPr anchor="ctr">
                    <a:solidFill>
                      <a:srgbClr val="5E5E5E"/>
                    </a:solidFill>
                  </a:tcPr>
                </a:tc>
                <a:extLst>
                  <a:ext uri="{0D108BD9-81ED-4DB2-BD59-A6C34878D82A}">
                    <a16:rowId xmlns:a16="http://schemas.microsoft.com/office/drawing/2014/main" val="10001"/>
                  </a:ext>
                </a:extLst>
              </a:tr>
              <a:tr h="264143">
                <a:tc>
                  <a:txBody>
                    <a:bodyPr/>
                    <a:lstStyle/>
                    <a:p>
                      <a:pPr algn="r" rtl="1"/>
                      <a:r>
                        <a:rPr lang="he-IL" sz="1400" b="1" dirty="0">
                          <a:solidFill>
                            <a:schemeClr val="tx1"/>
                          </a:solidFill>
                        </a:rPr>
                        <a:t>מספר עסקים</a:t>
                      </a:r>
                      <a:r>
                        <a:rPr lang="he-IL" sz="1400" b="1" baseline="0" dirty="0">
                          <a:solidFill>
                            <a:schemeClr val="tx1"/>
                          </a:solidFill>
                        </a:rPr>
                        <a:t> פעילים</a:t>
                      </a:r>
                      <a:endParaRPr lang="he-IL" sz="1400" b="1" dirty="0">
                        <a:solidFill>
                          <a:schemeClr val="tx1"/>
                        </a:solidFill>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75,071</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43,509</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22,160</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621,297</a:t>
                      </a:r>
                      <a:endParaRPr lang="he-IL" sz="14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0002"/>
                  </a:ext>
                </a:extLst>
              </a:tr>
              <a:tr h="377458">
                <a:tc>
                  <a:txBody>
                    <a:bodyPr/>
                    <a:lstStyle/>
                    <a:p>
                      <a:pPr algn="r">
                        <a:spcBef>
                          <a:spcPct val="50000"/>
                        </a:spcBef>
                        <a:buFontTx/>
                        <a:buNone/>
                      </a:pPr>
                      <a:r>
                        <a:rPr lang="he-IL" altLang="he-IL" sz="1400" b="1" kern="1200" dirty="0">
                          <a:solidFill>
                            <a:schemeClr val="tx1"/>
                          </a:solidFill>
                          <a:latin typeface="+mn-lt"/>
                          <a:ea typeface="+mn-ea"/>
                          <a:cs typeface="+mn-cs"/>
                        </a:rPr>
                        <a:t>% מהעסקים</a:t>
                      </a:r>
                      <a:r>
                        <a:rPr lang="he-IL" altLang="he-IL" sz="1400" b="1" kern="1200" baseline="0" dirty="0">
                          <a:solidFill>
                            <a:schemeClr val="tx1"/>
                          </a:solidFill>
                          <a:latin typeface="+mn-lt"/>
                          <a:ea typeface="+mn-ea"/>
                          <a:cs typeface="+mn-cs"/>
                        </a:rPr>
                        <a:t> הפעילים ב</a:t>
                      </a:r>
                      <a:r>
                        <a:rPr lang="he-IL" altLang="he-IL" sz="1400" b="1" kern="1200" dirty="0">
                          <a:solidFill>
                            <a:schemeClr val="tx1"/>
                          </a:solidFill>
                          <a:latin typeface="+mn-lt"/>
                          <a:ea typeface="+mn-ea"/>
                          <a:cs typeface="+mn-cs"/>
                        </a:rPr>
                        <a:t>ישראל</a:t>
                      </a:r>
                      <a:endParaRPr lang="en-US" altLang="he-IL" sz="1400" b="1"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12.1%</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7.0%</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3.6%</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endParaRPr lang="he-IL" sz="1400" kern="1200" dirty="0">
                        <a:solidFill>
                          <a:srgbClr val="FF0000"/>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24680" y="2966769"/>
            <a:ext cx="8424936" cy="246221"/>
          </a:xfrm>
          <a:prstGeom prst="rect">
            <a:avLst/>
          </a:prstGeom>
          <a:noFill/>
        </p:spPr>
        <p:txBody>
          <a:bodyPr wrap="square" rtlCol="1">
            <a:spAutoFit/>
          </a:bodyPr>
          <a:lstStyle/>
          <a:p>
            <a:pPr eaLnBrk="0" hangingPunct="0">
              <a:spcBef>
                <a:spcPct val="50000"/>
              </a:spcBef>
              <a:defRPr/>
            </a:pPr>
            <a:r>
              <a:rPr lang="he-IL" sz="1000" dirty="0">
                <a:solidFill>
                  <a:srgbClr val="5E5E5E"/>
                </a:solidFill>
                <a:latin typeface="Arial" pitchFamily="34" charset="0"/>
                <a:cs typeface="Arial" pitchFamily="34" charset="0"/>
              </a:rPr>
              <a:t>*</a:t>
            </a:r>
            <a:r>
              <a:rPr lang="he-IL" sz="1000" dirty="0">
                <a:solidFill>
                  <a:srgbClr val="5E5E5E"/>
                </a:solidFill>
              </a:rPr>
              <a:t> </a:t>
            </a:r>
            <a:r>
              <a:rPr lang="he-IL" sz="1000" dirty="0">
                <a:solidFill>
                  <a:srgbClr val="5E5E5E"/>
                </a:solidFill>
                <a:latin typeface="Arial" pitchFamily="34" charset="0"/>
                <a:cs typeface="Arial" pitchFamily="34" charset="0"/>
              </a:rPr>
              <a:t>הנתונים מוצגים לפי הסיווג האחיד של ענפי הכלכלה, 2011.</a:t>
            </a:r>
          </a:p>
        </p:txBody>
      </p:sp>
      <p:graphicFrame>
        <p:nvGraphicFramePr>
          <p:cNvPr id="18" name="מציין מיקום של טבלה 7" title="עסקים פעילים בתל אביב יפו לפי ענף"/>
          <p:cNvGraphicFramePr>
            <a:graphicFrameLocks/>
          </p:cNvGraphicFramePr>
          <p:nvPr>
            <p:extLst>
              <p:ext uri="{D42A27DB-BD31-4B8C-83A1-F6EECF244321}">
                <p14:modId xmlns:p14="http://schemas.microsoft.com/office/powerpoint/2010/main" val="4039126337"/>
              </p:ext>
            </p:extLst>
          </p:nvPr>
        </p:nvGraphicFramePr>
        <p:xfrm>
          <a:off x="336248" y="4142611"/>
          <a:ext cx="7992000" cy="1488440"/>
        </p:xfrm>
        <a:graphic>
          <a:graphicData uri="http://schemas.openxmlformats.org/drawingml/2006/table">
            <a:tbl>
              <a:tblPr rtl="1" firstRow="1" bandRow="1">
                <a:tableStyleId>{073A0DAA-6AF3-43AB-8588-CEC1D06C72B9}</a:tableStyleId>
              </a:tblPr>
              <a:tblGrid>
                <a:gridCol w="1296000">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gridCol w="1116000">
                  <a:extLst>
                    <a:ext uri="{9D8B030D-6E8A-4147-A177-3AD203B41FA5}">
                      <a16:colId xmlns:a16="http://schemas.microsoft.com/office/drawing/2014/main" val="20006"/>
                    </a:ext>
                  </a:extLst>
                </a:gridCol>
              </a:tblGrid>
              <a:tr h="144016">
                <a:tc gridSpan="7">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a:t>
                      </a:r>
                      <a:r>
                        <a:rPr lang="he-IL" sz="1600" b="1" kern="1200" baseline="0" dirty="0">
                          <a:solidFill>
                            <a:schemeClr val="bg1"/>
                          </a:solidFill>
                          <a:latin typeface="+mn-lt"/>
                          <a:ea typeface="+mn-ea"/>
                          <a:cs typeface="+mn-cs"/>
                        </a:rPr>
                        <a:t> פעילים בתל-אביב-יפו בענפים נבחרים</a:t>
                      </a:r>
                      <a:endParaRPr lang="he-IL" sz="1600" dirty="0">
                        <a:solidFill>
                          <a:schemeClr val="bg1"/>
                        </a:solidFill>
                      </a:endParaRPr>
                    </a:p>
                  </a:txBody>
                  <a:tcPr anchor="ctr">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600" b="1" kern="1200" dirty="0">
                        <a:solidFill>
                          <a:schemeClr val="bg1"/>
                        </a:solidFill>
                        <a:latin typeface="+mn-lt"/>
                        <a:ea typeface="+mn-ea"/>
                        <a:cs typeface="+mn-cs"/>
                      </a:endParaRPr>
                    </a:p>
                  </a:txBody>
                  <a:tcPr anchor="ctr">
                    <a:solidFill>
                      <a:schemeClr val="tx1">
                        <a:lumMod val="85000"/>
                        <a:lumOff val="1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400" b="1" kern="1200" dirty="0">
                        <a:solidFill>
                          <a:schemeClr val="tx1"/>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10000"/>
                  </a:ext>
                </a:extLst>
              </a:tr>
              <a:tr h="624840">
                <a:tc>
                  <a:txBody>
                    <a:bodyPr/>
                    <a:lstStyle/>
                    <a:p>
                      <a:pPr algn="ctr" rtl="1"/>
                      <a:endParaRPr lang="he-IL" sz="1200" b="1" kern="1200" dirty="0">
                        <a:solidFill>
                          <a:schemeClr val="tx1"/>
                        </a:solidFill>
                        <a:latin typeface="+mn-lt"/>
                        <a:ea typeface="+mn-ea"/>
                        <a:cs typeface="+mn-cs"/>
                      </a:endParaRPr>
                    </a:p>
                  </a:txBody>
                  <a:tcPr anchor="ctr">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שירותים מקצועיים, מדעיים וטכניים</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dirty="0" smtClean="0">
                          <a:solidFill>
                            <a:schemeClr val="bg1"/>
                          </a:solidFill>
                        </a:rPr>
                        <a:t>מסחר סיטוני</a:t>
                      </a:r>
                      <a:r>
                        <a:rPr lang="he-IL" sz="1200" b="1" baseline="0" dirty="0" smtClean="0">
                          <a:solidFill>
                            <a:schemeClr val="bg1"/>
                          </a:solidFill>
                        </a:rPr>
                        <a:t> וקמעונאי ותיקון כלי רכב</a:t>
                      </a:r>
                      <a:endParaRPr lang="he-IL" sz="1200" b="1" dirty="0">
                        <a:solidFill>
                          <a:schemeClr val="bg1"/>
                        </a:solidFill>
                      </a:endParaRPr>
                    </a:p>
                  </a:txBody>
                  <a:tcPr anchor="ctr">
                    <a:solidFill>
                      <a:srgbClr val="00823B"/>
                    </a:solidFill>
                  </a:tcPr>
                </a:tc>
                <a:tc>
                  <a:txBody>
                    <a:bodyPr/>
                    <a:lstStyle/>
                    <a:p>
                      <a:pPr algn="ctr" rtl="1"/>
                      <a:r>
                        <a:rPr lang="he-IL" sz="1200" b="1" dirty="0" smtClean="0">
                          <a:solidFill>
                            <a:schemeClr val="bg1"/>
                          </a:solidFill>
                        </a:rPr>
                        <a:t>מידע ותקשורת</a:t>
                      </a:r>
                      <a:endParaRPr lang="he-IL" sz="1200" b="1" dirty="0">
                        <a:solidFill>
                          <a:schemeClr val="bg1"/>
                        </a:solidFill>
                      </a:endParaRPr>
                    </a:p>
                  </a:txBody>
                  <a:tcPr anchor="ctr">
                    <a:solidFill>
                      <a:srgbClr val="00823B"/>
                    </a:solidFill>
                  </a:tcPr>
                </a:tc>
                <a:tc>
                  <a:txBody>
                    <a:bodyPr/>
                    <a:lstStyle/>
                    <a:p>
                      <a:pPr algn="ctr" rtl="1"/>
                      <a:r>
                        <a:rPr lang="he-IL" sz="1200" b="1" dirty="0" smtClean="0">
                          <a:solidFill>
                            <a:schemeClr val="bg1"/>
                          </a:solidFill>
                        </a:rPr>
                        <a:t>פעילויות בנדל"ן</a:t>
                      </a:r>
                      <a:endParaRPr lang="he-IL" sz="1200" b="1" dirty="0">
                        <a:solidFill>
                          <a:schemeClr val="bg1"/>
                        </a:solidFill>
                      </a:endParaRPr>
                    </a:p>
                  </a:txBody>
                  <a:tcPr anchor="ctr">
                    <a:solidFill>
                      <a:srgbClr val="00823B"/>
                    </a:solidFill>
                  </a:tcPr>
                </a:tc>
                <a:tc>
                  <a:txBody>
                    <a:bodyPr/>
                    <a:lstStyle/>
                    <a:p>
                      <a:pPr algn="ctr" rtl="1"/>
                      <a:r>
                        <a:rPr lang="he-IL" sz="1200" b="1" dirty="0">
                          <a:solidFill>
                            <a:schemeClr val="bg1"/>
                          </a:solidFill>
                        </a:rPr>
                        <a:t>שירותים פיננסיים ושירותי ביטוח</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ענפים המוגדרים </a:t>
                      </a:r>
                    </a:p>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כהיי-טק*</a:t>
                      </a:r>
                    </a:p>
                  </a:txBody>
                  <a:tcPr anchor="ctr">
                    <a:solidFill>
                      <a:srgbClr val="00823B"/>
                    </a:solidFill>
                  </a:tcPr>
                </a:tc>
                <a:extLst>
                  <a:ext uri="{0D108BD9-81ED-4DB2-BD59-A6C34878D82A}">
                    <a16:rowId xmlns:a16="http://schemas.microsoft.com/office/drawing/2014/main" val="10001"/>
                  </a:ext>
                </a:extLst>
              </a:tr>
              <a:tr h="227388">
                <a:tc>
                  <a:txBody>
                    <a:bodyPr/>
                    <a:lstStyle/>
                    <a:p>
                      <a:pPr algn="ctr" rtl="1">
                        <a:lnSpc>
                          <a:spcPts val="1300"/>
                        </a:lnSpc>
                      </a:pPr>
                      <a:r>
                        <a:rPr lang="he-IL" sz="1400" b="1" dirty="0">
                          <a:solidFill>
                            <a:schemeClr val="tx1"/>
                          </a:solidFill>
                        </a:rPr>
                        <a:t>תל-אביב-יפו</a:t>
                      </a: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28.4%</a:t>
                      </a:r>
                      <a:endParaRPr lang="he-IL" sz="1400" b="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12.8%</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7.7%</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9.1%</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3.7%</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6.4%</a:t>
                      </a:r>
                      <a:endParaRPr lang="he-IL" sz="1400" b="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0002"/>
                  </a:ext>
                </a:extLst>
              </a:tr>
              <a:tr h="227388">
                <a:tc>
                  <a:txBody>
                    <a:bodyPr/>
                    <a:lstStyle/>
                    <a:p>
                      <a:pPr algn="ctr" rtl="1">
                        <a:lnSpc>
                          <a:spcPts val="1300"/>
                        </a:lnSpc>
                      </a:pPr>
                      <a:r>
                        <a:rPr lang="he-IL" sz="1400" b="1" dirty="0">
                          <a:solidFill>
                            <a:schemeClr val="tx1"/>
                          </a:solidFill>
                        </a:rPr>
                        <a:t>%</a:t>
                      </a:r>
                      <a:r>
                        <a:rPr lang="en-US" sz="1400" b="1" baseline="0" dirty="0">
                          <a:solidFill>
                            <a:schemeClr val="tx1"/>
                          </a:solidFill>
                        </a:rPr>
                        <a:t> </a:t>
                      </a:r>
                      <a:r>
                        <a:rPr lang="he-IL" sz="1400" b="1" baseline="0" dirty="0">
                          <a:solidFill>
                            <a:schemeClr val="tx1"/>
                          </a:solidFill>
                        </a:rPr>
                        <a:t>מישראל</a:t>
                      </a:r>
                      <a:endParaRPr lang="he-IL" sz="1400" b="1"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17.1%</a:t>
                      </a:r>
                      <a:endParaRPr lang="he-IL" sz="1400" b="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10.1%</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23.5%</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17.3%</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17.0%</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19.3%</a:t>
                      </a:r>
                      <a:endParaRPr lang="he-IL" sz="1400" b="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19" name="TextBox 18"/>
          <p:cNvSpPr txBox="1"/>
          <p:nvPr/>
        </p:nvSpPr>
        <p:spPr>
          <a:xfrm>
            <a:off x="697735" y="5631058"/>
            <a:ext cx="7702524" cy="246221"/>
          </a:xfrm>
          <a:prstGeom prst="rect">
            <a:avLst/>
          </a:prstGeom>
          <a:noFill/>
        </p:spPr>
        <p:txBody>
          <a:bodyPr wrap="square" rtlCol="1">
            <a:spAutoFit/>
          </a:bodyPr>
          <a:lstStyle/>
          <a:p>
            <a:r>
              <a:rPr lang="he-IL" sz="1000" dirty="0">
                <a:solidFill>
                  <a:srgbClr val="5E5E5E"/>
                </a:solidFill>
              </a:rPr>
              <a:t>* ענפים המוגדרים כהיי-טק הם קבוצת הענפים הרלוונטיים לפי הסיווג האחיד של ענפי הכלכלה </a:t>
            </a:r>
            <a:r>
              <a:rPr lang="he-IL" sz="1000" dirty="0" smtClean="0">
                <a:solidFill>
                  <a:srgbClr val="5E5E5E"/>
                </a:solidFill>
              </a:rPr>
              <a:t>2011. </a:t>
            </a:r>
            <a:endParaRPr lang="he-IL" sz="1000" dirty="0">
              <a:solidFill>
                <a:srgbClr val="5E5E5E"/>
              </a:solidFill>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מרשם </a:t>
            </a:r>
            <a:r>
              <a:rPr lang="he-IL" altLang="he-IL" sz="900" dirty="0" smtClean="0">
                <a:solidFill>
                  <a:schemeClr val="bg1">
                    <a:lumMod val="85000"/>
                  </a:schemeClr>
                </a:solidFill>
                <a:latin typeface="Arial" pitchFamily="34" charset="0"/>
                <a:cs typeface="Arial" pitchFamily="34" charset="0"/>
              </a:rPr>
              <a:t>עסקים</a:t>
            </a:r>
            <a:endParaRPr lang="he-IL" altLang="he-IL" sz="900" dirty="0">
              <a:solidFill>
                <a:schemeClr val="bg1">
                  <a:lumMod val="85000"/>
                </a:schemeClr>
              </a:solidFill>
              <a:latin typeface="Arial" pitchFamily="34" charset="0"/>
              <a:cs typeface="Arial" pitchFamily="34" charset="0"/>
            </a:endParaRPr>
          </a:p>
        </p:txBody>
      </p:sp>
      <p:sp>
        <p:nvSpPr>
          <p:cNvPr id="22" name="TextBox 21">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37</a:t>
            </a:r>
            <a:endParaRPr lang="he-IL" dirty="0">
              <a:solidFill>
                <a:schemeClr val="bg1"/>
              </a:solidFill>
              <a:latin typeface="Blender" pitchFamily="18" charset="-79"/>
              <a:cs typeface="Blender" pitchFamily="18" charset="-79"/>
            </a:endParaRPr>
          </a:p>
        </p:txBody>
      </p:sp>
    </p:spTree>
    <p:extLst>
      <p:ext uri="{BB962C8B-B14F-4D97-AF65-F5344CB8AC3E}">
        <p14:creationId xmlns:p14="http://schemas.microsoft.com/office/powerpoint/2010/main" val="3378430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id="{D6EE9FD9-F858-4D38-A2DF-EF36250F3F2A}"/>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id="{0CEBD0B3-1F3C-4F29-B260-EF24F92B98EB}"/>
              </a:ext>
            </a:extLst>
          </p:cNvPr>
          <p:cNvSpPr txBox="1">
            <a:spLocks/>
          </p:cNvSpPr>
          <p:nvPr/>
        </p:nvSpPr>
        <p:spPr>
          <a:xfrm>
            <a:off x="9768407" y="332656"/>
            <a:ext cx="1397359"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536844" y="332660"/>
            <a:ext cx="10020769" cy="503739"/>
          </a:xfrm>
        </p:spPr>
        <p:txBody>
          <a:bodyPr/>
          <a:lstStyle/>
          <a:p>
            <a:r>
              <a:rPr lang="he-IL" sz="3200" dirty="0">
                <a:solidFill>
                  <a:srgbClr val="5E5E5E"/>
                </a:solidFill>
                <a:cs typeface="Blender" pitchFamily="18" charset="-79"/>
              </a:rPr>
              <a:t>אורחים אשר לנו במלונות תיירות* בעיר</a:t>
            </a:r>
          </a:p>
        </p:txBody>
      </p:sp>
      <p:sp>
        <p:nvSpPr>
          <p:cNvPr id="16" name="מציין מיקום תוכן 3"/>
          <p:cNvSpPr>
            <a:spLocks noGrp="1"/>
          </p:cNvSpPr>
          <p:nvPr>
            <p:ph sz="quarter" idx="14"/>
          </p:nvPr>
        </p:nvSpPr>
        <p:spPr>
          <a:xfrm>
            <a:off x="8709433" y="2564904"/>
            <a:ext cx="3482567" cy="2952328"/>
          </a:xfrm>
        </p:spPr>
        <p:txBody>
          <a:bodyPr/>
          <a:lstStyle/>
          <a:p>
            <a:pPr algn="just"/>
            <a:r>
              <a:rPr lang="he-IL" sz="2000" dirty="0" smtClean="0">
                <a:solidFill>
                  <a:schemeClr val="bg1"/>
                </a:solidFill>
                <a:cs typeface="Blender" pitchFamily="18" charset="-79"/>
              </a:rPr>
              <a:t>כמות </a:t>
            </a:r>
            <a:r>
              <a:rPr lang="he-IL" sz="2000" dirty="0">
                <a:solidFill>
                  <a:schemeClr val="bg1"/>
                </a:solidFill>
                <a:cs typeface="Blender" pitchFamily="18" charset="-79"/>
              </a:rPr>
              <a:t>האורחים במלונות התיירות </a:t>
            </a:r>
            <a:r>
              <a:rPr lang="he-IL" sz="2000" dirty="0" smtClean="0">
                <a:solidFill>
                  <a:schemeClr val="bg1"/>
                </a:solidFill>
                <a:cs typeface="Blender" pitchFamily="18" charset="-79"/>
              </a:rPr>
              <a:t>בעיר הצטמצמה בשנת 2020 באופן משמעותי בשל פרוץ משבר הקורונה, זאת לאחר עלייה מתמשכת (החל משנת 2012) במספר האורחים אשר לנו במלונות התיירות בעיר. </a:t>
            </a:r>
          </a:p>
          <a:p>
            <a:pPr algn="just"/>
            <a:r>
              <a:rPr lang="he-IL" sz="2000" dirty="0" smtClean="0">
                <a:solidFill>
                  <a:srgbClr val="FFFF00"/>
                </a:solidFill>
                <a:cs typeface="Blender" pitchFamily="18" charset="-79"/>
              </a:rPr>
              <a:t>.</a:t>
            </a:r>
            <a:endParaRPr lang="he-IL" sz="2000" dirty="0">
              <a:solidFill>
                <a:srgbClr val="FFFF00"/>
              </a:solidFill>
              <a:cs typeface="Blender" pitchFamily="18" charset="-79"/>
            </a:endParaRPr>
          </a:p>
        </p:txBody>
      </p:sp>
      <p:graphicFrame>
        <p:nvGraphicFramePr>
          <p:cNvPr id="14" name="מציין מיקום תרשים 7" descr="גרף לינת אורחים במלונות תיירות בעיר לאורך השנים:&#10;שנת 2016 הייתה שנת שיא במספר האורחים: בשנת זו הגיעו למלונות התיירות בתל-אביב-יפו 1,223,000 אורחים (תיירים מחו&quot;ל וישראלים). כך שחלקם של התיירים מתוך סה&quot;כ האורחים בבתי מלון בעיר עמד על כ-60%. בחמש השנים האחרונות חלה ירידה של כ-10% בחלקם של התיירים מכלל האורחים בעיר וירידה של כ-7% בלינותיהם. לעומת זאת, חלקם של הישראלים עלה ברציפות בשנים האחרונות, כך שבחמש השנים האחרונות (2016-2012) חלה עלייה של כ-60% במספר הישראלים שלנו במלונות התיירות בעיר">
            <a:extLst>
              <a:ext uri="{FF2B5EF4-FFF2-40B4-BE49-F238E27FC236}">
                <a16:creationId xmlns:a16="http://schemas.microsoft.com/office/drawing/2014/main" id="{0F79B092-7B92-4CF9-B77F-BCB49A3E0970}"/>
              </a:ext>
            </a:extLst>
          </p:cNvPr>
          <p:cNvGraphicFramePr>
            <a:graphicFrameLocks noGrp="1"/>
          </p:cNvGraphicFramePr>
          <p:nvPr>
            <p:ph type="chart" sz="quarter" idx="13"/>
            <p:extLst>
              <p:ext uri="{D42A27DB-BD31-4B8C-83A1-F6EECF244321}">
                <p14:modId xmlns:p14="http://schemas.microsoft.com/office/powerpoint/2010/main" val="2159954417"/>
              </p:ext>
            </p:extLst>
          </p:nvPr>
        </p:nvGraphicFramePr>
        <p:xfrm>
          <a:off x="119340" y="1617801"/>
          <a:ext cx="8364760" cy="4321186"/>
        </p:xfrm>
        <a:graphic>
          <a:graphicData uri="http://schemas.openxmlformats.org/drawingml/2006/chart">
            <c:chart xmlns:c="http://schemas.openxmlformats.org/drawingml/2006/chart" xmlns:r="http://schemas.openxmlformats.org/officeDocument/2006/relationships" r:id="rId4"/>
          </a:graphicData>
        </a:graphic>
      </p:graphicFrame>
      <p:sp>
        <p:nvSpPr>
          <p:cNvPr id="11"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a:t>
            </a:r>
            <a:r>
              <a:rPr lang="he-IL" altLang="he-IL" sz="900" dirty="0" smtClean="0">
                <a:solidFill>
                  <a:schemeClr val="bg1">
                    <a:lumMod val="85000"/>
                  </a:schemeClr>
                </a:solidFill>
                <a:latin typeface="Arial" pitchFamily="34" charset="0"/>
                <a:cs typeface="Arial" pitchFamily="34" charset="0"/>
              </a:rPr>
              <a:t>לסטטיסטיקה</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38</a:t>
            </a:r>
            <a:endParaRPr lang="he-IL" dirty="0">
              <a:solidFill>
                <a:schemeClr val="bg1"/>
              </a:solidFill>
              <a:latin typeface="Blender" pitchFamily="18" charset="-79"/>
              <a:cs typeface="Blender" pitchFamily="18" charset="-79"/>
            </a:endParaRPr>
          </a:p>
        </p:txBody>
      </p:sp>
      <p:sp>
        <p:nvSpPr>
          <p:cNvPr id="17" name="TextBox 16"/>
          <p:cNvSpPr txBox="1"/>
          <p:nvPr/>
        </p:nvSpPr>
        <p:spPr>
          <a:xfrm>
            <a:off x="50054" y="5431536"/>
            <a:ext cx="8191135" cy="276999"/>
          </a:xfrm>
          <a:prstGeom prst="rect">
            <a:avLst/>
          </a:prstGeom>
          <a:noFill/>
        </p:spPr>
        <p:txBody>
          <a:bodyPr wrap="square" rtlCol="1">
            <a:spAutoFit/>
          </a:bodyPr>
          <a:lstStyle/>
          <a:p>
            <a:pPr algn="just"/>
            <a:r>
              <a:rPr lang="he-IL" sz="1200" dirty="0" smtClean="0">
                <a:solidFill>
                  <a:schemeClr val="bg1">
                    <a:lumMod val="50000"/>
                  </a:schemeClr>
                </a:solidFill>
                <a:cs typeface="Blender" pitchFamily="18" charset="-79"/>
              </a:rPr>
              <a:t>*</a:t>
            </a:r>
            <a:r>
              <a:rPr lang="he-IL" sz="1200" dirty="0" smtClean="0">
                <a:solidFill>
                  <a:srgbClr val="5E5E5E"/>
                </a:solidFill>
                <a:latin typeface="Arial" pitchFamily="34" charset="0"/>
                <a:cs typeface="Arial" pitchFamily="34" charset="0"/>
              </a:rPr>
              <a:t>הנתונים </a:t>
            </a:r>
            <a:r>
              <a:rPr lang="he-IL" sz="1200" dirty="0">
                <a:solidFill>
                  <a:srgbClr val="5E5E5E"/>
                </a:solidFill>
                <a:latin typeface="Arial" pitchFamily="34" charset="0"/>
                <a:cs typeface="Arial" pitchFamily="34" charset="0"/>
              </a:rPr>
              <a:t>מתייחסים למלונות תיירות בלבד</a:t>
            </a:r>
            <a:r>
              <a:rPr lang="he-IL" sz="1200" dirty="0" smtClean="0">
                <a:solidFill>
                  <a:srgbClr val="5E5E5E"/>
                </a:solidFill>
                <a:latin typeface="Arial" pitchFamily="34" charset="0"/>
                <a:cs typeface="Arial" pitchFamily="34" charset="0"/>
              </a:rPr>
              <a:t>, אולם </a:t>
            </a:r>
            <a:r>
              <a:rPr lang="he-IL" sz="1200" dirty="0">
                <a:solidFill>
                  <a:srgbClr val="5E5E5E"/>
                </a:solidFill>
                <a:latin typeface="Arial" pitchFamily="34" charset="0"/>
                <a:cs typeface="Arial" pitchFamily="34" charset="0"/>
              </a:rPr>
              <a:t>בעיר ישנם מקומות לינה נוספים </a:t>
            </a:r>
            <a:r>
              <a:rPr lang="he-IL" sz="1200" dirty="0" smtClean="0">
                <a:solidFill>
                  <a:srgbClr val="5E5E5E"/>
                </a:solidFill>
                <a:latin typeface="Arial" pitchFamily="34" charset="0"/>
                <a:cs typeface="Arial" pitchFamily="34" charset="0"/>
              </a:rPr>
              <a:t>לתיירים.</a:t>
            </a:r>
            <a:endParaRPr lang="he-IL" sz="1200" dirty="0">
              <a:solidFill>
                <a:srgbClr val="5E5E5E"/>
              </a:solidFill>
              <a:latin typeface="Arial" pitchFamily="34" charset="0"/>
              <a:cs typeface="Arial" pitchFamily="34" charset="0"/>
            </a:endParaRPr>
          </a:p>
        </p:txBody>
      </p:sp>
      <p:pic>
        <p:nvPicPr>
          <p:cNvPr id="12" name="תמונה 11"/>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1947" t="30644" r="-8128" b="-2278"/>
          <a:stretch/>
        </p:blipFill>
        <p:spPr>
          <a:xfrm>
            <a:off x="-24680" y="-27384"/>
            <a:ext cx="792088" cy="720080"/>
          </a:xfrm>
          <a:prstGeom prst="rect">
            <a:avLst/>
          </a:prstGeom>
        </p:spPr>
      </p:pic>
    </p:spTree>
    <p:extLst>
      <p:ext uri="{BB962C8B-B14F-4D97-AF65-F5344CB8AC3E}">
        <p14:creationId xmlns:p14="http://schemas.microsoft.com/office/powerpoint/2010/main" val="26510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id="{A9DDA36E-7671-4C3E-8F3D-3E607EF101EF}"/>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52EF9D67-59AA-4BAC-841F-1C4979F019A2}"/>
              </a:ext>
            </a:extLst>
          </p:cNvPr>
          <p:cNvSpPr txBox="1">
            <a:spLocks/>
          </p:cNvSpPr>
          <p:nvPr/>
        </p:nvSpPr>
        <p:spPr>
          <a:xfrm>
            <a:off x="9394357" y="332656"/>
            <a:ext cx="1958230"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7" name="כותרת 1">
            <a:extLst>
              <a:ext uri="{FF2B5EF4-FFF2-40B4-BE49-F238E27FC236}">
                <a16:creationId xmlns:a16="http://schemas.microsoft.com/office/drawing/2014/main" id="{C9984C59-66C1-478C-8311-4B6505DDEB5D}"/>
              </a:ext>
            </a:extLst>
          </p:cNvPr>
          <p:cNvSpPr>
            <a:spLocks noGrp="1"/>
          </p:cNvSpPr>
          <p:nvPr>
            <p:ph type="ctrTitle"/>
          </p:nvPr>
        </p:nvSpPr>
        <p:spPr>
          <a:xfrm>
            <a:off x="2495604" y="184184"/>
            <a:ext cx="5916313" cy="1228592"/>
          </a:xfrm>
        </p:spPr>
        <p:txBody>
          <a:bodyPr/>
          <a:lstStyle/>
          <a:p>
            <a:r>
              <a:rPr lang="he-IL" altLang="he-IL" sz="4000" dirty="0">
                <a:solidFill>
                  <a:srgbClr val="5E5E5E"/>
                </a:solidFill>
                <a:latin typeface="Blender" pitchFamily="18" charset="-79"/>
                <a:cs typeface="Blender" pitchFamily="18" charset="-79"/>
              </a:rPr>
              <a:t>אוכלוסייה, לפי </a:t>
            </a:r>
            <a:r>
              <a:rPr lang="he-IL" altLang="he-IL" sz="4000" dirty="0" smtClean="0">
                <a:solidFill>
                  <a:srgbClr val="5E5E5E"/>
                </a:solidFill>
                <a:latin typeface="Blender" pitchFamily="18" charset="-79"/>
                <a:cs typeface="Blender" pitchFamily="18" charset="-79"/>
              </a:rPr>
              <a:t>דת</a:t>
            </a:r>
            <a:br>
              <a:rPr lang="he-IL" altLang="he-IL" sz="4000" dirty="0" smtClean="0">
                <a:solidFill>
                  <a:srgbClr val="5E5E5E"/>
                </a:solidFill>
                <a:latin typeface="Blender" pitchFamily="18" charset="-79"/>
                <a:cs typeface="Blender" pitchFamily="18" charset="-79"/>
              </a:rPr>
            </a:br>
            <a:r>
              <a:rPr lang="he-IL" altLang="he-IL" dirty="0" smtClean="0">
                <a:solidFill>
                  <a:srgbClr val="5E5E5E"/>
                </a:solidFill>
                <a:latin typeface="Blender" pitchFamily="18" charset="-79"/>
                <a:cs typeface="Blender" pitchFamily="18" charset="-79"/>
              </a:rPr>
              <a:t>2020</a:t>
            </a:r>
            <a:r>
              <a:rPr lang="en-US" altLang="he-IL" dirty="0" smtClean="0">
                <a:solidFill>
                  <a:srgbClr val="5E5E5E"/>
                </a:solidFill>
                <a:latin typeface="Blender" pitchFamily="18" charset="-79"/>
                <a:cs typeface="Blender" pitchFamily="18" charset="-79"/>
              </a:rPr>
              <a:t> </a:t>
            </a:r>
            <a:r>
              <a:rPr lang="he-IL" altLang="he-IL" dirty="0" smtClean="0">
                <a:solidFill>
                  <a:srgbClr val="5E5E5E"/>
                </a:solidFill>
                <a:latin typeface="Blender" pitchFamily="18" charset="-79"/>
                <a:cs typeface="Blender" pitchFamily="18" charset="-79"/>
              </a:rPr>
              <a:t>(מספר </a:t>
            </a:r>
            <a:r>
              <a:rPr lang="he-IL" altLang="he-IL" dirty="0">
                <a:solidFill>
                  <a:srgbClr val="5E5E5E"/>
                </a:solidFill>
                <a:latin typeface="Blender" pitchFamily="18" charset="-79"/>
                <a:cs typeface="Blender" pitchFamily="18" charset="-79"/>
              </a:rPr>
              <a:t>גולמי ואחוזים)</a:t>
            </a:r>
            <a:endParaRPr lang="x-none" dirty="0">
              <a:solidFill>
                <a:srgbClr val="5E5E5E"/>
              </a:solidFill>
              <a:latin typeface="Blender" pitchFamily="18" charset="-79"/>
              <a:cs typeface="Blender" pitchFamily="18" charset="-79"/>
            </a:endParaRPr>
          </a:p>
        </p:txBody>
      </p:sp>
      <p:sp>
        <p:nvSpPr>
          <p:cNvPr id="28" name="מציין מיקום תוכן 3"/>
          <p:cNvSpPr>
            <a:spLocks noGrp="1"/>
          </p:cNvSpPr>
          <p:nvPr>
            <p:ph sz="quarter" idx="14"/>
          </p:nvPr>
        </p:nvSpPr>
        <p:spPr>
          <a:xfrm>
            <a:off x="8725690" y="2608505"/>
            <a:ext cx="3490990" cy="2908728"/>
          </a:xfrm>
        </p:spPr>
        <p:txBody>
          <a:bodyPr/>
          <a:lstStyle/>
          <a:p>
            <a:pPr algn="just"/>
            <a:r>
              <a:rPr lang="he-IL" sz="1900" dirty="0" smtClean="0">
                <a:solidFill>
                  <a:schemeClr val="bg1"/>
                </a:solidFill>
                <a:latin typeface="Blender"/>
                <a:cs typeface="Blender"/>
              </a:rPr>
              <a:t>רוב רובה של </a:t>
            </a:r>
            <a:r>
              <a:rPr lang="he-IL" sz="1900" dirty="0">
                <a:solidFill>
                  <a:schemeClr val="bg1"/>
                </a:solidFill>
                <a:latin typeface="Blender"/>
                <a:cs typeface="Blender"/>
              </a:rPr>
              <a:t>אוכלוסיית העיר היא </a:t>
            </a:r>
            <a:r>
              <a:rPr lang="he-IL" sz="1900" dirty="0">
                <a:solidFill>
                  <a:schemeClr val="bg1"/>
                </a:solidFill>
                <a:cs typeface="Blender"/>
              </a:rPr>
              <a:t>יהודית</a:t>
            </a:r>
            <a:r>
              <a:rPr lang="en-US" sz="1900" dirty="0">
                <a:solidFill>
                  <a:schemeClr val="bg1"/>
                </a:solidFill>
                <a:cs typeface="Blender"/>
              </a:rPr>
              <a:t>.</a:t>
            </a:r>
            <a:endParaRPr lang="he-IL" sz="1900" dirty="0">
              <a:solidFill>
                <a:schemeClr val="bg1"/>
              </a:solidFill>
              <a:cs typeface="Blender"/>
            </a:endParaRPr>
          </a:p>
          <a:p>
            <a:pPr algn="just"/>
            <a:r>
              <a:rPr lang="en-US" sz="1900" dirty="0">
                <a:solidFill>
                  <a:schemeClr val="bg1"/>
                </a:solidFill>
                <a:cs typeface="Blender"/>
              </a:rPr>
              <a:t/>
            </a:r>
            <a:br>
              <a:rPr lang="en-US" sz="1900" dirty="0">
                <a:solidFill>
                  <a:schemeClr val="bg1"/>
                </a:solidFill>
                <a:cs typeface="Blender"/>
              </a:rPr>
            </a:br>
            <a:r>
              <a:rPr lang="he-IL" sz="1900" dirty="0">
                <a:solidFill>
                  <a:schemeClr val="bg1"/>
                </a:solidFill>
                <a:cs typeface="Blender"/>
              </a:rPr>
              <a:t>עם זאת, ב-50 השנים האחרונות חלקה היחסי הצטמצם בהדרגה</a:t>
            </a:r>
            <a:r>
              <a:rPr lang="en-US" sz="1900" dirty="0">
                <a:solidFill>
                  <a:schemeClr val="bg1"/>
                </a:solidFill>
                <a:cs typeface="Blender"/>
              </a:rPr>
              <a:t/>
            </a:r>
            <a:br>
              <a:rPr lang="en-US" sz="1900" dirty="0">
                <a:solidFill>
                  <a:schemeClr val="bg1"/>
                </a:solidFill>
                <a:cs typeface="Blender"/>
              </a:rPr>
            </a:br>
            <a:r>
              <a:rPr lang="he-IL" sz="1900" dirty="0">
                <a:solidFill>
                  <a:schemeClr val="bg1"/>
                </a:solidFill>
                <a:cs typeface="Blender"/>
              </a:rPr>
              <a:t>מכ-99% בתחילת שנות ה-60'</a:t>
            </a:r>
            <a:r>
              <a:rPr lang="en-US" sz="1900" dirty="0">
                <a:solidFill>
                  <a:schemeClr val="bg1"/>
                </a:solidFill>
                <a:cs typeface="Blender"/>
              </a:rPr>
              <a:t/>
            </a:r>
            <a:br>
              <a:rPr lang="en-US" sz="1900" dirty="0">
                <a:solidFill>
                  <a:schemeClr val="bg1"/>
                </a:solidFill>
                <a:cs typeface="Blender"/>
              </a:rPr>
            </a:br>
            <a:r>
              <a:rPr lang="he-IL" sz="1900" dirty="0" smtClean="0">
                <a:solidFill>
                  <a:schemeClr val="bg1"/>
                </a:solidFill>
                <a:cs typeface="Blender"/>
              </a:rPr>
              <a:t>לכ-90% </a:t>
            </a:r>
            <a:r>
              <a:rPr lang="he-IL" sz="1900" dirty="0">
                <a:solidFill>
                  <a:schemeClr val="bg1"/>
                </a:solidFill>
                <a:cs typeface="Blender"/>
              </a:rPr>
              <a:t>בסוף </a:t>
            </a:r>
            <a:r>
              <a:rPr lang="he-IL" sz="1900" dirty="0" smtClean="0">
                <a:solidFill>
                  <a:schemeClr val="bg1"/>
                </a:solidFill>
                <a:cs typeface="Blender"/>
              </a:rPr>
              <a:t>2020. בהתאמה, </a:t>
            </a:r>
            <a:r>
              <a:rPr lang="he-IL" sz="1900" dirty="0">
                <a:solidFill>
                  <a:schemeClr val="bg1"/>
                </a:solidFill>
                <a:cs typeface="Blender"/>
              </a:rPr>
              <a:t>חלקה של האוכלוסייה</a:t>
            </a:r>
            <a:r>
              <a:rPr lang="en-US" sz="1900" dirty="0">
                <a:solidFill>
                  <a:schemeClr val="bg1"/>
                </a:solidFill>
                <a:cs typeface="Blender"/>
              </a:rPr>
              <a:t> </a:t>
            </a:r>
            <a:r>
              <a:rPr lang="he-IL" sz="1900" dirty="0">
                <a:solidFill>
                  <a:schemeClr val="bg1"/>
                </a:solidFill>
                <a:cs typeface="Blender"/>
              </a:rPr>
              <a:t>הלא יהודית גדל </a:t>
            </a:r>
            <a:r>
              <a:rPr lang="he-IL" sz="1900" dirty="0" smtClean="0">
                <a:solidFill>
                  <a:schemeClr val="bg1"/>
                </a:solidFill>
                <a:cs typeface="Blender"/>
              </a:rPr>
              <a:t>מכ-1% לכ-10%.</a:t>
            </a:r>
            <a:endParaRPr lang="en-US" sz="1900" dirty="0">
              <a:solidFill>
                <a:schemeClr val="bg1"/>
              </a:solidFill>
              <a:cs typeface="Blender"/>
            </a:endParaRPr>
          </a:p>
        </p:txBody>
      </p:sp>
      <p:sp>
        <p:nvSpPr>
          <p:cNvPr id="24"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86BE173B-0401-4C08-926C-2781E14C3372}"/>
              </a:ext>
            </a:extLst>
          </p:cNvPr>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3</a:t>
            </a:r>
            <a:endParaRPr lang="en-US" dirty="0">
              <a:latin typeface="Blender" pitchFamily="18" charset="-79"/>
              <a:cs typeface="Blender" pitchFamily="18" charset="-79"/>
            </a:endParaRPr>
          </a:p>
        </p:txBody>
      </p:sp>
      <p:sp>
        <p:nvSpPr>
          <p:cNvPr id="14" name="מלבן 13"/>
          <p:cNvSpPr/>
          <p:nvPr/>
        </p:nvSpPr>
        <p:spPr>
          <a:xfrm>
            <a:off x="384522" y="6057300"/>
            <a:ext cx="8120188"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0" name="מלבן 19"/>
          <p:cNvSpPr/>
          <p:nvPr/>
        </p:nvSpPr>
        <p:spPr>
          <a:xfrm>
            <a:off x="150249" y="1484784"/>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1" name="מלבן 20"/>
          <p:cNvSpPr/>
          <p:nvPr/>
        </p:nvSpPr>
        <p:spPr>
          <a:xfrm>
            <a:off x="7959541" y="1592796"/>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graphicFrame>
        <p:nvGraphicFramePr>
          <p:cNvPr id="22" name="אובייקט 4"/>
          <p:cNvGraphicFramePr>
            <a:graphicFrameLocks/>
          </p:cNvGraphicFramePr>
          <p:nvPr>
            <p:extLst>
              <p:ext uri="{D42A27DB-BD31-4B8C-83A1-F6EECF244321}">
                <p14:modId xmlns:p14="http://schemas.microsoft.com/office/powerpoint/2010/main" val="2828880836"/>
              </p:ext>
            </p:extLst>
          </p:nvPr>
        </p:nvGraphicFramePr>
        <p:xfrm>
          <a:off x="723509" y="1337280"/>
          <a:ext cx="6991651" cy="53754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4364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id="{D6EE9FD9-F858-4D38-A2DF-EF36250F3F2A}"/>
              </a:ext>
            </a:extLst>
          </p:cNvPr>
          <p:cNvPicPr>
            <a:picLocks/>
          </p:cNvPicPr>
          <p:nvPr/>
        </p:nvPicPr>
        <p:blipFill>
          <a:blip r:embed="rId3"/>
          <a:stretch>
            <a:fillRect/>
          </a:stretch>
        </p:blipFill>
        <p:spPr>
          <a:xfrm>
            <a:off x="8976320" y="-14400"/>
            <a:ext cx="3317680" cy="6886800"/>
          </a:xfrm>
          <a:prstGeom prst="rect">
            <a:avLst/>
          </a:prstGeom>
        </p:spPr>
      </p:pic>
      <p:sp>
        <p:nvSpPr>
          <p:cNvPr id="22" name="מציין מיקום טקסט 4">
            <a:extLst>
              <a:ext uri="{FF2B5EF4-FFF2-40B4-BE49-F238E27FC236}">
                <a16:creationId xmlns:a16="http://schemas.microsoft.com/office/drawing/2014/main" id="{0CEBD0B3-1F3C-4F29-B260-EF24F92B98EB}"/>
              </a:ext>
            </a:extLst>
          </p:cNvPr>
          <p:cNvSpPr txBox="1">
            <a:spLocks/>
          </p:cNvSpPr>
          <p:nvPr/>
        </p:nvSpPr>
        <p:spPr>
          <a:xfrm>
            <a:off x="10152589" y="353353"/>
            <a:ext cx="1397359"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431150" y="544073"/>
            <a:ext cx="10020769" cy="503739"/>
          </a:xfrm>
        </p:spPr>
        <p:txBody>
          <a:bodyPr/>
          <a:lstStyle/>
          <a:p>
            <a:r>
              <a:rPr lang="he-IL" sz="3200" dirty="0">
                <a:solidFill>
                  <a:srgbClr val="5E5E5E"/>
                </a:solidFill>
                <a:cs typeface="Blender" pitchFamily="18" charset="-79"/>
              </a:rPr>
              <a:t>אורחים </a:t>
            </a:r>
            <a:r>
              <a:rPr lang="he-IL" sz="3200" dirty="0" smtClean="0">
                <a:solidFill>
                  <a:srgbClr val="5E5E5E"/>
                </a:solidFill>
                <a:cs typeface="Blender" pitchFamily="18" charset="-79"/>
              </a:rPr>
              <a:t>במלונות </a:t>
            </a:r>
            <a:r>
              <a:rPr lang="he-IL" sz="3200" dirty="0">
                <a:solidFill>
                  <a:srgbClr val="5E5E5E"/>
                </a:solidFill>
                <a:cs typeface="Blender" pitchFamily="18" charset="-79"/>
              </a:rPr>
              <a:t>תיירות* </a:t>
            </a:r>
            <a:r>
              <a:rPr lang="he-IL" sz="3200" dirty="0" smtClean="0">
                <a:solidFill>
                  <a:srgbClr val="5E5E5E"/>
                </a:solidFill>
                <a:cs typeface="Blender" pitchFamily="18" charset="-79"/>
              </a:rPr>
              <a:t>בעיר, לפי רבעון</a:t>
            </a:r>
            <a:endParaRPr lang="he-IL" sz="3200" dirty="0">
              <a:solidFill>
                <a:srgbClr val="5E5E5E"/>
              </a:solidFill>
              <a:cs typeface="Blender" pitchFamily="18" charset="-79"/>
            </a:endParaRPr>
          </a:p>
        </p:txBody>
      </p:sp>
      <p:sp>
        <p:nvSpPr>
          <p:cNvPr id="16" name="מציין מיקום תוכן 3"/>
          <p:cNvSpPr>
            <a:spLocks noGrp="1"/>
          </p:cNvSpPr>
          <p:nvPr>
            <p:ph sz="quarter" idx="14"/>
          </p:nvPr>
        </p:nvSpPr>
        <p:spPr>
          <a:xfrm>
            <a:off x="9115025" y="2497052"/>
            <a:ext cx="3101655" cy="3613328"/>
          </a:xfrm>
        </p:spPr>
        <p:txBody>
          <a:bodyPr/>
          <a:lstStyle/>
          <a:p>
            <a:pPr algn="just"/>
            <a:r>
              <a:rPr lang="he-IL" sz="1600" dirty="0" smtClean="0">
                <a:solidFill>
                  <a:schemeClr val="bg1"/>
                </a:solidFill>
                <a:cs typeface="Blender" pitchFamily="18" charset="-79"/>
              </a:rPr>
              <a:t>מרבית התיירים (89%)</a:t>
            </a:r>
            <a:r>
              <a:rPr lang="en-US" sz="1600" dirty="0" smtClean="0">
                <a:solidFill>
                  <a:schemeClr val="bg1"/>
                </a:solidFill>
                <a:cs typeface="Blender" pitchFamily="18" charset="-79"/>
              </a:rPr>
              <a:t> </a:t>
            </a:r>
            <a:r>
              <a:rPr lang="he-IL" sz="1600" dirty="0" smtClean="0">
                <a:solidFill>
                  <a:schemeClr val="bg1"/>
                </a:solidFill>
                <a:cs typeface="Blender" pitchFamily="18" charset="-79"/>
              </a:rPr>
              <a:t>שהתארחו במלונות התיירות בעיר, התארחו ברבעון הראשון (טרם פרוץ המשבר). </a:t>
            </a:r>
          </a:p>
          <a:p>
            <a:pPr algn="just"/>
            <a:r>
              <a:rPr lang="he-IL" sz="1600" dirty="0" smtClean="0">
                <a:solidFill>
                  <a:schemeClr val="bg1"/>
                </a:solidFill>
                <a:cs typeface="Blender" pitchFamily="18" charset="-79"/>
              </a:rPr>
              <a:t>בקרב הישראלים, 37%</a:t>
            </a:r>
            <a:r>
              <a:rPr lang="en-US" sz="1600" dirty="0" smtClean="0">
                <a:solidFill>
                  <a:schemeClr val="bg1"/>
                </a:solidFill>
                <a:cs typeface="Blender" pitchFamily="18" charset="-79"/>
              </a:rPr>
              <a:t> </a:t>
            </a:r>
            <a:r>
              <a:rPr lang="he-IL" sz="1600" dirty="0" smtClean="0">
                <a:solidFill>
                  <a:schemeClr val="bg1"/>
                </a:solidFill>
                <a:cs typeface="Blender" pitchFamily="18" charset="-79"/>
              </a:rPr>
              <a:t>התארחו ברבעון הראשון ועוד כמחצית (48%)</a:t>
            </a:r>
            <a:r>
              <a:rPr lang="en-US" sz="1600" dirty="0" smtClean="0">
                <a:solidFill>
                  <a:schemeClr val="bg1"/>
                </a:solidFill>
                <a:cs typeface="Blender" pitchFamily="18" charset="-79"/>
              </a:rPr>
              <a:t> </a:t>
            </a:r>
            <a:r>
              <a:rPr lang="he-IL" sz="1600" dirty="0" smtClean="0">
                <a:solidFill>
                  <a:schemeClr val="bg1"/>
                </a:solidFill>
                <a:cs typeface="Blender" pitchFamily="18" charset="-79"/>
              </a:rPr>
              <a:t>התארחו ברבעון השלישי (במהלך משבר הקורונה).  </a:t>
            </a:r>
          </a:p>
          <a:p>
            <a:pPr algn="just"/>
            <a:r>
              <a:rPr lang="he-IL" sz="1600" dirty="0" smtClean="0">
                <a:solidFill>
                  <a:schemeClr val="bg1"/>
                </a:solidFill>
                <a:cs typeface="Blender" pitchFamily="18" charset="-79"/>
              </a:rPr>
              <a:t>מס' האורחים במלונות התיירות </a:t>
            </a:r>
            <a:r>
              <a:rPr lang="he-IL" sz="1600" dirty="0">
                <a:solidFill>
                  <a:schemeClr val="bg1"/>
                </a:solidFill>
                <a:cs typeface="Blender" pitchFamily="18" charset="-79"/>
              </a:rPr>
              <a:t>בעיר </a:t>
            </a:r>
            <a:r>
              <a:rPr lang="he-IL" sz="1600" dirty="0" smtClean="0">
                <a:solidFill>
                  <a:schemeClr val="bg1"/>
                </a:solidFill>
                <a:cs typeface="Blender" pitchFamily="18" charset="-79"/>
              </a:rPr>
              <a:t>הצטמצם כמעט לחלוטין </a:t>
            </a:r>
            <a:r>
              <a:rPr lang="he-IL" sz="1600" dirty="0">
                <a:solidFill>
                  <a:schemeClr val="bg1"/>
                </a:solidFill>
                <a:cs typeface="Blender" pitchFamily="18" charset="-79"/>
              </a:rPr>
              <a:t>בתקופות </a:t>
            </a:r>
            <a:r>
              <a:rPr lang="he-IL" sz="1600" dirty="0" smtClean="0">
                <a:solidFill>
                  <a:schemeClr val="bg1"/>
                </a:solidFill>
                <a:cs typeface="Blender" pitchFamily="18" charset="-79"/>
              </a:rPr>
              <a:t>הסגרים, בהן לא </a:t>
            </a:r>
            <a:r>
              <a:rPr lang="he-IL" sz="1600" dirty="0">
                <a:solidFill>
                  <a:schemeClr val="bg1"/>
                </a:solidFill>
                <a:cs typeface="Blender" pitchFamily="18" charset="-79"/>
              </a:rPr>
              <a:t>התאפשרה פעילות </a:t>
            </a:r>
            <a:r>
              <a:rPr lang="he-IL" sz="1600" dirty="0" smtClean="0">
                <a:solidFill>
                  <a:schemeClr val="bg1"/>
                </a:solidFill>
                <a:cs typeface="Blender" pitchFamily="18" charset="-79"/>
              </a:rPr>
              <a:t>מלונאית.</a:t>
            </a:r>
            <a:endParaRPr lang="he-IL" sz="1600" dirty="0">
              <a:solidFill>
                <a:schemeClr val="bg1"/>
              </a:solidFill>
              <a:cs typeface="Blender" pitchFamily="18" charset="-79"/>
            </a:endParaRPr>
          </a:p>
        </p:txBody>
      </p:sp>
      <p:graphicFrame>
        <p:nvGraphicFramePr>
          <p:cNvPr id="14" name="מציין מיקום תרשים 7" descr="גרף לינת אורחים במלונות תיירות בעיר לאורך השנים:&#10;שנת 2016 הייתה שנת שיא במספר האורחים: בשנת זו הגיעו למלונות התיירות בתל-אביב-יפו 1,223,000 אורחים (תיירים מחו&quot;ל וישראלים). כך שחלקם של התיירים מתוך סה&quot;כ האורחים בבתי מלון בעיר עמד על כ-60%. בחמש השנים האחרונות חלה ירידה של כ-10% בחלקם של התיירים מכלל האורחים בעיר וירידה של כ-7% בלינותיהם. לעומת זאת, חלקם של הישראלים עלה ברציפות בשנים האחרונות, כך שבחמש השנים האחרונות (2016-2012) חלה עלייה של כ-60% במספר הישראלים שלנו במלונות התיירות בעיר">
            <a:extLst>
              <a:ext uri="{FF2B5EF4-FFF2-40B4-BE49-F238E27FC236}">
                <a16:creationId xmlns:a16="http://schemas.microsoft.com/office/drawing/2014/main" id="{0F79B092-7B92-4CF9-B77F-BCB49A3E0970}"/>
              </a:ext>
            </a:extLst>
          </p:cNvPr>
          <p:cNvGraphicFramePr>
            <a:graphicFrameLocks noGrp="1"/>
          </p:cNvGraphicFramePr>
          <p:nvPr>
            <p:ph type="chart" sz="quarter" idx="13"/>
            <p:extLst>
              <p:ext uri="{D42A27DB-BD31-4B8C-83A1-F6EECF244321}">
                <p14:modId xmlns:p14="http://schemas.microsoft.com/office/powerpoint/2010/main" val="1969738938"/>
              </p:ext>
            </p:extLst>
          </p:nvPr>
        </p:nvGraphicFramePr>
        <p:xfrm>
          <a:off x="119165" y="1628800"/>
          <a:ext cx="8364760" cy="4321186"/>
        </p:xfrm>
        <a:graphic>
          <a:graphicData uri="http://schemas.openxmlformats.org/drawingml/2006/chart">
            <c:chart xmlns:c="http://schemas.openxmlformats.org/drawingml/2006/chart" xmlns:r="http://schemas.openxmlformats.org/officeDocument/2006/relationships" r:id="rId4"/>
          </a:graphicData>
        </a:graphic>
      </p:graphicFrame>
      <p:sp>
        <p:nvSpPr>
          <p:cNvPr id="11"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a:t>
            </a:r>
            <a:r>
              <a:rPr lang="he-IL" altLang="he-IL" sz="900" dirty="0" smtClean="0">
                <a:solidFill>
                  <a:schemeClr val="bg1">
                    <a:lumMod val="85000"/>
                  </a:schemeClr>
                </a:solidFill>
                <a:latin typeface="Arial" pitchFamily="34" charset="0"/>
                <a:cs typeface="Arial" pitchFamily="34" charset="0"/>
              </a:rPr>
              <a:t>לסטטיסטיקה</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39</a:t>
            </a:r>
            <a:endParaRPr lang="he-IL" dirty="0">
              <a:solidFill>
                <a:schemeClr val="bg1"/>
              </a:solidFill>
              <a:latin typeface="Blender" pitchFamily="18" charset="-79"/>
              <a:cs typeface="Blender" pitchFamily="18" charset="-79"/>
            </a:endParaRPr>
          </a:p>
        </p:txBody>
      </p:sp>
      <p:sp>
        <p:nvSpPr>
          <p:cNvPr id="17" name="TextBox 16"/>
          <p:cNvSpPr txBox="1"/>
          <p:nvPr/>
        </p:nvSpPr>
        <p:spPr>
          <a:xfrm>
            <a:off x="479376" y="5312241"/>
            <a:ext cx="7773990" cy="276999"/>
          </a:xfrm>
          <a:prstGeom prst="rect">
            <a:avLst/>
          </a:prstGeom>
          <a:noFill/>
        </p:spPr>
        <p:txBody>
          <a:bodyPr wrap="square" rtlCol="1">
            <a:spAutoFit/>
          </a:bodyPr>
          <a:lstStyle/>
          <a:p>
            <a:pPr algn="just"/>
            <a:r>
              <a:rPr lang="he-IL" sz="1200" dirty="0" smtClean="0">
                <a:solidFill>
                  <a:schemeClr val="bg1">
                    <a:lumMod val="50000"/>
                  </a:schemeClr>
                </a:solidFill>
                <a:cs typeface="Blender" pitchFamily="18" charset="-79"/>
              </a:rPr>
              <a:t>*</a:t>
            </a:r>
            <a:r>
              <a:rPr lang="he-IL" sz="1200" dirty="0" smtClean="0">
                <a:solidFill>
                  <a:srgbClr val="5E5E5E"/>
                </a:solidFill>
                <a:latin typeface="Arial" pitchFamily="34" charset="0"/>
                <a:cs typeface="Arial" pitchFamily="34" charset="0"/>
              </a:rPr>
              <a:t>הנתונים </a:t>
            </a:r>
            <a:r>
              <a:rPr lang="he-IL" sz="1200" dirty="0">
                <a:solidFill>
                  <a:srgbClr val="5E5E5E"/>
                </a:solidFill>
                <a:latin typeface="Arial" pitchFamily="34" charset="0"/>
                <a:cs typeface="Arial" pitchFamily="34" charset="0"/>
              </a:rPr>
              <a:t>מתייחסים למלונות תיירות בלבד</a:t>
            </a:r>
            <a:r>
              <a:rPr lang="he-IL" sz="1200" dirty="0" smtClean="0">
                <a:solidFill>
                  <a:srgbClr val="5E5E5E"/>
                </a:solidFill>
                <a:latin typeface="Arial" pitchFamily="34" charset="0"/>
                <a:cs typeface="Arial" pitchFamily="34" charset="0"/>
              </a:rPr>
              <a:t>, אולם </a:t>
            </a:r>
            <a:r>
              <a:rPr lang="he-IL" sz="1200" dirty="0">
                <a:solidFill>
                  <a:srgbClr val="5E5E5E"/>
                </a:solidFill>
                <a:latin typeface="Arial" pitchFamily="34" charset="0"/>
                <a:cs typeface="Arial" pitchFamily="34" charset="0"/>
              </a:rPr>
              <a:t>בעיר ישנם מקומות לינה נוספים </a:t>
            </a:r>
            <a:r>
              <a:rPr lang="he-IL" sz="1200" dirty="0" smtClean="0">
                <a:solidFill>
                  <a:srgbClr val="5E5E5E"/>
                </a:solidFill>
                <a:latin typeface="Arial" pitchFamily="34" charset="0"/>
                <a:cs typeface="Arial" pitchFamily="34" charset="0"/>
              </a:rPr>
              <a:t>לתיירים.</a:t>
            </a:r>
            <a:endParaRPr lang="he-IL" sz="1200" dirty="0">
              <a:solidFill>
                <a:srgbClr val="5E5E5E"/>
              </a:solidFill>
              <a:latin typeface="Arial" pitchFamily="34" charset="0"/>
              <a:cs typeface="Arial" pitchFamily="34" charset="0"/>
            </a:endParaRPr>
          </a:p>
        </p:txBody>
      </p:sp>
      <p:pic>
        <p:nvPicPr>
          <p:cNvPr id="12" name="תמונה 11"/>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1947" t="30644" r="-8128" b="-2278"/>
          <a:stretch/>
        </p:blipFill>
        <p:spPr>
          <a:xfrm>
            <a:off x="-24680" y="-27384"/>
            <a:ext cx="792088" cy="720080"/>
          </a:xfrm>
          <a:prstGeom prst="rect">
            <a:avLst/>
          </a:prstGeom>
        </p:spPr>
      </p:pic>
      <p:sp>
        <p:nvSpPr>
          <p:cNvPr id="18" name="TextBox 17"/>
          <p:cNvSpPr txBox="1"/>
          <p:nvPr/>
        </p:nvSpPr>
        <p:spPr>
          <a:xfrm>
            <a:off x="7404359" y="1880971"/>
            <a:ext cx="1325649" cy="461665"/>
          </a:xfrm>
          <a:prstGeom prst="rect">
            <a:avLst/>
          </a:prstGeom>
          <a:noFill/>
        </p:spPr>
        <p:txBody>
          <a:bodyPr wrap="square" rtlCol="1">
            <a:spAutoFit/>
          </a:bodyPr>
          <a:lstStyle/>
          <a:p>
            <a:r>
              <a:rPr lang="he-IL" sz="1200" b="1" dirty="0" smtClean="0">
                <a:solidFill>
                  <a:schemeClr val="bg1">
                    <a:lumMod val="50000"/>
                  </a:schemeClr>
                </a:solidFill>
                <a:latin typeface="Arial" panose="020B0604020202020204" pitchFamily="34" charset="0"/>
                <a:cs typeface="Arial" panose="020B0604020202020204" pitchFamily="34" charset="0"/>
              </a:rPr>
              <a:t>% התיירים מכלל האורחים ברבעון</a:t>
            </a:r>
            <a:endParaRPr lang="he-IL" sz="1200" b="1" dirty="0">
              <a:solidFill>
                <a:srgbClr val="5E5E5E"/>
              </a:solidFill>
              <a:latin typeface="Arial" pitchFamily="34" charset="0"/>
              <a:cs typeface="Arial" pitchFamily="34" charset="0"/>
            </a:endParaRPr>
          </a:p>
        </p:txBody>
      </p:sp>
      <p:sp>
        <p:nvSpPr>
          <p:cNvPr id="19" name="TextBox 18"/>
          <p:cNvSpPr txBox="1"/>
          <p:nvPr/>
        </p:nvSpPr>
        <p:spPr>
          <a:xfrm>
            <a:off x="1330362" y="1989081"/>
            <a:ext cx="688917" cy="276999"/>
          </a:xfrm>
          <a:prstGeom prst="rect">
            <a:avLst/>
          </a:prstGeom>
          <a:noFill/>
        </p:spPr>
        <p:txBody>
          <a:bodyPr wrap="square" rtlCol="1">
            <a:spAutoFit/>
          </a:bodyPr>
          <a:lstStyle/>
          <a:p>
            <a:pPr algn="ctr"/>
            <a:r>
              <a:rPr lang="he-IL" sz="1200" b="1" dirty="0" smtClean="0">
                <a:solidFill>
                  <a:schemeClr val="bg1">
                    <a:lumMod val="50000"/>
                  </a:schemeClr>
                </a:solidFill>
                <a:latin typeface="Arial" panose="020B0604020202020204" pitchFamily="34" charset="0"/>
                <a:cs typeface="Arial" panose="020B0604020202020204" pitchFamily="34" charset="0"/>
              </a:rPr>
              <a:t>62.7%</a:t>
            </a:r>
            <a:endParaRPr lang="he-IL" sz="1200" b="1" dirty="0">
              <a:solidFill>
                <a:srgbClr val="5E5E5E"/>
              </a:solidFill>
              <a:latin typeface="Arial" pitchFamily="34" charset="0"/>
              <a:cs typeface="Arial" pitchFamily="34" charset="0"/>
            </a:endParaRPr>
          </a:p>
        </p:txBody>
      </p:sp>
      <p:sp>
        <p:nvSpPr>
          <p:cNvPr id="20" name="TextBox 19"/>
          <p:cNvSpPr txBox="1"/>
          <p:nvPr/>
        </p:nvSpPr>
        <p:spPr>
          <a:xfrm>
            <a:off x="3181033" y="2010795"/>
            <a:ext cx="688917" cy="276999"/>
          </a:xfrm>
          <a:prstGeom prst="rect">
            <a:avLst/>
          </a:prstGeom>
          <a:noFill/>
        </p:spPr>
        <p:txBody>
          <a:bodyPr wrap="square" rtlCol="1">
            <a:spAutoFit/>
          </a:bodyPr>
          <a:lstStyle/>
          <a:p>
            <a:pPr algn="ctr"/>
            <a:r>
              <a:rPr lang="he-IL" sz="1200" b="1" dirty="0" smtClean="0">
                <a:solidFill>
                  <a:schemeClr val="bg1">
                    <a:lumMod val="50000"/>
                  </a:schemeClr>
                </a:solidFill>
                <a:latin typeface="Arial" panose="020B0604020202020204" pitchFamily="34" charset="0"/>
                <a:cs typeface="Arial" panose="020B0604020202020204" pitchFamily="34" charset="0"/>
              </a:rPr>
              <a:t>9.0%</a:t>
            </a:r>
            <a:endParaRPr lang="he-IL" sz="1200" b="1" dirty="0">
              <a:solidFill>
                <a:srgbClr val="5E5E5E"/>
              </a:solidFill>
              <a:latin typeface="Arial" pitchFamily="34" charset="0"/>
              <a:cs typeface="Arial" pitchFamily="34" charset="0"/>
            </a:endParaRPr>
          </a:p>
        </p:txBody>
      </p:sp>
      <p:sp>
        <p:nvSpPr>
          <p:cNvPr id="23" name="TextBox 22"/>
          <p:cNvSpPr txBox="1"/>
          <p:nvPr/>
        </p:nvSpPr>
        <p:spPr>
          <a:xfrm>
            <a:off x="4973683" y="1998342"/>
            <a:ext cx="688917" cy="276999"/>
          </a:xfrm>
          <a:prstGeom prst="rect">
            <a:avLst/>
          </a:prstGeom>
          <a:noFill/>
        </p:spPr>
        <p:txBody>
          <a:bodyPr wrap="square" rtlCol="1">
            <a:spAutoFit/>
          </a:bodyPr>
          <a:lstStyle/>
          <a:p>
            <a:pPr algn="ctr"/>
            <a:r>
              <a:rPr lang="he-IL" sz="1200" b="1" dirty="0" smtClean="0">
                <a:solidFill>
                  <a:schemeClr val="bg1">
                    <a:lumMod val="50000"/>
                  </a:schemeClr>
                </a:solidFill>
                <a:latin typeface="Arial" panose="020B0604020202020204" pitchFamily="34" charset="0"/>
                <a:cs typeface="Arial" panose="020B0604020202020204" pitchFamily="34" charset="0"/>
              </a:rPr>
              <a:t>8.0%</a:t>
            </a:r>
            <a:endParaRPr lang="he-IL" sz="1200" b="1" dirty="0">
              <a:solidFill>
                <a:srgbClr val="5E5E5E"/>
              </a:solidFill>
              <a:latin typeface="Arial" pitchFamily="34" charset="0"/>
              <a:cs typeface="Arial" pitchFamily="34" charset="0"/>
            </a:endParaRPr>
          </a:p>
        </p:txBody>
      </p:sp>
      <p:sp>
        <p:nvSpPr>
          <p:cNvPr id="24" name="TextBox 23"/>
          <p:cNvSpPr txBox="1"/>
          <p:nvPr/>
        </p:nvSpPr>
        <p:spPr>
          <a:xfrm>
            <a:off x="6885872" y="2017259"/>
            <a:ext cx="688917" cy="276999"/>
          </a:xfrm>
          <a:prstGeom prst="rect">
            <a:avLst/>
          </a:prstGeom>
          <a:noFill/>
        </p:spPr>
        <p:txBody>
          <a:bodyPr wrap="square" rtlCol="1">
            <a:spAutoFit/>
          </a:bodyPr>
          <a:lstStyle/>
          <a:p>
            <a:pPr algn="ctr"/>
            <a:r>
              <a:rPr lang="he-IL" sz="1200" b="1" dirty="0" smtClean="0">
                <a:solidFill>
                  <a:schemeClr val="bg1">
                    <a:lumMod val="50000"/>
                  </a:schemeClr>
                </a:solidFill>
                <a:latin typeface="Arial" panose="020B0604020202020204" pitchFamily="34" charset="0"/>
                <a:cs typeface="Arial" panose="020B0604020202020204" pitchFamily="34" charset="0"/>
              </a:rPr>
              <a:t>29.5%</a:t>
            </a:r>
            <a:endParaRPr lang="he-IL" sz="1200" b="1" dirty="0">
              <a:solidFill>
                <a:srgbClr val="5E5E5E"/>
              </a:solidFill>
              <a:latin typeface="Arial" pitchFamily="34" charset="0"/>
              <a:cs typeface="Arial" pitchFamily="34" charset="0"/>
            </a:endParaRPr>
          </a:p>
        </p:txBody>
      </p:sp>
    </p:spTree>
    <p:extLst>
      <p:ext uri="{BB962C8B-B14F-4D97-AF65-F5344CB8AC3E}">
        <p14:creationId xmlns:p14="http://schemas.microsoft.com/office/powerpoint/2010/main" val="149184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id="{4460954C-A7CE-41EC-875D-F9A7765EF7A6}"/>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id="{B15DAF7E-ED7F-453A-8BD0-EC771558BD92}"/>
              </a:ext>
            </a:extLst>
          </p:cNvPr>
          <p:cNvSpPr txBox="1">
            <a:spLocks/>
          </p:cNvSpPr>
          <p:nvPr/>
        </p:nvSpPr>
        <p:spPr>
          <a:xfrm>
            <a:off x="9408367" y="332656"/>
            <a:ext cx="1757399"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2052561" y="260965"/>
            <a:ext cx="10020769" cy="503739"/>
          </a:xfrm>
        </p:spPr>
        <p:txBody>
          <a:bodyPr/>
          <a:lstStyle/>
          <a:p>
            <a:pPr>
              <a:lnSpc>
                <a:spcPts val="3000"/>
              </a:lnSpc>
            </a:pPr>
            <a:r>
              <a:rPr lang="he-IL" sz="3200" dirty="0">
                <a:solidFill>
                  <a:srgbClr val="5E5E5E"/>
                </a:solidFill>
                <a:cs typeface="Blender" pitchFamily="18" charset="-79"/>
              </a:rPr>
              <a:t>אורחים במלונות </a:t>
            </a:r>
            <a:r>
              <a:rPr lang="he-IL" sz="3200" dirty="0" smtClean="0">
                <a:solidFill>
                  <a:srgbClr val="5E5E5E"/>
                </a:solidFill>
                <a:cs typeface="Blender" pitchFamily="18" charset="-79"/>
              </a:rPr>
              <a:t>תיירות* </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2020)</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763064" y="2347126"/>
            <a:ext cx="3428936" cy="4104463"/>
          </a:xfrm>
        </p:spPr>
        <p:txBody>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2020 </a:t>
            </a:r>
            <a:r>
              <a:rPr lang="he-IL" sz="2000" dirty="0">
                <a:solidFill>
                  <a:schemeClr val="bg1"/>
                </a:solidFill>
                <a:cs typeface="Blender" pitchFamily="18" charset="-79"/>
              </a:rPr>
              <a:t>לנו במלונות התיירות בעיר </a:t>
            </a:r>
            <a:r>
              <a:rPr lang="he-IL" sz="2000" dirty="0" smtClean="0">
                <a:solidFill>
                  <a:schemeClr val="bg1"/>
                </a:solidFill>
                <a:cs typeface="Blender" pitchFamily="18" charset="-79"/>
              </a:rPr>
              <a:t>קרוב לחצי מיליון אורחים, כ-40%</a:t>
            </a:r>
            <a:r>
              <a:rPr lang="en-US" sz="2000" dirty="0" smtClean="0">
                <a:solidFill>
                  <a:schemeClr val="bg1"/>
                </a:solidFill>
                <a:cs typeface="Blender" pitchFamily="18" charset="-79"/>
              </a:rPr>
              <a:t> </a:t>
            </a:r>
            <a:r>
              <a:rPr lang="he-IL" sz="2000" dirty="0" smtClean="0">
                <a:solidFill>
                  <a:schemeClr val="bg1"/>
                </a:solidFill>
                <a:cs typeface="Blender" pitchFamily="18" charset="-79"/>
              </a:rPr>
              <a:t>מהם היו תיירים (בישראל שיעור התיירים נמוך יותר ועומד על 20%).</a:t>
            </a:r>
          </a:p>
          <a:p>
            <a:pPr algn="just"/>
            <a:r>
              <a:rPr lang="he-IL" sz="2000" dirty="0" smtClean="0">
                <a:solidFill>
                  <a:schemeClr val="bg1"/>
                </a:solidFill>
                <a:cs typeface="Blender" pitchFamily="18" charset="-79"/>
              </a:rPr>
              <a:t>בשל פרוץ משבר הקורונה נרשמה ירידה גדולה במספר האורחים, וירידה גדולה יותר במספר התיירים, כך שבשנת 2020 שיעור התיירים מכלל האורחים נמוך בהשוואה לשנים קודמות. </a:t>
            </a:r>
            <a:endParaRPr lang="he-IL" sz="2000" dirty="0" smtClean="0">
              <a:solidFill>
                <a:srgbClr val="FF0000"/>
              </a:solidFill>
              <a:cs typeface="Blender" pitchFamily="18" charset="-79"/>
            </a:endParaRPr>
          </a:p>
        </p:txBody>
      </p:sp>
      <p:graphicFrame>
        <p:nvGraphicFramePr>
          <p:cNvPr id="17" name="מציין מיקום של טבלה 7" title="אורחים במלונות תיירות"/>
          <p:cNvGraphicFramePr>
            <a:graphicFrameLocks/>
          </p:cNvGraphicFramePr>
          <p:nvPr>
            <p:extLst>
              <p:ext uri="{D42A27DB-BD31-4B8C-83A1-F6EECF244321}">
                <p14:modId xmlns:p14="http://schemas.microsoft.com/office/powerpoint/2010/main" val="252995214"/>
              </p:ext>
            </p:extLst>
          </p:nvPr>
        </p:nvGraphicFramePr>
        <p:xfrm>
          <a:off x="1078671" y="1201468"/>
          <a:ext cx="6624000" cy="2334882"/>
        </p:xfrm>
        <a:graphic>
          <a:graphicData uri="http://schemas.openxmlformats.org/drawingml/2006/table">
            <a:tbl>
              <a:tblPr rtl="1" firstRow="1" bandRow="1">
                <a:tableStyleId>{073A0DAA-6AF3-43AB-8588-CEC1D06C72B9}</a:tableStyleId>
              </a:tblPr>
              <a:tblGrid>
                <a:gridCol w="1690425">
                  <a:extLst>
                    <a:ext uri="{9D8B030D-6E8A-4147-A177-3AD203B41FA5}">
                      <a16:colId xmlns:a16="http://schemas.microsoft.com/office/drawing/2014/main" val="20000"/>
                    </a:ext>
                  </a:extLst>
                </a:gridCol>
                <a:gridCol w="1573619">
                  <a:extLst>
                    <a:ext uri="{9D8B030D-6E8A-4147-A177-3AD203B41FA5}">
                      <a16:colId xmlns:a16="http://schemas.microsoft.com/office/drawing/2014/main" val="20001"/>
                    </a:ext>
                  </a:extLst>
                </a:gridCol>
                <a:gridCol w="1703956">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tblGrid>
              <a:tr h="493814">
                <a:tc>
                  <a:txBody>
                    <a:bodyPr/>
                    <a:lstStyle/>
                    <a:p>
                      <a:pPr algn="ctr" rtl="1">
                        <a:lnSpc>
                          <a:spcPts val="1800"/>
                        </a:lnSpc>
                      </a:pPr>
                      <a:endParaRPr lang="he-IL" dirty="0"/>
                    </a:p>
                  </a:txBody>
                  <a:tcPr>
                    <a:solidFill>
                      <a:schemeClr val="tx1">
                        <a:lumMod val="65000"/>
                        <a:lumOff val="35000"/>
                      </a:schemeClr>
                    </a:solidFill>
                  </a:tcPr>
                </a:tc>
                <a:tc>
                  <a:txBody>
                    <a:bodyPr/>
                    <a:lstStyle/>
                    <a:p>
                      <a:pPr algn="ctr" rtl="1">
                        <a:lnSpc>
                          <a:spcPts val="2000"/>
                        </a:lnSpc>
                      </a:pPr>
                      <a:r>
                        <a:rPr lang="he-IL" dirty="0">
                          <a:solidFill>
                            <a:schemeClr val="bg1"/>
                          </a:solidFill>
                        </a:rPr>
                        <a:t>סה"כ</a:t>
                      </a:r>
                      <a:endParaRPr lang="he-IL" sz="1400" dirty="0">
                        <a:solidFill>
                          <a:schemeClr val="bg1"/>
                        </a:solidFill>
                      </a:endParaRPr>
                    </a:p>
                  </a:txBody>
                  <a:tcPr>
                    <a:solidFill>
                      <a:schemeClr val="tx1">
                        <a:lumMod val="65000"/>
                        <a:lumOff val="35000"/>
                      </a:schemeClr>
                    </a:solidFill>
                  </a:tcPr>
                </a:tc>
                <a:tc>
                  <a:txBody>
                    <a:bodyPr/>
                    <a:lstStyle/>
                    <a:p>
                      <a:pPr algn="ctr" rtl="1">
                        <a:lnSpc>
                          <a:spcPts val="2000"/>
                        </a:lnSpc>
                      </a:pPr>
                      <a:r>
                        <a:rPr lang="he-IL" dirty="0" smtClean="0">
                          <a:solidFill>
                            <a:schemeClr val="bg1"/>
                          </a:solidFill>
                        </a:rPr>
                        <a:t>מגמות </a:t>
                      </a:r>
                      <a:r>
                        <a:rPr lang="he-IL" dirty="0">
                          <a:solidFill>
                            <a:schemeClr val="bg1"/>
                          </a:solidFill>
                        </a:rPr>
                        <a:t>בהשוואה לשנת </a:t>
                      </a:r>
                      <a:r>
                        <a:rPr lang="en-US" dirty="0" smtClean="0">
                          <a:solidFill>
                            <a:schemeClr val="bg1"/>
                          </a:solidFill>
                        </a:rPr>
                        <a:t>2019</a:t>
                      </a:r>
                      <a:endParaRPr lang="en-US" dirty="0">
                        <a:solidFill>
                          <a:schemeClr val="bg1"/>
                        </a:solidFill>
                      </a:endParaRPr>
                    </a:p>
                    <a:p>
                      <a:pPr algn="ctr" rtl="1">
                        <a:lnSpc>
                          <a:spcPts val="2000"/>
                        </a:lnSpc>
                      </a:pPr>
                      <a:r>
                        <a:rPr lang="en-US" dirty="0">
                          <a:solidFill>
                            <a:schemeClr val="bg1">
                              <a:lumMod val="85000"/>
                            </a:schemeClr>
                          </a:solidFill>
                        </a:rPr>
                        <a:t> </a:t>
                      </a:r>
                      <a:r>
                        <a:rPr lang="he-IL" sz="1400" dirty="0" smtClean="0">
                          <a:solidFill>
                            <a:schemeClr val="bg1">
                              <a:lumMod val="85000"/>
                            </a:schemeClr>
                          </a:solidFill>
                        </a:rPr>
                        <a:t>(מגמה </a:t>
                      </a:r>
                      <a:r>
                        <a:rPr lang="he-IL" sz="1400" dirty="0">
                          <a:solidFill>
                            <a:schemeClr val="bg1">
                              <a:lumMod val="85000"/>
                            </a:schemeClr>
                          </a:solidFill>
                        </a:rPr>
                        <a:t>בישראל)</a:t>
                      </a:r>
                    </a:p>
                  </a:txBody>
                  <a:tcPr>
                    <a:solidFill>
                      <a:schemeClr val="tx1">
                        <a:lumMod val="65000"/>
                        <a:lumOff val="35000"/>
                      </a:schemeClr>
                    </a:solidFill>
                  </a:tcPr>
                </a:tc>
                <a:tc>
                  <a:txBody>
                    <a:bodyPr/>
                    <a:lstStyle/>
                    <a:p>
                      <a:pPr algn="ctr" rtl="1">
                        <a:lnSpc>
                          <a:spcPts val="1800"/>
                        </a:lnSpc>
                      </a:pPr>
                      <a:r>
                        <a:rPr lang="he-IL" dirty="0">
                          <a:solidFill>
                            <a:schemeClr val="bg1"/>
                          </a:solidFill>
                        </a:rPr>
                        <a:t>%</a:t>
                      </a:r>
                      <a:r>
                        <a:rPr lang="en-US" dirty="0">
                          <a:solidFill>
                            <a:schemeClr val="bg1"/>
                          </a:solidFill>
                        </a:rPr>
                        <a:t> </a:t>
                      </a:r>
                      <a:r>
                        <a:rPr lang="he-IL" dirty="0">
                          <a:solidFill>
                            <a:schemeClr val="bg1"/>
                          </a:solidFill>
                        </a:rPr>
                        <a:t>מישראל</a:t>
                      </a:r>
                    </a:p>
                  </a:txBody>
                  <a:tcPr>
                    <a:solidFill>
                      <a:schemeClr val="tx1">
                        <a:lumMod val="65000"/>
                        <a:lumOff val="35000"/>
                      </a:schemeClr>
                    </a:solidFill>
                  </a:tcPr>
                </a:tc>
                <a:extLst>
                  <a:ext uri="{0D108BD9-81ED-4DB2-BD59-A6C34878D82A}">
                    <a16:rowId xmlns:a16="http://schemas.microsoft.com/office/drawing/2014/main" val="10000"/>
                  </a:ext>
                </a:extLst>
              </a:tr>
              <a:tr h="493814">
                <a:tc>
                  <a:txBody>
                    <a:bodyPr/>
                    <a:lstStyle/>
                    <a:p>
                      <a:pPr algn="r" rtl="1">
                        <a:lnSpc>
                          <a:spcPts val="1800"/>
                        </a:lnSpc>
                      </a:pPr>
                      <a:r>
                        <a:rPr lang="he-IL" sz="1600" b="1" dirty="0">
                          <a:solidFill>
                            <a:schemeClr val="tx1"/>
                          </a:solidFill>
                        </a:rPr>
                        <a:t>מספר האורחים</a:t>
                      </a:r>
                    </a:p>
                  </a:txBody>
                  <a:tcPr anchor="ctr">
                    <a:solidFill>
                      <a:schemeClr val="bg1">
                        <a:lumMod val="85000"/>
                      </a:schemeClr>
                    </a:solidFill>
                  </a:tcPr>
                </a:tc>
                <a:tc>
                  <a:txBody>
                    <a:bodyPr/>
                    <a:lstStyle/>
                    <a:p>
                      <a:pPr algn="ctr" rtl="1">
                        <a:lnSpc>
                          <a:spcPts val="1800"/>
                        </a:lnSpc>
                      </a:pPr>
                      <a:r>
                        <a:rPr lang="he-IL" sz="1600" b="1" dirty="0" smtClean="0">
                          <a:solidFill>
                            <a:schemeClr val="tx1"/>
                          </a:solidFill>
                        </a:rPr>
                        <a:t>449,700</a:t>
                      </a:r>
                      <a:endParaRPr lang="he-IL" sz="1600" b="1" dirty="0">
                        <a:solidFill>
                          <a:schemeClr val="tx1"/>
                        </a:solidFill>
                      </a:endParaRPr>
                    </a:p>
                  </a:txBody>
                  <a:tcPr anchor="ctr">
                    <a:solidFill>
                      <a:schemeClr val="bg1">
                        <a:lumMod val="85000"/>
                      </a:schemeClr>
                    </a:solidFill>
                  </a:tcPr>
                </a:tc>
                <a:tc>
                  <a:txBody>
                    <a:bodyPr/>
                    <a:lstStyle/>
                    <a:p>
                      <a:pPr algn="ctr" rtl="1">
                        <a:lnSpc>
                          <a:spcPts val="1800"/>
                        </a:lnSpc>
                      </a:pPr>
                      <a:r>
                        <a:rPr lang="he-IL" sz="1600" b="0" dirty="0" smtClean="0">
                          <a:solidFill>
                            <a:schemeClr val="tx1"/>
                          </a:solidFill>
                        </a:rPr>
                        <a:t>72%</a:t>
                      </a:r>
                      <a:r>
                        <a:rPr lang="en-US" sz="1600" b="0" dirty="0" smtClean="0">
                          <a:solidFill>
                            <a:schemeClr val="tx1"/>
                          </a:solidFill>
                        </a:rPr>
                        <a:t>-</a:t>
                      </a:r>
                      <a:r>
                        <a:rPr lang="he-IL" sz="1600" b="0" dirty="0" smtClean="0">
                          <a:solidFill>
                            <a:schemeClr val="tx1"/>
                          </a:solidFill>
                        </a:rPr>
                        <a:t>   </a:t>
                      </a:r>
                      <a:r>
                        <a:rPr lang="he-IL" sz="1400" b="1" dirty="0" smtClean="0">
                          <a:solidFill>
                            <a:schemeClr val="bg1">
                              <a:lumMod val="50000"/>
                            </a:schemeClr>
                          </a:solidFill>
                          <a:latin typeface="Arial" panose="020B0604020202020204" pitchFamily="34" charset="0"/>
                          <a:cs typeface="Arial" panose="020B0604020202020204" pitchFamily="34" charset="0"/>
                        </a:rPr>
                        <a:t>(%</a:t>
                      </a:r>
                      <a:r>
                        <a:rPr lang="en-US" sz="1400" b="1" dirty="0" smtClean="0">
                          <a:solidFill>
                            <a:schemeClr val="bg1">
                              <a:lumMod val="50000"/>
                            </a:schemeClr>
                          </a:solidFill>
                          <a:latin typeface="Arial" panose="020B0604020202020204" pitchFamily="34" charset="0"/>
                          <a:cs typeface="Arial" panose="020B0604020202020204" pitchFamily="34" charset="0"/>
                        </a:rPr>
                        <a:t>4</a:t>
                      </a:r>
                      <a:r>
                        <a:rPr lang="he-IL" sz="1400" b="1" dirty="0" smtClean="0">
                          <a:solidFill>
                            <a:schemeClr val="bg1">
                              <a:lumMod val="50000"/>
                            </a:schemeClr>
                          </a:solidFill>
                          <a:latin typeface="Arial" panose="020B0604020202020204" pitchFamily="34" charset="0"/>
                          <a:cs typeface="Arial" panose="020B0604020202020204" pitchFamily="34" charset="0"/>
                        </a:rPr>
                        <a:t>-6)</a:t>
                      </a:r>
                      <a:endParaRPr lang="he-IL" sz="1400" b="1" dirty="0">
                        <a:solidFill>
                          <a:schemeClr val="bg1">
                            <a:lumMod val="50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rtl="1">
                        <a:lnSpc>
                          <a:spcPts val="1800"/>
                        </a:lnSpc>
                      </a:pPr>
                      <a:r>
                        <a:rPr lang="he-IL" sz="1600" b="0" dirty="0" smtClean="0">
                          <a:solidFill>
                            <a:schemeClr val="tx1"/>
                          </a:solidFill>
                        </a:rPr>
                        <a:t>11%</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10001"/>
                  </a:ext>
                </a:extLst>
              </a:tr>
              <a:tr h="493814">
                <a:tc>
                  <a:txBody>
                    <a:bodyPr/>
                    <a:lstStyle/>
                    <a:p>
                      <a:pPr algn="r" rtl="1">
                        <a:lnSpc>
                          <a:spcPts val="1800"/>
                        </a:lnSpc>
                      </a:pPr>
                      <a:r>
                        <a:rPr lang="he-IL" sz="1600" b="1" dirty="0">
                          <a:solidFill>
                            <a:schemeClr val="tx1"/>
                          </a:solidFill>
                        </a:rPr>
                        <a:t>מתוכם: תיירים</a:t>
                      </a:r>
                    </a:p>
                  </a:txBody>
                  <a:tcPr anchor="ctr">
                    <a:solidFill>
                      <a:schemeClr val="bg1">
                        <a:lumMod val="95000"/>
                      </a:schemeClr>
                    </a:solidFill>
                  </a:tcPr>
                </a:tc>
                <a:tc>
                  <a:txBody>
                    <a:bodyPr/>
                    <a:lstStyle/>
                    <a:p>
                      <a:pPr algn="ctr" rtl="1">
                        <a:lnSpc>
                          <a:spcPts val="1800"/>
                        </a:lnSpc>
                      </a:pPr>
                      <a:r>
                        <a:rPr lang="en-US" sz="1600" dirty="0" smtClean="0">
                          <a:solidFill>
                            <a:schemeClr val="tx1"/>
                          </a:solidFill>
                        </a:rPr>
                        <a:t>184,500</a:t>
                      </a:r>
                      <a:endParaRPr lang="he-IL" sz="1600" dirty="0">
                        <a:solidFill>
                          <a:schemeClr val="tx1"/>
                        </a:solidFill>
                      </a:endParaRPr>
                    </a:p>
                  </a:txBody>
                  <a:tcPr anchor="ctr">
                    <a:solidFill>
                      <a:schemeClr val="bg1">
                        <a:lumMod val="95000"/>
                      </a:schemeClr>
                    </a:solidFill>
                  </a:tcPr>
                </a:tc>
                <a:tc>
                  <a:txBody>
                    <a:bodyPr/>
                    <a:lstStyle/>
                    <a:p>
                      <a:pPr algn="ctr" rtl="1">
                        <a:lnSpc>
                          <a:spcPts val="1800"/>
                        </a:lnSpc>
                      </a:pPr>
                      <a:r>
                        <a:rPr lang="he-IL" sz="1600" b="0" dirty="0" smtClean="0">
                          <a:solidFill>
                            <a:schemeClr val="tx1"/>
                          </a:solidFill>
                        </a:rPr>
                        <a:t>83%-   </a:t>
                      </a:r>
                      <a:r>
                        <a:rPr lang="he-IL" sz="1400" b="1" dirty="0" smtClean="0">
                          <a:solidFill>
                            <a:schemeClr val="bg1">
                              <a:lumMod val="50000"/>
                            </a:schemeClr>
                          </a:solidFill>
                          <a:latin typeface="Arial" panose="020B0604020202020204" pitchFamily="34" charset="0"/>
                          <a:cs typeface="Arial" panose="020B0604020202020204" pitchFamily="34" charset="0"/>
                        </a:rPr>
                        <a:t>(82%-)</a:t>
                      </a:r>
                      <a:endParaRPr lang="he-IL" sz="1400" b="1" dirty="0">
                        <a:solidFill>
                          <a:schemeClr val="bg1">
                            <a:lumMod val="50000"/>
                          </a:schemeClr>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rtl="1">
                        <a:lnSpc>
                          <a:spcPts val="1800"/>
                        </a:lnSpc>
                      </a:pPr>
                      <a:r>
                        <a:rPr lang="he-IL" sz="1600" b="0" dirty="0" smtClean="0">
                          <a:solidFill>
                            <a:schemeClr val="tx1"/>
                          </a:solidFill>
                        </a:rPr>
                        <a:t>23%</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2"/>
                  </a:ext>
                </a:extLst>
              </a:tr>
              <a:tr h="493814">
                <a:tc>
                  <a:txBody>
                    <a:bodyPr/>
                    <a:lstStyle/>
                    <a:p>
                      <a:pPr marL="0" marR="0" indent="0" algn="r" defTabSz="914400" rtl="1" eaLnBrk="1" fontAlgn="auto" latinLnBrk="0" hangingPunct="1">
                        <a:lnSpc>
                          <a:spcPts val="1800"/>
                        </a:lnSpc>
                        <a:spcBef>
                          <a:spcPts val="0"/>
                        </a:spcBef>
                        <a:spcAft>
                          <a:spcPts val="0"/>
                        </a:spcAft>
                        <a:buClrTx/>
                        <a:buSzTx/>
                        <a:buFontTx/>
                        <a:buNone/>
                        <a:tabLst/>
                        <a:defRPr/>
                      </a:pPr>
                      <a:r>
                        <a:rPr lang="he-IL" sz="1600" b="1" dirty="0">
                          <a:solidFill>
                            <a:schemeClr val="tx1"/>
                          </a:solidFill>
                        </a:rPr>
                        <a:t>           </a:t>
                      </a:r>
                      <a:r>
                        <a:rPr lang="he-IL" sz="1600" b="1" dirty="0" smtClean="0">
                          <a:solidFill>
                            <a:schemeClr val="tx1"/>
                          </a:solidFill>
                        </a:rPr>
                        <a:t>ישראלים</a:t>
                      </a:r>
                      <a:endParaRPr lang="he-IL" sz="1600" b="1"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en-US" sz="1600" dirty="0" smtClean="0">
                          <a:solidFill>
                            <a:schemeClr val="tx1"/>
                          </a:solidFill>
                        </a:rPr>
                        <a:t>265,200</a:t>
                      </a:r>
                      <a:endParaRPr lang="he-IL" sz="1600" dirty="0">
                        <a:solidFill>
                          <a:schemeClr val="tx1"/>
                        </a:solidFill>
                      </a:endParaRPr>
                    </a:p>
                  </a:txBody>
                  <a:tcPr anchor="ctr">
                    <a:solidFill>
                      <a:schemeClr val="bg1">
                        <a:lumMod val="85000"/>
                      </a:schemeClr>
                    </a:solidFill>
                  </a:tcPr>
                </a:tc>
                <a:tc>
                  <a:txBody>
                    <a:bodyPr/>
                    <a:lstStyle/>
                    <a:p>
                      <a:pPr algn="ctr" rtl="1">
                        <a:lnSpc>
                          <a:spcPts val="1800"/>
                        </a:lnSpc>
                      </a:pPr>
                      <a:r>
                        <a:rPr lang="he-IL" sz="1600" b="0" kern="1200" dirty="0" smtClean="0">
                          <a:solidFill>
                            <a:schemeClr val="tx1"/>
                          </a:solidFill>
                          <a:latin typeface="+mn-lt"/>
                          <a:ea typeface="+mn-ea"/>
                          <a:cs typeface="+mn-cs"/>
                        </a:rPr>
                        <a:t>51%- </a:t>
                      </a:r>
                      <a:r>
                        <a:rPr lang="he-IL" sz="1600" b="0" dirty="0" smtClean="0">
                          <a:solidFill>
                            <a:schemeClr val="tx1"/>
                          </a:solidFill>
                        </a:rPr>
                        <a:t>  </a:t>
                      </a:r>
                      <a:r>
                        <a:rPr lang="he-IL" sz="1400" b="1" dirty="0" smtClean="0">
                          <a:solidFill>
                            <a:schemeClr val="bg1">
                              <a:lumMod val="50000"/>
                            </a:schemeClr>
                          </a:solidFill>
                          <a:latin typeface="Arial" panose="020B0604020202020204" pitchFamily="34" charset="0"/>
                          <a:cs typeface="Arial" panose="020B0604020202020204" pitchFamily="34" charset="0"/>
                        </a:rPr>
                        <a:t>(52%-)</a:t>
                      </a:r>
                      <a:endParaRPr lang="he-IL" sz="1400" b="1" dirty="0">
                        <a:solidFill>
                          <a:schemeClr val="bg1">
                            <a:lumMod val="50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he-IL" sz="1600" b="0" dirty="0" smtClean="0">
                          <a:solidFill>
                            <a:schemeClr val="tx1"/>
                          </a:solidFill>
                        </a:rPr>
                        <a:t>9%</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16" name="מציין מיקום של טבלה 7" title="ממוצע לינות לתייר"/>
          <p:cNvGraphicFramePr>
            <a:graphicFrameLocks/>
          </p:cNvGraphicFramePr>
          <p:nvPr>
            <p:extLst>
              <p:ext uri="{D42A27DB-BD31-4B8C-83A1-F6EECF244321}">
                <p14:modId xmlns:p14="http://schemas.microsoft.com/office/powerpoint/2010/main" val="1459722472"/>
              </p:ext>
            </p:extLst>
          </p:nvPr>
        </p:nvGraphicFramePr>
        <p:xfrm>
          <a:off x="1055440" y="4531657"/>
          <a:ext cx="6624000" cy="1340425"/>
        </p:xfrm>
        <a:graphic>
          <a:graphicData uri="http://schemas.openxmlformats.org/drawingml/2006/table">
            <a:tbl>
              <a:tblPr rtl="1" firstRow="1" bandRow="1">
                <a:tableStyleId>{073A0DAA-6AF3-43AB-8588-CEC1D06C72B9}</a:tableStyleId>
              </a:tblPr>
              <a:tblGrid>
                <a:gridCol w="165600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tblGrid>
              <a:tr h="378539">
                <a:tc gridSpan="4">
                  <a:txBody>
                    <a:bodyPr/>
                    <a:lstStyle/>
                    <a:p>
                      <a:pPr algn="ctr" rtl="1"/>
                      <a:r>
                        <a:rPr lang="he-IL" sz="1800" dirty="0">
                          <a:solidFill>
                            <a:schemeClr val="bg1"/>
                          </a:solidFill>
                        </a:rPr>
                        <a:t>ממוצע</a:t>
                      </a:r>
                      <a:r>
                        <a:rPr lang="he-IL" sz="1800" baseline="0" dirty="0">
                          <a:solidFill>
                            <a:schemeClr val="bg1"/>
                          </a:solidFill>
                        </a:rPr>
                        <a:t> לינות לתייר</a:t>
                      </a:r>
                      <a:endParaRPr lang="he-IL" sz="1800" dirty="0">
                        <a:solidFill>
                          <a:schemeClr val="bg1"/>
                        </a:solidFill>
                      </a:endParaRPr>
                    </a:p>
                  </a:txBody>
                  <a:tcPr anchor="ctr">
                    <a:solidFill>
                      <a:schemeClr val="tx1">
                        <a:lumMod val="65000"/>
                        <a:lumOff val="35000"/>
                      </a:schemeClr>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val="10000"/>
                  </a:ext>
                </a:extLst>
              </a:tr>
              <a:tr h="468072">
                <a:tc>
                  <a:txBody>
                    <a:bodyPr/>
                    <a:lstStyle/>
                    <a:p>
                      <a:pPr algn="ctr" rtl="1"/>
                      <a:r>
                        <a:rPr lang="he-IL" sz="1800" b="1" dirty="0">
                          <a:solidFill>
                            <a:schemeClr val="bg1"/>
                          </a:solidFill>
                        </a:rPr>
                        <a:t>תל-אביב-יפו</a:t>
                      </a:r>
                    </a:p>
                  </a:txBody>
                  <a:tcPr anchor="ctr">
                    <a:solidFill>
                      <a:srgbClr val="A75A98"/>
                    </a:solidFill>
                  </a:tcPr>
                </a:tc>
                <a:tc>
                  <a:txBody>
                    <a:bodyPr/>
                    <a:lstStyle/>
                    <a:p>
                      <a:pPr algn="ctr" rtl="1"/>
                      <a:r>
                        <a:rPr lang="he-IL" sz="1800" b="1" dirty="0">
                          <a:solidFill>
                            <a:schemeClr val="bg1"/>
                          </a:solidFill>
                        </a:rPr>
                        <a:t>ירושלים</a:t>
                      </a:r>
                    </a:p>
                  </a:txBody>
                  <a:tcPr anchor="ctr">
                    <a:solidFill>
                      <a:schemeClr val="tx2">
                        <a:lumMod val="60000"/>
                        <a:lumOff val="40000"/>
                      </a:schemeClr>
                    </a:solidFill>
                  </a:tcPr>
                </a:tc>
                <a:tc>
                  <a:txBody>
                    <a:bodyPr/>
                    <a:lstStyle/>
                    <a:p>
                      <a:pPr algn="ctr" rtl="1"/>
                      <a:r>
                        <a:rPr lang="he-IL" sz="1800" b="1" dirty="0">
                          <a:solidFill>
                            <a:schemeClr val="bg1"/>
                          </a:solidFill>
                        </a:rPr>
                        <a:t>חיפה</a:t>
                      </a:r>
                    </a:p>
                  </a:txBody>
                  <a:tcPr anchor="ctr">
                    <a:solidFill>
                      <a:srgbClr val="5B2E76"/>
                    </a:solidFill>
                  </a:tcPr>
                </a:tc>
                <a:tc>
                  <a:txBody>
                    <a:bodyPr/>
                    <a:lstStyle/>
                    <a:p>
                      <a:pPr algn="ctr" rtl="1"/>
                      <a:r>
                        <a:rPr lang="he-IL" sz="1800" b="1" dirty="0">
                          <a:solidFill>
                            <a:schemeClr val="bg1"/>
                          </a:solidFill>
                        </a:rPr>
                        <a:t>ישראל</a:t>
                      </a:r>
                    </a:p>
                  </a:txBody>
                  <a:tcPr anchor="ctr">
                    <a:solidFill>
                      <a:srgbClr val="5E5E5E"/>
                    </a:solidFill>
                  </a:tcPr>
                </a:tc>
                <a:extLst>
                  <a:ext uri="{0D108BD9-81ED-4DB2-BD59-A6C34878D82A}">
                    <a16:rowId xmlns:a16="http://schemas.microsoft.com/office/drawing/2014/main" val="10001"/>
                  </a:ext>
                </a:extLst>
              </a:tr>
              <a:tr h="493814">
                <a:tc>
                  <a:txBody>
                    <a:bodyPr/>
                    <a:lstStyle/>
                    <a:p>
                      <a:pPr algn="ctr" rtl="1"/>
                      <a:r>
                        <a:rPr lang="he-IL" sz="1600" dirty="0" smtClean="0">
                          <a:solidFill>
                            <a:schemeClr val="tx1"/>
                          </a:solidFill>
                        </a:rPr>
                        <a:t>2.5</a:t>
                      </a:r>
                      <a:endParaRPr lang="he-IL" sz="1600" dirty="0">
                        <a:solidFill>
                          <a:schemeClr val="tx1"/>
                        </a:solidFill>
                      </a:endParaRPr>
                    </a:p>
                  </a:txBody>
                  <a:tcPr anchor="ctr">
                    <a:solidFill>
                      <a:schemeClr val="bg1">
                        <a:lumMod val="95000"/>
                      </a:schemeClr>
                    </a:solidFill>
                  </a:tcPr>
                </a:tc>
                <a:tc>
                  <a:txBody>
                    <a:bodyPr/>
                    <a:lstStyle/>
                    <a:p>
                      <a:pPr algn="ctr" rtl="1"/>
                      <a:r>
                        <a:rPr lang="he-IL" sz="1600" dirty="0" smtClean="0">
                          <a:solidFill>
                            <a:schemeClr val="tx1"/>
                          </a:solidFill>
                        </a:rPr>
                        <a:t>3.3</a:t>
                      </a:r>
                      <a:endParaRPr lang="he-IL" sz="1600" dirty="0">
                        <a:solidFill>
                          <a:schemeClr val="tx1"/>
                        </a:solidFill>
                      </a:endParaRPr>
                    </a:p>
                  </a:txBody>
                  <a:tcPr anchor="ctr">
                    <a:solidFill>
                      <a:schemeClr val="bg1">
                        <a:lumMod val="95000"/>
                      </a:schemeClr>
                    </a:solidFill>
                  </a:tcPr>
                </a:tc>
                <a:tc>
                  <a:txBody>
                    <a:bodyPr/>
                    <a:lstStyle/>
                    <a:p>
                      <a:pPr algn="ctr" rtl="1"/>
                      <a:r>
                        <a:rPr lang="he-IL" sz="1600" dirty="0" smtClean="0">
                          <a:solidFill>
                            <a:schemeClr val="tx1"/>
                          </a:solidFill>
                        </a:rPr>
                        <a:t>2.4</a:t>
                      </a:r>
                      <a:endParaRPr lang="he-IL" sz="1600" dirty="0">
                        <a:solidFill>
                          <a:schemeClr val="tx1"/>
                        </a:solidFill>
                      </a:endParaRPr>
                    </a:p>
                  </a:txBody>
                  <a:tcPr anchor="ctr">
                    <a:solidFill>
                      <a:schemeClr val="bg1">
                        <a:lumMod val="95000"/>
                      </a:schemeClr>
                    </a:solidFill>
                  </a:tcPr>
                </a:tc>
                <a:tc>
                  <a:txBody>
                    <a:bodyPr/>
                    <a:lstStyle/>
                    <a:p>
                      <a:pPr algn="ctr" rtl="1"/>
                      <a:r>
                        <a:rPr lang="en-US" sz="1600" dirty="0" smtClean="0">
                          <a:solidFill>
                            <a:schemeClr val="tx1"/>
                          </a:solidFill>
                        </a:rPr>
                        <a:t>2.7</a:t>
                      </a:r>
                      <a:endParaRPr lang="he-IL" sz="1600"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a:t>
            </a:r>
            <a:r>
              <a:rPr lang="he-IL" altLang="he-IL" sz="900" dirty="0" smtClean="0">
                <a:solidFill>
                  <a:schemeClr val="bg1">
                    <a:lumMod val="85000"/>
                  </a:schemeClr>
                </a:solidFill>
                <a:latin typeface="Arial" pitchFamily="34" charset="0"/>
                <a:cs typeface="Arial" pitchFamily="34" charset="0"/>
              </a:rPr>
              <a:t>לסטטיסטיקה</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40</a:t>
            </a:r>
            <a:endParaRPr lang="he-IL" dirty="0">
              <a:solidFill>
                <a:schemeClr val="bg1"/>
              </a:solidFill>
              <a:latin typeface="Blender" pitchFamily="18" charset="-79"/>
              <a:cs typeface="Blender" pitchFamily="18" charset="-79"/>
            </a:endParaRPr>
          </a:p>
        </p:txBody>
      </p:sp>
      <p:pic>
        <p:nvPicPr>
          <p:cNvPr id="12" name="תמונה 11"/>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41947" t="30644" r="-8128" b="-2278"/>
          <a:stretch/>
        </p:blipFill>
        <p:spPr>
          <a:xfrm>
            <a:off x="-24680" y="-27384"/>
            <a:ext cx="792088" cy="720080"/>
          </a:xfrm>
          <a:prstGeom prst="rect">
            <a:avLst/>
          </a:prstGeom>
        </p:spPr>
      </p:pic>
      <p:sp>
        <p:nvSpPr>
          <p:cNvPr id="3" name="מלבן 2"/>
          <p:cNvSpPr/>
          <p:nvPr/>
        </p:nvSpPr>
        <p:spPr>
          <a:xfrm>
            <a:off x="1042440" y="3597364"/>
            <a:ext cx="6672064" cy="674031"/>
          </a:xfrm>
          <a:prstGeom prst="rect">
            <a:avLst/>
          </a:prstGeom>
        </p:spPr>
        <p:txBody>
          <a:bodyPr wrap="square">
            <a:spAutoFit/>
          </a:bodyPr>
          <a:lstStyle/>
          <a:p>
            <a:pPr>
              <a:lnSpc>
                <a:spcPct val="105000"/>
              </a:lnSpc>
              <a:spcBef>
                <a:spcPts val="600"/>
              </a:spcBef>
            </a:pPr>
            <a:r>
              <a:rPr lang="he-IL" altLang="he-IL" smtClean="0">
                <a:solidFill>
                  <a:srgbClr val="C00000"/>
                </a:solidFill>
                <a:latin typeface="Blender" pitchFamily="18" charset="-79"/>
                <a:cs typeface="Blender" pitchFamily="18" charset="-79"/>
              </a:rPr>
              <a:t>כ-90</a:t>
            </a:r>
            <a:r>
              <a:rPr lang="he-IL" altLang="he-IL" dirty="0" smtClean="0">
                <a:solidFill>
                  <a:srgbClr val="C00000"/>
                </a:solidFill>
                <a:latin typeface="Blender" pitchFamily="18" charset="-79"/>
                <a:cs typeface="Blender" pitchFamily="18" charset="-79"/>
              </a:rPr>
              <a:t>% מהתיירים ומלינותיהם במלונות התיירות בעיר, התרחשו ברבעון הראשון (ינואר-מרץ), טרם פרוץ המשבר במלואו. </a:t>
            </a:r>
            <a:endParaRPr lang="en-US" altLang="he-IL" dirty="0">
              <a:solidFill>
                <a:srgbClr val="00B050"/>
              </a:solidFill>
              <a:latin typeface="Blender" pitchFamily="18" charset="-79"/>
              <a:cs typeface="Blender" pitchFamily="18" charset="-79"/>
            </a:endParaRPr>
          </a:p>
        </p:txBody>
      </p:sp>
      <p:sp>
        <p:nvSpPr>
          <p:cNvPr id="15" name="TextBox 14"/>
          <p:cNvSpPr txBox="1"/>
          <p:nvPr/>
        </p:nvSpPr>
        <p:spPr>
          <a:xfrm>
            <a:off x="-511695" y="6084783"/>
            <a:ext cx="8191135" cy="276999"/>
          </a:xfrm>
          <a:prstGeom prst="rect">
            <a:avLst/>
          </a:prstGeom>
          <a:noFill/>
        </p:spPr>
        <p:txBody>
          <a:bodyPr wrap="square" rtlCol="1">
            <a:spAutoFit/>
          </a:bodyPr>
          <a:lstStyle/>
          <a:p>
            <a:pPr algn="just"/>
            <a:r>
              <a:rPr lang="he-IL" sz="1200" dirty="0" smtClean="0">
                <a:solidFill>
                  <a:schemeClr val="bg1">
                    <a:lumMod val="50000"/>
                  </a:schemeClr>
                </a:solidFill>
                <a:cs typeface="Blender" pitchFamily="18" charset="-79"/>
              </a:rPr>
              <a:t>*</a:t>
            </a:r>
            <a:r>
              <a:rPr lang="he-IL" sz="1200" dirty="0" smtClean="0">
                <a:solidFill>
                  <a:srgbClr val="5E5E5E"/>
                </a:solidFill>
                <a:latin typeface="Arial" pitchFamily="34" charset="0"/>
                <a:cs typeface="Arial" pitchFamily="34" charset="0"/>
              </a:rPr>
              <a:t>הנתונים </a:t>
            </a:r>
            <a:r>
              <a:rPr lang="he-IL" sz="1200" dirty="0">
                <a:solidFill>
                  <a:srgbClr val="5E5E5E"/>
                </a:solidFill>
                <a:latin typeface="Arial" pitchFamily="34" charset="0"/>
                <a:cs typeface="Arial" pitchFamily="34" charset="0"/>
              </a:rPr>
              <a:t>מתייחסים למלונות תיירות בלבד</a:t>
            </a:r>
            <a:r>
              <a:rPr lang="he-IL" sz="1200" dirty="0" smtClean="0">
                <a:solidFill>
                  <a:srgbClr val="5E5E5E"/>
                </a:solidFill>
                <a:latin typeface="Arial" pitchFamily="34" charset="0"/>
                <a:cs typeface="Arial" pitchFamily="34" charset="0"/>
              </a:rPr>
              <a:t>, אולם </a:t>
            </a:r>
            <a:r>
              <a:rPr lang="he-IL" sz="1200" dirty="0">
                <a:solidFill>
                  <a:srgbClr val="5E5E5E"/>
                </a:solidFill>
                <a:latin typeface="Arial" pitchFamily="34" charset="0"/>
                <a:cs typeface="Arial" pitchFamily="34" charset="0"/>
              </a:rPr>
              <a:t>בעיר ישנם מקומות לינה נוספים </a:t>
            </a:r>
            <a:r>
              <a:rPr lang="he-IL" sz="1200" dirty="0" smtClean="0">
                <a:solidFill>
                  <a:srgbClr val="5E5E5E"/>
                </a:solidFill>
                <a:latin typeface="Arial" pitchFamily="34" charset="0"/>
                <a:cs typeface="Arial" pitchFamily="34" charset="0"/>
              </a:rPr>
              <a:t>לתיירים.</a:t>
            </a:r>
            <a:endParaRPr lang="he-IL" sz="1200" dirty="0">
              <a:solidFill>
                <a:srgbClr val="5E5E5E"/>
              </a:solidFill>
              <a:latin typeface="Arial" pitchFamily="34" charset="0"/>
              <a:cs typeface="Arial" pitchFamily="34" charset="0"/>
            </a:endParaRPr>
          </a:p>
        </p:txBody>
      </p:sp>
    </p:spTree>
    <p:extLst>
      <p:ext uri="{BB962C8B-B14F-4D97-AF65-F5344CB8AC3E}">
        <p14:creationId xmlns:p14="http://schemas.microsoft.com/office/powerpoint/2010/main" val="361792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id="{48795B68-BBAC-48CB-AFD7-61D761A25C5F}"/>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id="{2F046E6B-C279-4D70-AA0C-E639B57F6365}"/>
              </a:ext>
            </a:extLst>
          </p:cNvPr>
          <p:cNvSpPr txBox="1">
            <a:spLocks/>
          </p:cNvSpPr>
          <p:nvPr/>
        </p:nvSpPr>
        <p:spPr>
          <a:xfrm>
            <a:off x="9696399" y="332656"/>
            <a:ext cx="1469367"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680861" y="260965"/>
            <a:ext cx="10020769" cy="503739"/>
          </a:xfrm>
        </p:spPr>
        <p:txBody>
          <a:bodyPr/>
          <a:lstStyle/>
          <a:p>
            <a:r>
              <a:rPr lang="he-IL" sz="3200" dirty="0">
                <a:solidFill>
                  <a:srgbClr val="5E5E5E"/>
                </a:solidFill>
                <a:cs typeface="Blender" pitchFamily="18" charset="-79"/>
              </a:rPr>
              <a:t>פדיון </a:t>
            </a:r>
            <a:r>
              <a:rPr lang="he-IL" sz="3200" dirty="0" smtClean="0">
                <a:solidFill>
                  <a:srgbClr val="5E5E5E"/>
                </a:solidFill>
                <a:cs typeface="Blender" pitchFamily="18" charset="-79"/>
              </a:rPr>
              <a:t>מתיירים במלונות התיירות* בישראל </a:t>
            </a:r>
            <a:br>
              <a:rPr lang="he-IL" sz="3200" dirty="0" smtClean="0">
                <a:solidFill>
                  <a:srgbClr val="5E5E5E"/>
                </a:solidFill>
                <a:cs typeface="Blender" pitchFamily="18" charset="-79"/>
              </a:rPr>
            </a:br>
            <a:r>
              <a:rPr lang="he-IL" sz="2400" dirty="0" smtClean="0">
                <a:solidFill>
                  <a:srgbClr val="5E5E5E"/>
                </a:solidFill>
                <a:cs typeface="Blender" pitchFamily="18" charset="-79"/>
              </a:rPr>
              <a:t>(אחוז, 2020)</a:t>
            </a:r>
            <a:endParaRPr lang="he-IL"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771144" y="2383867"/>
            <a:ext cx="3380376" cy="2269269"/>
          </a:xfrm>
        </p:spPr>
        <p:txBody>
          <a:bodyPr/>
          <a:lstStyle/>
          <a:p>
            <a:pPr algn="just"/>
            <a:r>
              <a:rPr lang="he-IL" sz="1900" dirty="0" smtClean="0">
                <a:solidFill>
                  <a:schemeClr val="bg1"/>
                </a:solidFill>
                <a:cs typeface="Blender" pitchFamily="18" charset="-79"/>
              </a:rPr>
              <a:t>הפדיון </a:t>
            </a:r>
            <a:r>
              <a:rPr lang="he-IL" sz="1900" dirty="0">
                <a:solidFill>
                  <a:schemeClr val="bg1"/>
                </a:solidFill>
                <a:cs typeface="Blender" pitchFamily="18" charset="-79"/>
              </a:rPr>
              <a:t>מכלל האורחים (תיירים וישראלים) במלונות תיירות בתל-אביב-יפו עמד בשנת 2020 </a:t>
            </a:r>
            <a:r>
              <a:rPr lang="he-IL" sz="1900" dirty="0" smtClean="0">
                <a:solidFill>
                  <a:schemeClr val="bg1"/>
                </a:solidFill>
                <a:cs typeface="Blender" pitchFamily="18" charset="-79"/>
              </a:rPr>
              <a:t>על 640 מיליון ₪, והיווה כ-15% מפדיון הענף בישראל.</a:t>
            </a:r>
          </a:p>
          <a:p>
            <a:pPr algn="just"/>
            <a:r>
              <a:rPr lang="he-IL" sz="1900" dirty="0" smtClean="0">
                <a:solidFill>
                  <a:schemeClr val="bg1"/>
                </a:solidFill>
                <a:cs typeface="Blender" pitchFamily="18" charset="-79"/>
              </a:rPr>
              <a:t>44%</a:t>
            </a:r>
            <a:r>
              <a:rPr lang="en-US" sz="1900" dirty="0" smtClean="0">
                <a:solidFill>
                  <a:schemeClr val="bg1"/>
                </a:solidFill>
                <a:cs typeface="Blender" pitchFamily="18" charset="-79"/>
              </a:rPr>
              <a:t> </a:t>
            </a:r>
            <a:r>
              <a:rPr lang="he-IL" sz="1900" dirty="0" smtClean="0">
                <a:solidFill>
                  <a:schemeClr val="bg1"/>
                </a:solidFill>
                <a:cs typeface="Blender" pitchFamily="18" charset="-79"/>
              </a:rPr>
              <a:t>מהפדיון </a:t>
            </a:r>
            <a:r>
              <a:rPr lang="he-IL" sz="1900" dirty="0">
                <a:solidFill>
                  <a:schemeClr val="bg1"/>
                </a:solidFill>
                <a:cs typeface="Blender" pitchFamily="18" charset="-79"/>
              </a:rPr>
              <a:t>במלונות תיירות בתל-אביב-יפו היה </a:t>
            </a:r>
            <a:r>
              <a:rPr lang="he-IL" sz="1900" dirty="0" smtClean="0">
                <a:solidFill>
                  <a:schemeClr val="bg1"/>
                </a:solidFill>
                <a:cs typeface="Blender" pitchFamily="18" charset="-79"/>
              </a:rPr>
              <a:t>מתיירים. </a:t>
            </a:r>
          </a:p>
          <a:p>
            <a:pPr algn="just"/>
            <a:endParaRPr lang="he-IL" sz="1900" dirty="0">
              <a:solidFill>
                <a:schemeClr val="bg1"/>
              </a:solidFill>
              <a:cs typeface="Blender" pitchFamily="18" charset="-79"/>
            </a:endParaRPr>
          </a:p>
          <a:p>
            <a:pPr algn="just"/>
            <a:r>
              <a:rPr lang="he-IL" sz="1900" dirty="0" smtClean="0">
                <a:solidFill>
                  <a:schemeClr val="bg1"/>
                </a:solidFill>
                <a:cs typeface="Blender" pitchFamily="18" charset="-79"/>
              </a:rPr>
              <a:t>בשנת 2020 חלה ירידה משמעותית בפדיון מלונות התיירות (ירידה של 75</a:t>
            </a:r>
            <a:r>
              <a:rPr lang="he-IL" sz="1900" dirty="0">
                <a:solidFill>
                  <a:schemeClr val="bg1"/>
                </a:solidFill>
                <a:cs typeface="Blender" pitchFamily="18" charset="-79"/>
              </a:rPr>
              <a:t>% </a:t>
            </a:r>
            <a:r>
              <a:rPr lang="he-IL" sz="1900" dirty="0" smtClean="0">
                <a:solidFill>
                  <a:schemeClr val="bg1"/>
                </a:solidFill>
                <a:cs typeface="Blender" pitchFamily="18" charset="-79"/>
              </a:rPr>
              <a:t>בתל-אביב-יפו ושל 66% בישראל), בשל פרוץ משבר הקורונה. </a:t>
            </a:r>
            <a:endParaRPr lang="he-IL" sz="1900" dirty="0">
              <a:solidFill>
                <a:schemeClr val="bg1"/>
              </a:solidFill>
              <a:cs typeface="Blender" pitchFamily="18" charset="-79"/>
            </a:endParaRPr>
          </a:p>
        </p:txBody>
      </p:sp>
      <p:graphicFrame>
        <p:nvGraphicFramePr>
          <p:cNvPr id="31" name="מציין מיקום תרשים 20" descr="תל אביב יפו - 35.1%&#10;ירושלים - 28.4%&#10;חיפה - 2.5%&#10;אילת - 6.1%&#10;טבריה - 5.1%&#10;ים המלח - 5.2%&#10;אחר - 17.6%" title="גרף עוגה של פדיון מתיירים במלונות תיירות בישראל">
            <a:extLst>
              <a:ext uri="{FF2B5EF4-FFF2-40B4-BE49-F238E27FC236}">
                <a16:creationId xmlns:a16="http://schemas.microsoft.com/office/drawing/2014/main" id="{64BF4B0F-8144-4130-B52E-1D8325E1092F}"/>
              </a:ext>
            </a:extLst>
          </p:cNvPr>
          <p:cNvGraphicFramePr>
            <a:graphicFrameLocks noGrp="1"/>
          </p:cNvGraphicFramePr>
          <p:nvPr>
            <p:ph type="chart" sz="quarter" idx="13"/>
            <p:extLst>
              <p:ext uri="{D42A27DB-BD31-4B8C-83A1-F6EECF244321}">
                <p14:modId xmlns:p14="http://schemas.microsoft.com/office/powerpoint/2010/main" val="1406308124"/>
              </p:ext>
            </p:extLst>
          </p:nvPr>
        </p:nvGraphicFramePr>
        <p:xfrm>
          <a:off x="1055440" y="1361004"/>
          <a:ext cx="6708576" cy="4496039"/>
        </p:xfrm>
        <a:graphic>
          <a:graphicData uri="http://schemas.openxmlformats.org/drawingml/2006/chart">
            <c:chart xmlns:c="http://schemas.openxmlformats.org/drawingml/2006/chart" xmlns:r="http://schemas.openxmlformats.org/officeDocument/2006/relationships" r:id="rId4"/>
          </a:graphicData>
        </a:graphic>
      </p:graphicFrame>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a:t>
            </a:r>
            <a:r>
              <a:rPr lang="he-IL" altLang="he-IL" sz="900" dirty="0" smtClean="0">
                <a:solidFill>
                  <a:schemeClr val="bg1">
                    <a:lumMod val="85000"/>
                  </a:schemeClr>
                </a:solidFill>
                <a:latin typeface="Arial" pitchFamily="34" charset="0"/>
                <a:cs typeface="Arial" pitchFamily="34" charset="0"/>
              </a:rPr>
              <a:t>לסטטיסטיקה</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41</a:t>
            </a:r>
            <a:endParaRPr lang="he-IL" dirty="0">
              <a:solidFill>
                <a:schemeClr val="bg1"/>
              </a:solidFill>
              <a:latin typeface="Blender" pitchFamily="18" charset="-79"/>
              <a:cs typeface="Blender" pitchFamily="18" charset="-79"/>
            </a:endParaRPr>
          </a:p>
        </p:txBody>
      </p:sp>
      <p:pic>
        <p:nvPicPr>
          <p:cNvPr id="11" name="תמונה 10"/>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1947" t="30644" r="-8128" b="-2278"/>
          <a:stretch/>
        </p:blipFill>
        <p:spPr>
          <a:xfrm>
            <a:off x="-24680" y="-27384"/>
            <a:ext cx="792088" cy="720080"/>
          </a:xfrm>
          <a:prstGeom prst="rect">
            <a:avLst/>
          </a:prstGeom>
        </p:spPr>
      </p:pic>
      <p:sp>
        <p:nvSpPr>
          <p:cNvPr id="15" name="TextBox 14"/>
          <p:cNvSpPr txBox="1"/>
          <p:nvPr/>
        </p:nvSpPr>
        <p:spPr>
          <a:xfrm>
            <a:off x="215927" y="6343659"/>
            <a:ext cx="8191135" cy="276999"/>
          </a:xfrm>
          <a:prstGeom prst="rect">
            <a:avLst/>
          </a:prstGeom>
          <a:noFill/>
        </p:spPr>
        <p:txBody>
          <a:bodyPr wrap="square" rtlCol="1">
            <a:spAutoFit/>
          </a:bodyPr>
          <a:lstStyle/>
          <a:p>
            <a:pPr algn="just"/>
            <a:r>
              <a:rPr lang="he-IL" sz="1200" dirty="0" smtClean="0">
                <a:solidFill>
                  <a:schemeClr val="bg1">
                    <a:lumMod val="50000"/>
                  </a:schemeClr>
                </a:solidFill>
                <a:cs typeface="Blender" pitchFamily="18" charset="-79"/>
              </a:rPr>
              <a:t>*</a:t>
            </a:r>
            <a:r>
              <a:rPr lang="he-IL" sz="1200" dirty="0" smtClean="0">
                <a:solidFill>
                  <a:srgbClr val="5E5E5E"/>
                </a:solidFill>
                <a:latin typeface="Arial" pitchFamily="34" charset="0"/>
                <a:cs typeface="Arial" pitchFamily="34" charset="0"/>
              </a:rPr>
              <a:t>הנתונים </a:t>
            </a:r>
            <a:r>
              <a:rPr lang="he-IL" sz="1200" dirty="0">
                <a:solidFill>
                  <a:srgbClr val="5E5E5E"/>
                </a:solidFill>
                <a:latin typeface="Arial" pitchFamily="34" charset="0"/>
                <a:cs typeface="Arial" pitchFamily="34" charset="0"/>
              </a:rPr>
              <a:t>מתייחסים למלונות תיירות בלבד</a:t>
            </a:r>
            <a:r>
              <a:rPr lang="he-IL" sz="1200" dirty="0" smtClean="0">
                <a:solidFill>
                  <a:srgbClr val="5E5E5E"/>
                </a:solidFill>
                <a:latin typeface="Arial" pitchFamily="34" charset="0"/>
                <a:cs typeface="Arial" pitchFamily="34" charset="0"/>
              </a:rPr>
              <a:t>, אולם בישראל ישנם </a:t>
            </a:r>
            <a:r>
              <a:rPr lang="he-IL" sz="1200" dirty="0">
                <a:solidFill>
                  <a:srgbClr val="5E5E5E"/>
                </a:solidFill>
                <a:latin typeface="Arial" pitchFamily="34" charset="0"/>
                <a:cs typeface="Arial" pitchFamily="34" charset="0"/>
              </a:rPr>
              <a:t>מקומות לינה נוספים </a:t>
            </a:r>
            <a:r>
              <a:rPr lang="he-IL" sz="1200" dirty="0" smtClean="0">
                <a:solidFill>
                  <a:srgbClr val="5E5E5E"/>
                </a:solidFill>
                <a:latin typeface="Arial" pitchFamily="34" charset="0"/>
                <a:cs typeface="Arial" pitchFamily="34" charset="0"/>
              </a:rPr>
              <a:t>לתיירים.</a:t>
            </a:r>
            <a:endParaRPr lang="he-IL" sz="1200" dirty="0">
              <a:solidFill>
                <a:srgbClr val="5E5E5E"/>
              </a:solidFill>
              <a:latin typeface="Arial" pitchFamily="34" charset="0"/>
              <a:cs typeface="Arial" pitchFamily="34" charset="0"/>
            </a:endParaRPr>
          </a:p>
        </p:txBody>
      </p:sp>
    </p:spTree>
    <p:extLst>
      <p:ext uri="{BB962C8B-B14F-4D97-AF65-F5344CB8AC3E}">
        <p14:creationId xmlns:p14="http://schemas.microsoft.com/office/powerpoint/2010/main" val="1196813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id="{EA6876BF-A729-4200-85E5-E0D6D1D30250}"/>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id="{78DDF680-4CCD-4AD4-9559-79FD52230ED6}"/>
              </a:ext>
            </a:extLst>
          </p:cNvPr>
          <p:cNvSpPr txBox="1">
            <a:spLocks/>
          </p:cNvSpPr>
          <p:nvPr/>
        </p:nvSpPr>
        <p:spPr>
          <a:xfrm>
            <a:off x="8853276" y="332656"/>
            <a:ext cx="2787341"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תרבות ופנאי</a:t>
            </a:r>
            <a:endParaRPr lang="x-none" b="1" dirty="0"/>
          </a:p>
        </p:txBody>
      </p:sp>
      <p:sp>
        <p:nvSpPr>
          <p:cNvPr id="4" name="כותרת 3">
            <a:extLst>
              <a:ext uri="{FF2B5EF4-FFF2-40B4-BE49-F238E27FC236}">
                <a16:creationId xmlns:a16="http://schemas.microsoft.com/office/drawing/2014/main" id="{5936D0FC-69E0-4BA2-9328-A2F1D88A8DB7}"/>
              </a:ext>
            </a:extLst>
          </p:cNvPr>
          <p:cNvSpPr>
            <a:spLocks noGrp="1"/>
          </p:cNvSpPr>
          <p:nvPr>
            <p:ph type="ctrTitle"/>
          </p:nvPr>
        </p:nvSpPr>
        <p:spPr>
          <a:xfrm>
            <a:off x="2207572" y="44624"/>
            <a:ext cx="6276353" cy="503739"/>
          </a:xfrm>
        </p:spPr>
        <p:txBody>
          <a:bodyPr/>
          <a:lstStyle/>
          <a:p>
            <a:r>
              <a:rPr lang="he-IL" sz="3200" dirty="0">
                <a:solidFill>
                  <a:srgbClr val="5E5E5E"/>
                </a:solidFill>
                <a:cs typeface="Blender" pitchFamily="18" charset="-79"/>
              </a:rPr>
              <a:t>מספר ביקורים במוסדות תרבות גדולים </a:t>
            </a:r>
            <a:r>
              <a:rPr lang="he-IL" sz="3200" dirty="0" smtClean="0">
                <a:solidFill>
                  <a:srgbClr val="5E5E5E"/>
                </a:solidFill>
                <a:cs typeface="Blender" pitchFamily="18" charset="-79"/>
              </a:rPr>
              <a:t>בעיר </a:t>
            </a:r>
            <a:r>
              <a:rPr lang="he-IL" sz="2400" dirty="0" smtClean="0">
                <a:solidFill>
                  <a:srgbClr val="5E5E5E"/>
                </a:solidFill>
                <a:cs typeface="Blender" pitchFamily="18" charset="-79"/>
              </a:rPr>
              <a:t>(אלפים</a:t>
            </a:r>
            <a:r>
              <a:rPr lang="he-IL" sz="2400" dirty="0">
                <a:solidFill>
                  <a:srgbClr val="5E5E5E"/>
                </a:solidFill>
                <a:cs typeface="Blender" pitchFamily="18" charset="-79"/>
              </a:rPr>
              <a:t>)</a:t>
            </a:r>
            <a:r>
              <a:rPr lang="he-IL" dirty="0"/>
              <a:t/>
            </a:r>
            <a:br>
              <a:rPr lang="he-IL" dirty="0"/>
            </a:br>
            <a:endParaRPr lang="x-none" dirty="0"/>
          </a:p>
        </p:txBody>
      </p:sp>
      <p:sp>
        <p:nvSpPr>
          <p:cNvPr id="13" name="מציין מיקום תוכן 3"/>
          <p:cNvSpPr>
            <a:spLocks noGrp="1"/>
          </p:cNvSpPr>
          <p:nvPr>
            <p:ph sz="quarter" idx="14"/>
          </p:nvPr>
        </p:nvSpPr>
        <p:spPr>
          <a:xfrm>
            <a:off x="8781268" y="2349692"/>
            <a:ext cx="3507420" cy="3959628"/>
          </a:xfrm>
        </p:spPr>
        <p:txBody>
          <a:bodyPr/>
          <a:lstStyle/>
          <a:p>
            <a:pPr algn="just"/>
            <a:r>
              <a:rPr lang="he-IL" sz="2000" dirty="0">
                <a:solidFill>
                  <a:schemeClr val="bg1"/>
                </a:solidFill>
                <a:cs typeface="Blender" pitchFamily="18" charset="-79"/>
              </a:rPr>
              <a:t>תל-אביב-יפו היא </a:t>
            </a:r>
            <a:r>
              <a:rPr lang="he-IL" sz="2000" dirty="0" smtClean="0">
                <a:solidFill>
                  <a:schemeClr val="bg1"/>
                </a:solidFill>
                <a:cs typeface="Blender" pitchFamily="18" charset="-79"/>
              </a:rPr>
              <a:t>מרכז תרבות ארצי</a:t>
            </a:r>
          </a:p>
          <a:p>
            <a:pPr algn="just"/>
            <a:endParaRPr lang="he-IL" sz="1900" dirty="0" smtClean="0">
              <a:solidFill>
                <a:schemeClr val="bg1"/>
              </a:solidFill>
              <a:cs typeface="Blender" pitchFamily="18" charset="-79"/>
            </a:endParaRPr>
          </a:p>
          <a:p>
            <a:pPr algn="just"/>
            <a:r>
              <a:rPr lang="he-IL" sz="1900" dirty="0" smtClean="0">
                <a:solidFill>
                  <a:schemeClr val="bg1"/>
                </a:solidFill>
                <a:cs typeface="Blender" pitchFamily="18" charset="-79"/>
              </a:rPr>
              <a:t>במהלך 2019 היו במוסדות התרבות הגדולים יותר מ-4 מיליון ביקורים. </a:t>
            </a:r>
          </a:p>
          <a:p>
            <a:pPr algn="just"/>
            <a:r>
              <a:rPr lang="he-IL" sz="1900" dirty="0" smtClean="0">
                <a:solidFill>
                  <a:schemeClr val="bg1"/>
                </a:solidFill>
                <a:cs typeface="Blender" pitchFamily="18" charset="-79"/>
              </a:rPr>
              <a:t>בשנת 2020 בעקבות התפרצות נגיף הקורונה, מוסדות התרבות היו סגורים במהלך רוב השנה, דבר שהביא לצמצום דרמטי במספר הביקורים במוסדות אלו.</a:t>
            </a:r>
            <a:endParaRPr lang="he-IL" sz="1900" dirty="0">
              <a:solidFill>
                <a:schemeClr val="bg1"/>
              </a:solidFill>
              <a:cs typeface="Blender" pitchFamily="18" charset="-79"/>
            </a:endParaRPr>
          </a:p>
        </p:txBody>
      </p:sp>
      <p:graphicFrame>
        <p:nvGraphicFramePr>
          <p:cNvPr id="15" name="תרשים 14" descr="גרף ביקורים במוסדות תרבות גדולים בעיר לאורך השנים:&#10;בשנת 2016 נרשמו בחמשת התיאטראות הגדולים כ-1,717,000 ביקורים. באופן כללי, נרשמה מגמת עלייה במספר הביקורים, מגמה שעלתה במיוחד בחמש השנים האחרונות.&#10;משנת 2002, מספר הביקורים במוזיאונים המוכרים בתל-אביב-יפו במגמה כללית של עלייה, למרות שבארבע השנים האחרונות חלה ירידה קטנה במספר זה. בשנת 2016 מספר הביקורים הצטמצם בהשוואה לשיא הביקורים שנרשמו בשנת 2013, ועמד על 1,467,000 ביקורים.&#10;בשנת 2016 היו בשלושת מוסדות האופרה והתזמורת כ-384,500 ביקורים. מאז שנת 2008 מספר הביקורים במגמת ירידה ובחמש השנים האחרונות הוא התייצב.">
            <a:extLst>
              <a:ext uri="{FF2B5EF4-FFF2-40B4-BE49-F238E27FC236}">
                <a16:creationId xmlns:a16="http://schemas.microsoft.com/office/drawing/2014/main" id="{5FF4F273-C88A-4798-8750-B59BAC3D0884}"/>
              </a:ext>
            </a:extLst>
          </p:cNvPr>
          <p:cNvGraphicFramePr>
            <a:graphicFrameLocks/>
          </p:cNvGraphicFramePr>
          <p:nvPr>
            <p:extLst>
              <p:ext uri="{D42A27DB-BD31-4B8C-83A1-F6EECF244321}">
                <p14:modId xmlns:p14="http://schemas.microsoft.com/office/powerpoint/2010/main" val="1667010847"/>
              </p:ext>
            </p:extLst>
          </p:nvPr>
        </p:nvGraphicFramePr>
        <p:xfrm>
          <a:off x="0" y="847216"/>
          <a:ext cx="8640960" cy="452142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551384" y="5445224"/>
            <a:ext cx="7704856" cy="830997"/>
          </a:xfrm>
          <a:prstGeom prst="rect">
            <a:avLst/>
          </a:prstGeom>
          <a:noFill/>
        </p:spPr>
        <p:txBody>
          <a:bodyPr wrap="square" rtlCol="1">
            <a:spAutoFit/>
          </a:bodyPr>
          <a:lstStyle/>
          <a:p>
            <a:pPr marL="712788" indent="-712788"/>
            <a:r>
              <a:rPr lang="he-IL" altLang="he-IL" sz="1200" dirty="0">
                <a:solidFill>
                  <a:srgbClr val="826300"/>
                </a:solidFill>
                <a:latin typeface="Arial" pitchFamily="34" charset="0"/>
                <a:cs typeface="Arial" pitchFamily="34" charset="0"/>
              </a:rPr>
              <a:t>תיאטראות : </a:t>
            </a:r>
            <a:r>
              <a:rPr lang="he-IL" altLang="he-IL" sz="1200" dirty="0">
                <a:solidFill>
                  <a:srgbClr val="5E5E5E"/>
                </a:solidFill>
                <a:latin typeface="Arial" pitchFamily="34" charset="0"/>
                <a:cs typeface="Arial" pitchFamily="34" charset="0"/>
              </a:rPr>
              <a:t>כולל את התיאטראות הגדולים: הבימה, בית לסין, הקאמרי, גשר </a:t>
            </a:r>
            <a:r>
              <a:rPr lang="he-IL" altLang="he-IL" sz="1200" dirty="0" err="1">
                <a:solidFill>
                  <a:srgbClr val="5E5E5E"/>
                </a:solidFill>
                <a:latin typeface="Arial" pitchFamily="34" charset="0"/>
                <a:cs typeface="Arial" pitchFamily="34" charset="0"/>
              </a:rPr>
              <a:t>ויידישפיל</a:t>
            </a:r>
            <a:r>
              <a:rPr lang="he-IL" altLang="he-IL" sz="1200" dirty="0">
                <a:solidFill>
                  <a:srgbClr val="5E5E5E"/>
                </a:solidFill>
                <a:latin typeface="Arial" pitchFamily="34" charset="0"/>
                <a:cs typeface="Arial" pitchFamily="34" charset="0"/>
              </a:rPr>
              <a:t> (בשנת 2010, תיאטרון </a:t>
            </a:r>
          </a:p>
          <a:p>
            <a:pPr marL="712788"/>
            <a:r>
              <a:rPr lang="he-IL" altLang="he-IL" sz="1200" dirty="0">
                <a:solidFill>
                  <a:srgbClr val="5E5E5E"/>
                </a:solidFill>
                <a:latin typeface="Arial" pitchFamily="34" charset="0"/>
                <a:cs typeface="Arial" pitchFamily="34" charset="0"/>
              </a:rPr>
              <a:t>הבימה עבר שיפוצים שהשפיעו על כמות הביקורים הכללית)</a:t>
            </a:r>
            <a:endParaRPr lang="en-US" altLang="he-IL" sz="1200" dirty="0">
              <a:solidFill>
                <a:srgbClr val="5E5E5E"/>
              </a:solidFill>
              <a:latin typeface="Arial" pitchFamily="34" charset="0"/>
              <a:cs typeface="Arial" pitchFamily="34" charset="0"/>
            </a:endParaRPr>
          </a:p>
          <a:p>
            <a:r>
              <a:rPr lang="he-IL" altLang="he-IL" sz="1200" dirty="0">
                <a:solidFill>
                  <a:srgbClr val="1D7975"/>
                </a:solidFill>
                <a:latin typeface="Arial" pitchFamily="34" charset="0"/>
                <a:cs typeface="Arial" pitchFamily="34" charset="0"/>
              </a:rPr>
              <a:t>מוזיאונים   : </a:t>
            </a:r>
            <a:r>
              <a:rPr lang="he-IL" altLang="he-IL" sz="1200" dirty="0">
                <a:solidFill>
                  <a:srgbClr val="5E5E5E"/>
                </a:solidFill>
                <a:latin typeface="Arial" pitchFamily="34" charset="0"/>
                <a:cs typeface="Arial" pitchFamily="34" charset="0"/>
              </a:rPr>
              <a:t>הנתונים מתייחסים לביקורים במוזיאונים מוכרים ע"י משרד החינוך התרבות והספורט (17 מוסדות).</a:t>
            </a:r>
          </a:p>
          <a:p>
            <a:r>
              <a:rPr lang="he-IL" altLang="he-IL" sz="1200" dirty="0">
                <a:solidFill>
                  <a:srgbClr val="92D050"/>
                </a:solidFill>
                <a:latin typeface="Arial" pitchFamily="34" charset="0"/>
                <a:cs typeface="Arial" pitchFamily="34" charset="0"/>
              </a:rPr>
              <a:t>תזמורות</a:t>
            </a:r>
            <a:r>
              <a:rPr lang="he-IL" altLang="he-IL" sz="1200" dirty="0">
                <a:solidFill>
                  <a:srgbClr val="157BB6"/>
                </a:solidFill>
                <a:latin typeface="Arial" pitchFamily="34" charset="0"/>
                <a:cs typeface="Arial" pitchFamily="34" charset="0"/>
              </a:rPr>
              <a:t>    : </a:t>
            </a:r>
            <a:r>
              <a:rPr lang="he-IL" altLang="he-IL" sz="1200" dirty="0">
                <a:solidFill>
                  <a:srgbClr val="5E5E5E"/>
                </a:solidFill>
                <a:latin typeface="Arial" pitchFamily="34" charset="0"/>
                <a:cs typeface="Arial" pitchFamily="34" charset="0"/>
              </a:rPr>
              <a:t>הנתונים כוללים את התזמורת הפילהרמונית, הקאמרית והאופרה הישראלית החדשה.</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616280" y="6453336"/>
            <a:ext cx="3744416" cy="504056"/>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rPr>
              <a:t>מקור הנתו</a:t>
            </a:r>
            <a:r>
              <a:rPr lang="he-IL" altLang="he-IL" sz="900" b="1" dirty="0">
                <a:solidFill>
                  <a:schemeClr val="bg1">
                    <a:lumMod val="85000"/>
                  </a:schemeClr>
                </a:solidFill>
                <a:latin typeface="Arial" pitchFamily="34" charset="0"/>
                <a:cs typeface="Arial" pitchFamily="34" charset="0"/>
              </a:rPr>
              <a:t>נים: </a:t>
            </a:r>
            <a:r>
              <a:rPr lang="he-IL" altLang="he-IL" sz="900" dirty="0">
                <a:solidFill>
                  <a:schemeClr val="bg1">
                    <a:lumMod val="85000"/>
                  </a:schemeClr>
                </a:solidFill>
                <a:latin typeface="Arial" pitchFamily="34" charset="0"/>
                <a:cs typeface="Arial" pitchFamily="34" charset="0"/>
              </a:rPr>
              <a:t>ה</a:t>
            </a:r>
            <a:r>
              <a:rPr lang="he-IL" sz="900" dirty="0">
                <a:solidFill>
                  <a:schemeClr val="bg1">
                    <a:lumMod val="85000"/>
                  </a:schemeClr>
                </a:solidFill>
                <a:latin typeface="Arial" pitchFamily="34" charset="0"/>
                <a:cs typeface="Arial" pitchFamily="34" charset="0"/>
              </a:rPr>
              <a:t>נתונים מתקבלים ממוסדות התרבות בעיר במהלך </a:t>
            </a:r>
            <a:r>
              <a:rPr lang="he-IL" sz="900" dirty="0" smtClean="0">
                <a:solidFill>
                  <a:schemeClr val="bg1">
                    <a:lumMod val="85000"/>
                  </a:schemeClr>
                </a:solidFill>
                <a:latin typeface="Arial" pitchFamily="34" charset="0"/>
                <a:cs typeface="Arial" pitchFamily="34" charset="0"/>
              </a:rPr>
              <a:t>השנה</a:t>
            </a:r>
            <a:endParaRPr lang="he-IL" altLang="he-IL" sz="900" dirty="0">
              <a:solidFill>
                <a:schemeClr val="tx1">
                  <a:lumMod val="50000"/>
                  <a:lumOff val="50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78463" y="6525350"/>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4771"/>
            <a:ext cx="337185" cy="342639"/>
          </a:xfrm>
          <a:prstGeom prst="ellipse">
            <a:avLst/>
          </a:prstGeom>
          <a:solidFill>
            <a:srgbClr val="157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79119"/>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42</a:t>
            </a:r>
            <a:endParaRPr lang="he-IL" dirty="0">
              <a:solidFill>
                <a:schemeClr val="bg1"/>
              </a:solidFill>
              <a:latin typeface="Blender" pitchFamily="18" charset="-79"/>
              <a:cs typeface="Blender" pitchFamily="18" charset="-79"/>
            </a:endParaRPr>
          </a:p>
        </p:txBody>
      </p:sp>
      <p:pic>
        <p:nvPicPr>
          <p:cNvPr id="16" name="תמונה 15"/>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1947" t="30644" r="-8128" b="-2278"/>
          <a:stretch/>
        </p:blipFill>
        <p:spPr>
          <a:xfrm>
            <a:off x="-24680" y="-27384"/>
            <a:ext cx="792088" cy="720080"/>
          </a:xfrm>
          <a:prstGeom prst="rect">
            <a:avLst/>
          </a:prstGeom>
        </p:spPr>
      </p:pic>
    </p:spTree>
    <p:extLst>
      <p:ext uri="{BB962C8B-B14F-4D97-AF65-F5344CB8AC3E}">
        <p14:creationId xmlns:p14="http://schemas.microsoft.com/office/powerpoint/2010/main" val="1677853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מציין מיקום של טבלה 7" title="שטח התחלות בנייה לפי עיר ושנה"/>
          <p:cNvGraphicFramePr>
            <a:graphicFrameLocks/>
          </p:cNvGraphicFramePr>
          <p:nvPr>
            <p:extLst>
              <p:ext uri="{D42A27DB-BD31-4B8C-83A1-F6EECF244321}">
                <p14:modId xmlns:p14="http://schemas.microsoft.com/office/powerpoint/2010/main" val="1023084842"/>
              </p:ext>
            </p:extLst>
          </p:nvPr>
        </p:nvGraphicFramePr>
        <p:xfrm>
          <a:off x="571534" y="1916407"/>
          <a:ext cx="7416000" cy="3247928"/>
        </p:xfrm>
        <a:graphic>
          <a:graphicData uri="http://schemas.openxmlformats.org/drawingml/2006/table">
            <a:tbl>
              <a:tblPr rtl="1" firstRow="1" bandRow="1">
                <a:tableStyleId>{073A0DAA-6AF3-43AB-8588-CEC1D06C72B9}</a:tableStyleId>
              </a:tblPr>
              <a:tblGrid>
                <a:gridCol w="1692000">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1908000">
                  <a:extLst>
                    <a:ext uri="{9D8B030D-6E8A-4147-A177-3AD203B41FA5}">
                      <a16:colId xmlns:a16="http://schemas.microsoft.com/office/drawing/2014/main" val="20002"/>
                    </a:ext>
                  </a:extLst>
                </a:gridCol>
                <a:gridCol w="1908000">
                  <a:extLst>
                    <a:ext uri="{9D8B030D-6E8A-4147-A177-3AD203B41FA5}">
                      <a16:colId xmlns:a16="http://schemas.microsoft.com/office/drawing/2014/main" val="20003"/>
                    </a:ext>
                  </a:extLst>
                </a:gridCol>
              </a:tblGrid>
              <a:tr h="612000">
                <a:tc>
                  <a:txBody>
                    <a:bodyPr/>
                    <a:lstStyle/>
                    <a:p>
                      <a:pPr algn="ctr" rtl="1"/>
                      <a:endParaRPr lang="he-IL" sz="1800" dirty="0"/>
                    </a:p>
                  </a:txBody>
                  <a:tcPr anchor="ctr">
                    <a:noFill/>
                  </a:tcPr>
                </a:tc>
                <a:tc>
                  <a:txBody>
                    <a:bodyPr/>
                    <a:lstStyle/>
                    <a:p>
                      <a:pPr algn="ctr" rtl="1"/>
                      <a:r>
                        <a:rPr lang="he-IL" sz="1800" dirty="0">
                          <a:latin typeface="Blender" panose="02020003050405020304" pitchFamily="18" charset="-79"/>
                          <a:cs typeface="Blender" panose="02020003050405020304" pitchFamily="18" charset="-79"/>
                        </a:rPr>
                        <a:t>תל-אביב-יפו</a:t>
                      </a:r>
                    </a:p>
                  </a:txBody>
                  <a:tcPr anchor="ctr">
                    <a:solidFill>
                      <a:srgbClr val="D14441"/>
                    </a:solidFill>
                  </a:tcPr>
                </a:tc>
                <a:tc>
                  <a:txBody>
                    <a:bodyPr/>
                    <a:lstStyle/>
                    <a:p>
                      <a:pPr algn="ctr" rtl="1"/>
                      <a:r>
                        <a:rPr lang="he-IL" sz="1800" dirty="0">
                          <a:latin typeface="Blender" panose="02020003050405020304" pitchFamily="18" charset="-79"/>
                          <a:cs typeface="Blender" panose="02020003050405020304" pitchFamily="18" charset="-79"/>
                        </a:rPr>
                        <a:t>ירושלים</a:t>
                      </a:r>
                    </a:p>
                  </a:txBody>
                  <a:tcPr anchor="ctr">
                    <a:solidFill>
                      <a:schemeClr val="accent1">
                        <a:lumMod val="50000"/>
                      </a:schemeClr>
                    </a:solidFill>
                  </a:tcPr>
                </a:tc>
                <a:tc>
                  <a:txBody>
                    <a:bodyPr/>
                    <a:lstStyle/>
                    <a:p>
                      <a:pPr algn="ctr" rtl="1"/>
                      <a:r>
                        <a:rPr lang="he-IL" sz="1800" dirty="0">
                          <a:latin typeface="Blender" panose="02020003050405020304" pitchFamily="18" charset="-79"/>
                          <a:cs typeface="Blender" panose="02020003050405020304" pitchFamily="18" charset="-79"/>
                        </a:rPr>
                        <a:t>חיפה</a:t>
                      </a:r>
                    </a:p>
                  </a:txBody>
                  <a:tcPr anchor="ctr">
                    <a:solidFill>
                      <a:srgbClr val="5B2E76"/>
                    </a:solidFill>
                  </a:tcPr>
                </a:tc>
                <a:extLst>
                  <a:ext uri="{0D108BD9-81ED-4DB2-BD59-A6C34878D82A}">
                    <a16:rowId xmlns:a16="http://schemas.microsoft.com/office/drawing/2014/main"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2008</a:t>
                      </a:r>
                      <a:endParaRPr kumimoji="0" lang="en-US"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404.5</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343.7</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35.9</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10001"/>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2010</a:t>
                      </a:r>
                      <a:endParaRPr kumimoji="0" lang="en-US"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619.5</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604.8</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149.9</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10003"/>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2012</a:t>
                      </a:r>
                      <a:endParaRPr kumimoji="0" lang="en-US"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850.3</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714.1</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153.3</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10005"/>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Blender" panose="02020003050405020304" pitchFamily="18" charset="-79"/>
                          <a:ea typeface="+mn-ea"/>
                          <a:cs typeface="Blender" panose="02020003050405020304" pitchFamily="18" charset="-79"/>
                        </a:rPr>
                        <a:t>2014</a:t>
                      </a:r>
                      <a:endParaRPr kumimoji="0" lang="he-IL" sz="1400" b="1" i="0" u="none" strike="noStrike" kern="1200" cap="none" normalizeH="0" baseline="0" dirty="0">
                        <a:ln>
                          <a:noFill/>
                        </a:ln>
                        <a:solidFill>
                          <a:schemeClr val="tx1"/>
                        </a:solidFill>
                        <a:effectLst/>
                        <a:latin typeface="Blender" panose="02020003050405020304" pitchFamily="18" charset="-79"/>
                        <a:ea typeface="+mn-ea"/>
                        <a:cs typeface="Blender" panose="02020003050405020304" pitchFamily="18" charset="-79"/>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534.4</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741.2</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171.3</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10007"/>
                  </a:ext>
                </a:extLst>
              </a:tr>
              <a:tr h="326208">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Blender" panose="02020003050405020304" pitchFamily="18" charset="-79"/>
                          <a:ea typeface="+mn-ea"/>
                          <a:cs typeface="Blender" panose="02020003050405020304" pitchFamily="18" charset="-79"/>
                        </a:rPr>
                        <a:t>2016</a:t>
                      </a:r>
                      <a:endParaRPr kumimoji="0" lang="he-IL" sz="1400" b="1" i="0" u="none" strike="noStrike" kern="1200" cap="none" normalizeH="0" baseline="0" dirty="0">
                        <a:ln>
                          <a:noFill/>
                        </a:ln>
                        <a:solidFill>
                          <a:schemeClr val="tx1"/>
                        </a:solidFill>
                        <a:effectLst/>
                        <a:latin typeface="Blender" panose="02020003050405020304" pitchFamily="18" charset="-79"/>
                        <a:ea typeface="+mn-ea"/>
                        <a:cs typeface="Blender" panose="02020003050405020304" pitchFamily="18" charset="-79"/>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531.8</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592.2</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182.3</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10009"/>
                  </a:ext>
                </a:extLst>
              </a:tr>
              <a:tr h="326208">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Blender" panose="02020003050405020304" pitchFamily="18" charset="-79"/>
                          <a:ea typeface="+mn-ea"/>
                          <a:cs typeface="Blender" panose="02020003050405020304" pitchFamily="18" charset="-79"/>
                        </a:rPr>
                        <a:t>2018**</a:t>
                      </a:r>
                      <a:endParaRPr kumimoji="0" lang="he-IL" sz="1400" b="1" i="0" u="none" strike="noStrike" kern="1200" cap="none" normalizeH="0" baseline="0" dirty="0">
                        <a:ln>
                          <a:noFill/>
                        </a:ln>
                        <a:solidFill>
                          <a:schemeClr val="tx1"/>
                        </a:solidFill>
                        <a:effectLst/>
                        <a:latin typeface="Blender" panose="02020003050405020304" pitchFamily="18" charset="-79"/>
                        <a:ea typeface="+mn-ea"/>
                        <a:cs typeface="Blender" panose="02020003050405020304" pitchFamily="18" charset="-79"/>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638.2</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1,206.0</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218.3</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2415534082"/>
                  </a:ext>
                </a:extLst>
              </a:tr>
              <a:tr h="326208">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Blender" panose="02020003050405020304" pitchFamily="18" charset="-79"/>
                          <a:ea typeface="+mn-ea"/>
                          <a:cs typeface="Blender" panose="02020003050405020304" pitchFamily="18" charset="-79"/>
                        </a:rPr>
                        <a:t>2019**</a:t>
                      </a:r>
                      <a:endParaRPr kumimoji="0" lang="he-IL" sz="1400" b="1" i="0" u="none" strike="noStrike" kern="1200" cap="none" normalizeH="0" baseline="0" dirty="0">
                        <a:ln>
                          <a:noFill/>
                        </a:ln>
                        <a:solidFill>
                          <a:schemeClr val="tx1"/>
                        </a:solidFill>
                        <a:effectLst/>
                        <a:latin typeface="Blender" panose="02020003050405020304" pitchFamily="18" charset="-79"/>
                        <a:ea typeface="+mn-ea"/>
                        <a:cs typeface="Blender" panose="02020003050405020304" pitchFamily="18" charset="-79"/>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780.9</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1,289.4</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62.2</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3677180602"/>
                  </a:ext>
                </a:extLst>
              </a:tr>
              <a:tr h="326208">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Blender" panose="02020003050405020304" pitchFamily="18" charset="-79"/>
                          <a:ea typeface="+mn-ea"/>
                          <a:cs typeface="Blender" panose="02020003050405020304" pitchFamily="18" charset="-79"/>
                        </a:rPr>
                        <a:t>2020*</a:t>
                      </a:r>
                      <a:endParaRPr kumimoji="0" lang="he-IL" sz="1400" b="1" i="0" u="none" strike="noStrike" kern="1200" cap="none" normalizeH="0" baseline="0" dirty="0">
                        <a:ln>
                          <a:noFill/>
                        </a:ln>
                        <a:solidFill>
                          <a:schemeClr val="tx1"/>
                        </a:solidFill>
                        <a:effectLst/>
                        <a:latin typeface="Blender" panose="02020003050405020304" pitchFamily="18" charset="-79"/>
                        <a:ea typeface="+mn-ea"/>
                        <a:cs typeface="Blender" panose="02020003050405020304" pitchFamily="18" charset="-79"/>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710.0</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975.1</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57.3</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2622031295"/>
                  </a:ext>
                </a:extLst>
              </a:tr>
            </a:tbl>
          </a:graphicData>
        </a:graphic>
      </p:graphicFrame>
      <p:sp>
        <p:nvSpPr>
          <p:cNvPr id="14" name="מלבן 13"/>
          <p:cNvSpPr/>
          <p:nvPr/>
        </p:nvSpPr>
        <p:spPr>
          <a:xfrm>
            <a:off x="5130368" y="6501886"/>
            <a:ext cx="1440163" cy="400110"/>
          </a:xfrm>
          <a:prstGeom prst="rect">
            <a:avLst/>
          </a:prstGeom>
        </p:spPr>
        <p:txBody>
          <a:bodyPr wrap="square">
            <a:spAutoFit/>
          </a:bodyPr>
          <a:lstStyle/>
          <a:p>
            <a:pPr marL="0" marR="0" lvl="0" indent="0" algn="r" defTabSz="914400" rtl="1" eaLnBrk="1" fontAlgn="auto" latinLnBrk="0" hangingPunct="1">
              <a:lnSpc>
                <a:spcPts val="1200"/>
              </a:lnSpc>
              <a:spcBef>
                <a:spcPts val="0"/>
              </a:spcBef>
              <a:spcAft>
                <a:spcPts val="0"/>
              </a:spcAft>
              <a:buClrTx/>
              <a:buSzTx/>
              <a:buFontTx/>
              <a:buNone/>
              <a:tabLst/>
              <a:defRPr/>
            </a:pPr>
            <a:r>
              <a:rPr kumimoji="0" lang="he-IL" altLang="he-IL" sz="1200" b="0" i="0" u="none" strike="noStrike" kern="1200" cap="none" spc="0" normalizeH="0" baseline="0" noProof="0" dirty="0">
                <a:ln>
                  <a:noFill/>
                </a:ln>
                <a:solidFill>
                  <a:srgbClr val="5E5E5E"/>
                </a:solidFill>
                <a:effectLst/>
                <a:uLnTx/>
                <a:uFillTx/>
                <a:latin typeface="Blender" panose="02020003050405020304" pitchFamily="18" charset="-79"/>
                <a:cs typeface="Blender" panose="02020003050405020304" pitchFamily="18" charset="-79"/>
              </a:rPr>
              <a:t>* אומדן ארעי</a:t>
            </a:r>
          </a:p>
          <a:p>
            <a:pPr marL="0" marR="0" lvl="0" indent="0" algn="r" defTabSz="914400" rtl="1" eaLnBrk="1" fontAlgn="auto" latinLnBrk="0" hangingPunct="1">
              <a:lnSpc>
                <a:spcPts val="1200"/>
              </a:lnSpc>
              <a:spcBef>
                <a:spcPts val="0"/>
              </a:spcBef>
              <a:spcAft>
                <a:spcPts val="0"/>
              </a:spcAft>
              <a:buClrTx/>
              <a:buSzTx/>
              <a:buFontTx/>
              <a:buNone/>
              <a:tabLst/>
              <a:defRPr/>
            </a:pPr>
            <a:r>
              <a:rPr kumimoji="0" lang="he-IL" altLang="he-IL" sz="1200" b="0" i="0" u="none" strike="noStrike" kern="1200" cap="none" spc="0" normalizeH="0" baseline="0" noProof="0" dirty="0">
                <a:ln>
                  <a:noFill/>
                </a:ln>
                <a:solidFill>
                  <a:srgbClr val="5E5E5E"/>
                </a:solidFill>
                <a:effectLst/>
                <a:uLnTx/>
                <a:uFillTx/>
                <a:latin typeface="Blender" panose="02020003050405020304" pitchFamily="18" charset="-79"/>
                <a:cs typeface="Blender" panose="02020003050405020304" pitchFamily="18" charset="-79"/>
              </a:rPr>
              <a:t>** נתון מתוקן</a:t>
            </a:r>
            <a:endParaRPr kumimoji="0" lang="en-US" altLang="he-IL" sz="1200" b="0" i="0" u="none" strike="noStrike" kern="1200" cap="none" spc="0" normalizeH="0" baseline="0" noProof="0" dirty="0">
              <a:ln>
                <a:noFill/>
              </a:ln>
              <a:solidFill>
                <a:srgbClr val="5E5E5E"/>
              </a:solidFill>
              <a:effectLst/>
              <a:uLnTx/>
              <a:uFillTx/>
              <a:latin typeface="Blender" panose="02020003050405020304" pitchFamily="18" charset="-79"/>
              <a:cs typeface="Blender" panose="02020003050405020304" pitchFamily="18" charset="-79"/>
            </a:endParaRPr>
          </a:p>
        </p:txBody>
      </p:sp>
      <p:sp>
        <p:nvSpPr>
          <p:cNvPr id="18" name="TextBox 17">
            <a:hlinkClick r:id="" action="ppaction://hlinkshowjump?jump=firstslide"/>
          </p:cNvPr>
          <p:cNvSpPr txBox="1"/>
          <p:nvPr/>
        </p:nvSpPr>
        <p:spPr>
          <a:xfrm>
            <a:off x="5951799" y="6525356"/>
            <a:ext cx="263782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500" b="0" i="0" u="none" strike="noStrike" kern="1200" cap="none" spc="0" normalizeH="0" baseline="0" noProof="0" dirty="0">
                <a:ln>
                  <a:noFill/>
                </a:ln>
                <a:solidFill>
                  <a:prstClr val="white">
                    <a:lumMod val="75000"/>
                  </a:prstClr>
                </a:solidFill>
                <a:effectLst/>
                <a:uLnTx/>
                <a:uFillTx/>
                <a:latin typeface="Calibri" panose="020F0502020204030204"/>
                <a:ea typeface="+mn-ea"/>
                <a:cs typeface="Arial" panose="020B0604020202020204" pitchFamily="34" charset="0"/>
              </a:rPr>
              <a:t>חזרה לתוכן עניינים</a:t>
            </a: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prstClr val="white"/>
                </a:solidFill>
                <a:effectLst/>
                <a:uLnTx/>
                <a:uFillTx/>
                <a:latin typeface="Blender" pitchFamily="18" charset="-79"/>
                <a:ea typeface="+mn-ea"/>
                <a:cs typeface="Blender" pitchFamily="18" charset="-79"/>
              </a:rPr>
              <a:t>43</a:t>
            </a:r>
            <a:endParaRPr kumimoji="0" lang="he-IL"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sp>
        <p:nvSpPr>
          <p:cNvPr id="2" name="מלבן 1"/>
          <p:cNvSpPr/>
          <p:nvPr/>
        </p:nvSpPr>
        <p:spPr>
          <a:xfrm>
            <a:off x="0" y="0"/>
            <a:ext cx="8904312"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3" name="Title 47"/>
          <p:cNvSpPr>
            <a:spLocks noGrp="1"/>
          </p:cNvSpPr>
          <p:nvPr>
            <p:ph type="ctrTitle"/>
          </p:nvPr>
        </p:nvSpPr>
        <p:spPr>
          <a:xfrm>
            <a:off x="3743569" y="311474"/>
            <a:ext cx="4661343" cy="503739"/>
          </a:xfrm>
        </p:spPr>
        <p:txBody>
          <a:bodyPr>
            <a:normAutofit fontScale="90000"/>
          </a:bodyPr>
          <a:lstStyle/>
          <a:p>
            <a:r>
              <a:rPr lang="he-IL" sz="3200" dirty="0">
                <a:solidFill>
                  <a:srgbClr val="5E5E5E"/>
                </a:solidFill>
                <a:cs typeface="Blender" pitchFamily="18" charset="-79"/>
              </a:rPr>
              <a:t>שטח התחלות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endParaRPr lang="en-US" sz="2400" dirty="0">
              <a:solidFill>
                <a:srgbClr val="5E5E5E"/>
              </a:solidFill>
              <a:cs typeface="Blender" pitchFamily="18" charset="-79"/>
            </a:endParaRPr>
          </a:p>
        </p:txBody>
      </p:sp>
      <p:pic>
        <p:nvPicPr>
          <p:cNvPr id="3" name="תמונה 2" title="רקע">
            <a:extLst>
              <a:ext uri="{FF2B5EF4-FFF2-40B4-BE49-F238E27FC236}">
                <a16:creationId xmlns:a16="http://schemas.microsoft.com/office/drawing/2014/main" id="{A185AD92-1561-410A-9FCA-F3E9F9500F20}"/>
              </a:ext>
            </a:extLst>
          </p:cNvPr>
          <p:cNvPicPr>
            <a:picLocks/>
          </p:cNvPicPr>
          <p:nvPr/>
        </p:nvPicPr>
        <p:blipFill>
          <a:blip r:embed="rId3"/>
          <a:stretch>
            <a:fillRect/>
          </a:stretch>
        </p:blipFill>
        <p:spPr>
          <a:xfrm>
            <a:off x="8697600" y="-14400"/>
            <a:ext cx="3596400" cy="6886800"/>
          </a:xfrm>
          <a:prstGeom prst="rect">
            <a:avLst/>
          </a:prstGeom>
        </p:spPr>
      </p:pic>
      <p:sp>
        <p:nvSpPr>
          <p:cNvPr id="12" name="מציין מיקום תוכן 3"/>
          <p:cNvSpPr>
            <a:spLocks noGrp="1"/>
          </p:cNvSpPr>
          <p:nvPr>
            <p:ph sz="quarter" idx="14"/>
          </p:nvPr>
        </p:nvSpPr>
        <p:spPr>
          <a:xfrm>
            <a:off x="8744926" y="2928712"/>
            <a:ext cx="3447074" cy="1223318"/>
          </a:xfrm>
        </p:spPr>
        <p:txBody>
          <a:bodyPr>
            <a:noAutofit/>
          </a:bodyPr>
          <a:lstStyle/>
          <a:p>
            <a:pPr algn="just"/>
            <a:r>
              <a:rPr lang="he-IL" sz="2000" dirty="0">
                <a:solidFill>
                  <a:schemeClr val="bg1"/>
                </a:solidFill>
                <a:cs typeface="Blender" pitchFamily="18" charset="-79"/>
              </a:rPr>
              <a:t>בעשור האחרון הגיע חלקן של סך התחלות הבנייה בתל-אביב-יפו </a:t>
            </a:r>
            <a:r>
              <a:rPr lang="he-IL" sz="2000" dirty="0" smtClean="0">
                <a:solidFill>
                  <a:schemeClr val="bg1"/>
                </a:solidFill>
                <a:cs typeface="Blender" pitchFamily="18" charset="-79"/>
              </a:rPr>
              <a:t>לכ-4%-8% </a:t>
            </a:r>
            <a:r>
              <a:rPr lang="he-IL" sz="2000" dirty="0">
                <a:solidFill>
                  <a:schemeClr val="bg1"/>
                </a:solidFill>
                <a:cs typeface="Blender" pitchFamily="18" charset="-79"/>
              </a:rPr>
              <a:t>מכלל שטח התחלות הבנייה </a:t>
            </a:r>
            <a:r>
              <a:rPr lang="he-IL" sz="2000" dirty="0" smtClean="0">
                <a:solidFill>
                  <a:schemeClr val="bg1"/>
                </a:solidFill>
                <a:cs typeface="Blender" pitchFamily="18" charset="-79"/>
              </a:rPr>
              <a:t>בישראל</a:t>
            </a: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ts val="0"/>
              </a:spcAft>
              <a:buClrTx/>
              <a:buSzTx/>
              <a:buFont typeface="Arial" panose="020B0604020202020204" pitchFamily="34" charset="0"/>
              <a:buNone/>
              <a:tabLst/>
              <a:defRPr/>
            </a:pPr>
            <a:r>
              <a:rPr kumimoji="0" lang="he-IL" altLang="he-IL" sz="900" b="1"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rPr>
              <a:t>מקור הנתונים: </a:t>
            </a:r>
            <a:r>
              <a:rPr kumimoji="0" lang="he-IL" altLang="he-IL" sz="900" b="0"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rPr>
              <a:t>הלשכה המרכזית </a:t>
            </a:r>
            <a:r>
              <a:rPr kumimoji="0" lang="he-IL" altLang="he-IL" sz="900" b="0" i="0" u="none" strike="noStrike" kern="1200" cap="none" spc="0" normalizeH="0" baseline="0" noProof="0" dirty="0" smtClean="0">
                <a:ln>
                  <a:noFill/>
                </a:ln>
                <a:solidFill>
                  <a:prstClr val="white"/>
                </a:solidFill>
                <a:effectLst/>
                <a:uLnTx/>
                <a:uFillTx/>
                <a:latin typeface="Arial" pitchFamily="34" charset="0"/>
                <a:ea typeface="+mn-ea"/>
                <a:cs typeface="Arial" panose="020B0604020202020204" pitchFamily="34" charset="0"/>
              </a:rPr>
              <a:t>לסטטיסטיקה</a:t>
            </a:r>
            <a:endParaRPr kumimoji="0" lang="he-IL" altLang="he-IL" sz="900" b="0"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endParaRPr>
          </a:p>
        </p:txBody>
      </p:sp>
      <p:sp>
        <p:nvSpPr>
          <p:cNvPr id="19" name="מציין מיקום טקסט 4">
            <a:extLst>
              <a:ext uri="{FF2B5EF4-FFF2-40B4-BE49-F238E27FC236}">
                <a16:creationId xmlns:a16="http://schemas.microsoft.com/office/drawing/2014/main" id="{82CD86B3-E104-41E3-BA34-96A7C131BB23}"/>
              </a:ext>
            </a:extLst>
          </p:cNvPr>
          <p:cNvSpPr txBox="1">
            <a:spLocks/>
          </p:cNvSpPr>
          <p:nvPr/>
        </p:nvSpPr>
        <p:spPr>
          <a:xfrm>
            <a:off x="9408368" y="332656"/>
            <a:ext cx="1584178"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he-IL" sz="3200" b="1" i="1" u="none" strike="noStrike" kern="1200" cap="none" spc="0" normalizeH="0" baseline="0" noProof="0" dirty="0">
                <a:ln>
                  <a:noFill/>
                </a:ln>
                <a:solidFill>
                  <a:prstClr val="white"/>
                </a:solidFill>
                <a:effectLst/>
                <a:uLnTx/>
                <a:uFillTx/>
                <a:latin typeface="Blender" pitchFamily="18" charset="-79"/>
                <a:ea typeface="Blender Black" charset="0"/>
                <a:cs typeface="Blender" pitchFamily="18" charset="-79"/>
              </a:rPr>
              <a:t>בינוי</a:t>
            </a:r>
            <a:endParaRPr kumimoji="0" lang="x-non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072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מציין מיקום תרשים 7" descr="גרף שטח התחלות בנייה לפי ייעוד לאורך השנים:&#10;תקופות שיא בשטח התחלות בנייה נרשמו בסוף שנות ה-90', ואילו תקופת שפל נרשמה בשנות ה-80'. בשנת 2012 נרשם שיא חדש, כאשר שטח התחלות בנייה בתל-אביב-יפו היה הגבוה ביותר בחמישים השנים האחרונות והגיע לכ-850 אלף מ&quot;ר. בשנת 2016 נתון זה נמוך יותר (כ-518 אלף מ&quot;ר). בחמש השנים האחרונות, חלקן של התחלות הבנייה למגורים מהווה כ-62% בממוצע מכלל שטח הבנייה בעיר. ">
            <a:extLst>
              <a:ext uri="{FF2B5EF4-FFF2-40B4-BE49-F238E27FC236}">
                <a16:creationId xmlns:a16="http://schemas.microsoft.com/office/drawing/2014/main" id="{5BE0BDE3-F163-4266-9EBE-17B186CF8B77}"/>
              </a:ext>
            </a:extLst>
          </p:cNvPr>
          <p:cNvGraphicFramePr>
            <a:graphicFrameLocks noGrp="1"/>
          </p:cNvGraphicFramePr>
          <p:nvPr>
            <p:ph type="chart" sz="quarter" idx="13"/>
            <p:extLst>
              <p:ext uri="{D42A27DB-BD31-4B8C-83A1-F6EECF244321}">
                <p14:modId xmlns:p14="http://schemas.microsoft.com/office/powerpoint/2010/main" val="3347385628"/>
              </p:ext>
            </p:extLst>
          </p:nvPr>
        </p:nvGraphicFramePr>
        <p:xfrm>
          <a:off x="94558" y="1577684"/>
          <a:ext cx="8505749" cy="420384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prstClr val="white"/>
                </a:solidFill>
                <a:effectLst/>
                <a:uLnTx/>
                <a:uFillTx/>
                <a:latin typeface="Blender" pitchFamily="18" charset="-79"/>
                <a:ea typeface="+mn-ea"/>
                <a:cs typeface="Blender" pitchFamily="18" charset="-79"/>
              </a:rPr>
              <a:t>44</a:t>
            </a:r>
            <a:endParaRPr kumimoji="0" lang="he-IL"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 y="0"/>
            <a:ext cx="19939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מלבן 15"/>
          <p:cNvSpPr/>
          <p:nvPr/>
        </p:nvSpPr>
        <p:spPr>
          <a:xfrm>
            <a:off x="-2735" y="-1"/>
            <a:ext cx="9483111" cy="1005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0" name="תמונה 19" title="רקע">
            <a:extLst>
              <a:ext uri="{FF2B5EF4-FFF2-40B4-BE49-F238E27FC236}">
                <a16:creationId xmlns:a16="http://schemas.microsoft.com/office/drawing/2014/main" id="{A2D63FD0-BADB-44F4-A509-AF197C18883F}"/>
              </a:ext>
            </a:extLst>
          </p:cNvPr>
          <p:cNvPicPr>
            <a:picLocks/>
          </p:cNvPicPr>
          <p:nvPr/>
        </p:nvPicPr>
        <p:blipFill>
          <a:blip r:embed="rId5"/>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id="{43FAD067-83D7-444C-9F22-64B9A373FB7E}"/>
              </a:ext>
            </a:extLst>
          </p:cNvPr>
          <p:cNvSpPr txBox="1">
            <a:spLocks/>
          </p:cNvSpPr>
          <p:nvPr/>
        </p:nvSpPr>
        <p:spPr>
          <a:xfrm>
            <a:off x="9588356" y="332656"/>
            <a:ext cx="1404190"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he-IL" sz="3200" b="1" i="1" u="none" strike="noStrike" kern="1200" cap="none" spc="0" normalizeH="0" baseline="0" noProof="0" dirty="0">
                <a:ln>
                  <a:noFill/>
                </a:ln>
                <a:solidFill>
                  <a:prstClr val="white"/>
                </a:solidFill>
                <a:effectLst/>
                <a:uLnTx/>
                <a:uFillTx/>
                <a:latin typeface="Blender" pitchFamily="18" charset="-79"/>
                <a:ea typeface="Blender Black" charset="0"/>
                <a:cs typeface="Blender" pitchFamily="18" charset="-79"/>
              </a:rPr>
              <a:t>בינוי</a:t>
            </a:r>
            <a:endParaRPr kumimoji="0" lang="x-non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itle 47">
            <a:extLst>
              <a:ext uri="{FF2B5EF4-FFF2-40B4-BE49-F238E27FC236}">
                <a16:creationId xmlns:a16="http://schemas.microsoft.com/office/drawing/2014/main" id="{515A070C-AB3D-4B46-B71D-DFC95A43F210}"/>
              </a:ext>
            </a:extLst>
          </p:cNvPr>
          <p:cNvSpPr>
            <a:spLocks noGrp="1"/>
          </p:cNvSpPr>
          <p:nvPr>
            <p:ph type="ctrTitle"/>
          </p:nvPr>
        </p:nvSpPr>
        <p:spPr>
          <a:xfrm>
            <a:off x="3143672" y="422767"/>
            <a:ext cx="5273747" cy="503739"/>
          </a:xfrm>
        </p:spPr>
        <p:txBody>
          <a:bodyPr>
            <a:normAutofit fontScale="90000"/>
          </a:bodyPr>
          <a:lstStyle/>
          <a:p>
            <a:r>
              <a:rPr lang="he-IL" sz="3200" dirty="0">
                <a:solidFill>
                  <a:srgbClr val="5E5E5E"/>
                </a:solidFill>
                <a:cs typeface="Blender" pitchFamily="18" charset="-79"/>
              </a:rPr>
              <a:t>שטח התחלות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697600" y="2636912"/>
            <a:ext cx="3596402" cy="2952328"/>
          </a:xfrm>
        </p:spPr>
        <p:txBody>
          <a:bodyPr>
            <a:noAutofit/>
          </a:bodyPr>
          <a:lstStyle/>
          <a:p>
            <a:pPr algn="just"/>
            <a:r>
              <a:rPr lang="he-IL" sz="1800" dirty="0">
                <a:solidFill>
                  <a:schemeClr val="bg1"/>
                </a:solidFill>
                <a:cs typeface="Blender" pitchFamily="18" charset="-79"/>
              </a:rPr>
              <a:t>בשנת </a:t>
            </a:r>
            <a:r>
              <a:rPr lang="he-IL" sz="1800" dirty="0" smtClean="0">
                <a:solidFill>
                  <a:schemeClr val="bg1"/>
                </a:solidFill>
                <a:cs typeface="Blender" pitchFamily="18" charset="-79"/>
              </a:rPr>
              <a:t>2020 רוב </a:t>
            </a:r>
            <a:r>
              <a:rPr lang="he-IL" sz="1800" dirty="0">
                <a:solidFill>
                  <a:schemeClr val="bg1"/>
                </a:solidFill>
                <a:cs typeface="Blender" pitchFamily="18" charset="-79"/>
              </a:rPr>
              <a:t>התחלות </a:t>
            </a:r>
            <a:r>
              <a:rPr lang="he-IL" sz="1800" dirty="0" smtClean="0">
                <a:solidFill>
                  <a:schemeClr val="bg1"/>
                </a:solidFill>
                <a:cs typeface="Blender" pitchFamily="18" charset="-79"/>
              </a:rPr>
              <a:t>הבנייה (66%) </a:t>
            </a:r>
            <a:r>
              <a:rPr lang="he-IL" sz="1800" dirty="0">
                <a:solidFill>
                  <a:schemeClr val="bg1"/>
                </a:solidFill>
                <a:cs typeface="Blender" pitchFamily="18" charset="-79"/>
              </a:rPr>
              <a:t>היו מיועדות למגורים.</a:t>
            </a:r>
          </a:p>
          <a:p>
            <a:endParaRPr lang="he-IL" sz="1800" dirty="0">
              <a:solidFill>
                <a:srgbClr val="FF0000"/>
              </a:solidFill>
              <a:cs typeface="Blender" pitchFamily="18" charset="-79"/>
            </a:endParaRPr>
          </a:p>
          <a:p>
            <a:pPr algn="just"/>
            <a:r>
              <a:rPr lang="he-IL" sz="1800" dirty="0" smtClean="0">
                <a:solidFill>
                  <a:schemeClr val="bg1"/>
                </a:solidFill>
                <a:cs typeface="Blender" pitchFamily="18" charset="-79"/>
              </a:rPr>
              <a:t>בעשור האחרון מאז 2010 שיעור שטח התחלות הבנייה למגורים מכלל שטח התחלות הבנייה היה במגמה מעורבת.</a:t>
            </a:r>
            <a:endParaRPr lang="he-IL" sz="1800" dirty="0">
              <a:solidFill>
                <a:schemeClr val="bg1"/>
              </a:solidFill>
              <a:cs typeface="Blender" pitchFamily="18" charset="-79"/>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ts val="0"/>
              </a:spcAft>
              <a:buClrTx/>
              <a:buSzTx/>
              <a:buFont typeface="Arial" panose="020B0604020202020204" pitchFamily="34" charset="0"/>
              <a:buNone/>
              <a:tabLst/>
              <a:defRPr/>
            </a:pPr>
            <a:r>
              <a:rPr kumimoji="0" lang="he-IL" altLang="he-IL" sz="900" b="1"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rPr>
              <a:t>מקור הנתונים: </a:t>
            </a:r>
            <a:r>
              <a:rPr kumimoji="0" lang="he-IL" altLang="he-IL" sz="900" b="0"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rPr>
              <a:t>הלשכה המרכזית לסטטיסטיקה, </a:t>
            </a:r>
            <a:r>
              <a:rPr kumimoji="0" lang="he-IL" altLang="he-IL" sz="900" b="0" i="0" u="none" strike="noStrike" kern="1200" cap="none" spc="0" normalizeH="0" baseline="0" noProof="0" dirty="0" smtClean="0">
                <a:ln>
                  <a:noFill/>
                </a:ln>
                <a:solidFill>
                  <a:prstClr val="white"/>
                </a:solidFill>
                <a:effectLst/>
                <a:uLnTx/>
                <a:uFillTx/>
                <a:latin typeface="Arial" pitchFamily="34" charset="0"/>
                <a:ea typeface="+mn-ea"/>
                <a:cs typeface="Arial" panose="020B0604020202020204" pitchFamily="34" charset="0"/>
              </a:rPr>
              <a:t>2019</a:t>
            </a:r>
            <a:endParaRPr kumimoji="0" lang="he-IL" altLang="he-IL" sz="900" b="0"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endParaRPr>
          </a:p>
        </p:txBody>
      </p:sp>
      <p:sp>
        <p:nvSpPr>
          <p:cNvPr id="19" name="TextBox 18">
            <a:hlinkClick r:id="" action="ppaction://hlinkshowjump?jump=firstslide"/>
          </p:cNvPr>
          <p:cNvSpPr txBox="1"/>
          <p:nvPr/>
        </p:nvSpPr>
        <p:spPr>
          <a:xfrm>
            <a:off x="5951799" y="6525356"/>
            <a:ext cx="263782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500" b="0" i="0" u="none" strike="noStrike" kern="1200" cap="none" spc="0" normalizeH="0" baseline="0" noProof="0" dirty="0">
                <a:ln>
                  <a:noFill/>
                </a:ln>
                <a:solidFill>
                  <a:prstClr val="white">
                    <a:lumMod val="75000"/>
                  </a:prstClr>
                </a:solidFill>
                <a:effectLst/>
                <a:uLnTx/>
                <a:uFillTx/>
                <a:latin typeface="Calibri" panose="020F0502020204030204"/>
                <a:ea typeface="+mn-ea"/>
                <a:cs typeface="Arial" panose="020B0604020202020204" pitchFamily="34" charset="0"/>
              </a:rPr>
              <a:t>חזרה לתוכן עניינים</a:t>
            </a:r>
          </a:p>
        </p:txBody>
      </p:sp>
    </p:spTree>
    <p:extLst>
      <p:ext uri="{BB962C8B-B14F-4D97-AF65-F5344CB8AC3E}">
        <p14:creationId xmlns:p14="http://schemas.microsoft.com/office/powerpoint/2010/main" val="42102936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מציין מיקום של טבלה 7" title="שטח גמר בנייה לפי עיר ושנה"/>
          <p:cNvGraphicFramePr>
            <a:graphicFrameLocks/>
          </p:cNvGraphicFramePr>
          <p:nvPr>
            <p:extLst>
              <p:ext uri="{D42A27DB-BD31-4B8C-83A1-F6EECF244321}">
                <p14:modId xmlns:p14="http://schemas.microsoft.com/office/powerpoint/2010/main" val="213321605"/>
              </p:ext>
            </p:extLst>
          </p:nvPr>
        </p:nvGraphicFramePr>
        <p:xfrm>
          <a:off x="696225" y="1340768"/>
          <a:ext cx="7416000" cy="3274192"/>
        </p:xfrm>
        <a:graphic>
          <a:graphicData uri="http://schemas.openxmlformats.org/drawingml/2006/table">
            <a:tbl>
              <a:tblPr rtl="1" firstRow="1" bandRow="1">
                <a:tableStyleId>{073A0DAA-6AF3-43AB-8588-CEC1D06C72B9}</a:tableStyleId>
              </a:tblPr>
              <a:tblGrid>
                <a:gridCol w="1692000">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1908000">
                  <a:extLst>
                    <a:ext uri="{9D8B030D-6E8A-4147-A177-3AD203B41FA5}">
                      <a16:colId xmlns:a16="http://schemas.microsoft.com/office/drawing/2014/main" val="20002"/>
                    </a:ext>
                  </a:extLst>
                </a:gridCol>
                <a:gridCol w="1908000">
                  <a:extLst>
                    <a:ext uri="{9D8B030D-6E8A-4147-A177-3AD203B41FA5}">
                      <a16:colId xmlns:a16="http://schemas.microsoft.com/office/drawing/2014/main" val="20003"/>
                    </a:ext>
                  </a:extLst>
                </a:gridCol>
              </a:tblGrid>
              <a:tr h="612000">
                <a:tc>
                  <a:txBody>
                    <a:bodyPr/>
                    <a:lstStyle/>
                    <a:p>
                      <a:pPr algn="ctr" rtl="1"/>
                      <a:endParaRPr lang="he-IL" sz="1800" dirty="0">
                        <a:latin typeface="Blender" panose="02020003050405020304" pitchFamily="18" charset="-79"/>
                        <a:cs typeface="Blender" panose="02020003050405020304" pitchFamily="18" charset="-79"/>
                      </a:endParaRPr>
                    </a:p>
                  </a:txBody>
                  <a:tcPr anchor="ctr">
                    <a:noFill/>
                  </a:tcPr>
                </a:tc>
                <a:tc>
                  <a:txBody>
                    <a:bodyPr/>
                    <a:lstStyle/>
                    <a:p>
                      <a:pPr algn="ctr" rtl="1"/>
                      <a:r>
                        <a:rPr lang="he-IL" sz="1800" dirty="0">
                          <a:latin typeface="Blender" panose="02020003050405020304" pitchFamily="18" charset="-79"/>
                          <a:cs typeface="Blender" panose="02020003050405020304" pitchFamily="18" charset="-79"/>
                        </a:rPr>
                        <a:t>תל-אביב-יפו</a:t>
                      </a:r>
                    </a:p>
                  </a:txBody>
                  <a:tcPr anchor="ctr">
                    <a:solidFill>
                      <a:srgbClr val="D14441"/>
                    </a:solidFill>
                  </a:tcPr>
                </a:tc>
                <a:tc>
                  <a:txBody>
                    <a:bodyPr/>
                    <a:lstStyle/>
                    <a:p>
                      <a:pPr algn="ctr" rtl="1"/>
                      <a:r>
                        <a:rPr lang="he-IL" sz="1800" dirty="0">
                          <a:latin typeface="Blender" panose="02020003050405020304" pitchFamily="18" charset="-79"/>
                          <a:cs typeface="Blender" panose="02020003050405020304" pitchFamily="18" charset="-79"/>
                        </a:rPr>
                        <a:t>ירושלים</a:t>
                      </a:r>
                    </a:p>
                  </a:txBody>
                  <a:tcPr anchor="ctr">
                    <a:solidFill>
                      <a:schemeClr val="accent1">
                        <a:lumMod val="50000"/>
                      </a:schemeClr>
                    </a:solidFill>
                  </a:tcPr>
                </a:tc>
                <a:tc>
                  <a:txBody>
                    <a:bodyPr/>
                    <a:lstStyle/>
                    <a:p>
                      <a:pPr algn="ctr" rtl="1"/>
                      <a:r>
                        <a:rPr lang="he-IL" sz="1800" dirty="0">
                          <a:latin typeface="Blender" panose="02020003050405020304" pitchFamily="18" charset="-79"/>
                          <a:cs typeface="Blender" panose="02020003050405020304" pitchFamily="18" charset="-79"/>
                        </a:rPr>
                        <a:t>חיפה</a:t>
                      </a:r>
                    </a:p>
                  </a:txBody>
                  <a:tcPr anchor="ctr">
                    <a:solidFill>
                      <a:srgbClr val="5B2E76"/>
                    </a:solidFill>
                  </a:tcPr>
                </a:tc>
                <a:extLst>
                  <a:ext uri="{0D108BD9-81ED-4DB2-BD59-A6C34878D82A}">
                    <a16:rowId xmlns:a16="http://schemas.microsoft.com/office/drawing/2014/main"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2008</a:t>
                      </a:r>
                      <a:endParaRPr kumimoji="0" lang="en-US"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310.8</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396.9</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83.8</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extLst>
                  <a:ext uri="{0D108BD9-81ED-4DB2-BD59-A6C34878D82A}">
                    <a16:rowId xmlns:a16="http://schemas.microsoft.com/office/drawing/2014/main" val="10002"/>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2010</a:t>
                      </a:r>
                      <a:endParaRPr kumimoji="0" lang="en-US"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437.5</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395.7</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62.5</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extLst>
                  <a:ext uri="{0D108BD9-81ED-4DB2-BD59-A6C34878D82A}">
                    <a16:rowId xmlns:a16="http://schemas.microsoft.com/office/drawing/2014/main" val="10004"/>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2012</a:t>
                      </a:r>
                      <a:endParaRPr kumimoji="0" lang="en-US" sz="1400" b="1"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511.8</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508.9</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77.8</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extLst>
                  <a:ext uri="{0D108BD9-81ED-4DB2-BD59-A6C34878D82A}">
                    <a16:rowId xmlns:a16="http://schemas.microsoft.com/office/drawing/2014/main" val="10006"/>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Blender" panose="02020003050405020304" pitchFamily="18" charset="-79"/>
                          <a:ea typeface="+mn-ea"/>
                          <a:cs typeface="Blender" panose="02020003050405020304" pitchFamily="18" charset="-79"/>
                        </a:rPr>
                        <a:t>2014</a:t>
                      </a:r>
                      <a:endParaRPr kumimoji="0" lang="he-IL" sz="1400" b="1" i="0" u="none" strike="noStrike" kern="1200" cap="none" normalizeH="0" baseline="0" dirty="0">
                        <a:ln>
                          <a:noFill/>
                        </a:ln>
                        <a:solidFill>
                          <a:schemeClr val="tx1"/>
                        </a:solidFill>
                        <a:effectLst/>
                        <a:latin typeface="Blender" panose="02020003050405020304" pitchFamily="18" charset="-79"/>
                        <a:ea typeface="+mn-ea"/>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626.1</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633.</a:t>
                      </a:r>
                      <a:r>
                        <a:rPr kumimoji="0" lang="en-GB"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8</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rPr>
                        <a:t>296.3</a:t>
                      </a:r>
                    </a:p>
                  </a:txBody>
                  <a:tcPr marT="45727" marB="45727" horzOverflow="overflow">
                    <a:solidFill>
                      <a:schemeClr val="bg1">
                        <a:lumMod val="95000"/>
                      </a:schemeClr>
                    </a:solidFill>
                  </a:tcPr>
                </a:tc>
                <a:extLst>
                  <a:ext uri="{0D108BD9-81ED-4DB2-BD59-A6C34878D82A}">
                    <a16:rowId xmlns:a16="http://schemas.microsoft.com/office/drawing/2014/main" val="10008"/>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Blender" panose="02020003050405020304" pitchFamily="18" charset="-79"/>
                          <a:ea typeface="+mn-ea"/>
                          <a:cs typeface="Blender" panose="02020003050405020304" pitchFamily="18" charset="-79"/>
                        </a:rPr>
                        <a:t>2016</a:t>
                      </a:r>
                      <a:endParaRPr kumimoji="0" lang="he-IL" sz="1400" b="1" i="0" u="none" strike="noStrike" kern="1200" cap="none" normalizeH="0" baseline="0" dirty="0">
                        <a:ln>
                          <a:noFill/>
                        </a:ln>
                        <a:solidFill>
                          <a:schemeClr val="tx1"/>
                        </a:solidFill>
                        <a:effectLst/>
                        <a:latin typeface="Blender" panose="02020003050405020304" pitchFamily="18" charset="-79"/>
                        <a:ea typeface="+mn-ea"/>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497.9</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784.5</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82.3</a:t>
                      </a:r>
                      <a:endPar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extLst>
                  <a:ext uri="{0D108BD9-81ED-4DB2-BD59-A6C34878D82A}">
                    <a16:rowId xmlns:a16="http://schemas.microsoft.com/office/drawing/2014/main" val="1001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Blender" panose="02020003050405020304" pitchFamily="18" charset="-79"/>
                          <a:ea typeface="+mn-ea"/>
                          <a:cs typeface="Blender" panose="02020003050405020304" pitchFamily="18" charset="-79"/>
                        </a:rPr>
                        <a:t>2018**</a:t>
                      </a:r>
                      <a:endParaRPr kumimoji="0" lang="he-IL" sz="1400" b="1" i="0" u="none" strike="noStrike" kern="1200" cap="none" normalizeH="0" baseline="0" dirty="0">
                        <a:ln>
                          <a:noFill/>
                        </a:ln>
                        <a:solidFill>
                          <a:schemeClr val="tx1"/>
                        </a:solidFill>
                        <a:effectLst/>
                        <a:latin typeface="Blender" panose="02020003050405020304" pitchFamily="18" charset="-79"/>
                        <a:ea typeface="+mn-ea"/>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598.4</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642.9</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199.8</a:t>
                      </a:r>
                      <a:endPar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extLst>
                  <a:ext uri="{0D108BD9-81ED-4DB2-BD59-A6C34878D82A}">
                    <a16:rowId xmlns:a16="http://schemas.microsoft.com/office/drawing/2014/main" val="2834531758"/>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Blender" panose="02020003050405020304" pitchFamily="18" charset="-79"/>
                          <a:ea typeface="+mn-ea"/>
                          <a:cs typeface="Blender" panose="02020003050405020304" pitchFamily="18" charset="-79"/>
                        </a:rPr>
                        <a:t>2019**</a:t>
                      </a:r>
                      <a:endParaRPr kumimoji="0" lang="he-IL" sz="1400" b="1" i="0" u="none" strike="noStrike" kern="1200" cap="none" normalizeH="0" baseline="0" dirty="0">
                        <a:ln>
                          <a:noFill/>
                        </a:ln>
                        <a:solidFill>
                          <a:schemeClr val="tx1"/>
                        </a:solidFill>
                        <a:effectLst/>
                        <a:latin typeface="Blender" panose="02020003050405020304" pitchFamily="18" charset="-79"/>
                        <a:ea typeface="+mn-ea"/>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658.5</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674.6</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150.6</a:t>
                      </a:r>
                      <a:endPar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extLst>
                  <a:ext uri="{0D108BD9-81ED-4DB2-BD59-A6C34878D82A}">
                    <a16:rowId xmlns:a16="http://schemas.microsoft.com/office/drawing/2014/main" val="16390654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Blender" panose="02020003050405020304" pitchFamily="18" charset="-79"/>
                          <a:ea typeface="+mn-ea"/>
                          <a:cs typeface="Blender" panose="02020003050405020304" pitchFamily="18" charset="-79"/>
                        </a:rPr>
                        <a:t>2020*</a:t>
                      </a:r>
                      <a:endParaRPr kumimoji="0" lang="he-IL" sz="1400" b="1" i="0" u="none" strike="noStrike" kern="1200" cap="none" normalizeH="0" baseline="0" dirty="0">
                        <a:ln>
                          <a:noFill/>
                        </a:ln>
                        <a:solidFill>
                          <a:schemeClr val="tx1"/>
                        </a:solidFill>
                        <a:effectLst/>
                        <a:latin typeface="Blender" panose="02020003050405020304" pitchFamily="18" charset="-79"/>
                        <a:ea typeface="+mn-ea"/>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560.7</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717.5</a:t>
                      </a:r>
                      <a:endParaRPr kumimoji="0" lang="en-US"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Blender" panose="02020003050405020304" pitchFamily="18" charset="-79"/>
                          <a:cs typeface="Blender" panose="02020003050405020304" pitchFamily="18" charset="-79"/>
                        </a:rPr>
                        <a:t>195.6</a:t>
                      </a:r>
                      <a:endParaRPr kumimoji="0" lang="he-IL" sz="1400" b="0" i="0" u="none" strike="noStrike" cap="none" normalizeH="0" baseline="0" dirty="0">
                        <a:ln>
                          <a:noFill/>
                        </a:ln>
                        <a:solidFill>
                          <a:schemeClr val="tx1"/>
                        </a:solidFill>
                        <a:effectLst/>
                        <a:latin typeface="Blender" panose="02020003050405020304" pitchFamily="18" charset="-79"/>
                        <a:cs typeface="Blender" panose="02020003050405020304" pitchFamily="18" charset="-79"/>
                      </a:endParaRPr>
                    </a:p>
                  </a:txBody>
                  <a:tcPr marT="45727" marB="45727" horzOverflow="overflow">
                    <a:solidFill>
                      <a:schemeClr val="bg1">
                        <a:lumMod val="95000"/>
                      </a:schemeClr>
                    </a:solidFill>
                  </a:tcPr>
                </a:tc>
                <a:extLst>
                  <a:ext uri="{0D108BD9-81ED-4DB2-BD59-A6C34878D82A}">
                    <a16:rowId xmlns:a16="http://schemas.microsoft.com/office/drawing/2014/main" val="194265143"/>
                  </a:ext>
                </a:extLst>
              </a:tr>
            </a:tbl>
          </a:graphicData>
        </a:graphic>
      </p:graphicFrame>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prstClr val="white"/>
                </a:solidFill>
                <a:effectLst/>
                <a:uLnTx/>
                <a:uFillTx/>
                <a:latin typeface="Blender" pitchFamily="18" charset="-79"/>
                <a:ea typeface="+mn-ea"/>
                <a:cs typeface="Blender" pitchFamily="18" charset="-79"/>
              </a:rPr>
              <a:t>45</a:t>
            </a:r>
            <a:endParaRPr kumimoji="0" lang="he-IL"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sp>
        <p:nvSpPr>
          <p:cNvPr id="16" name="מלבן 15"/>
          <p:cNvSpPr/>
          <p:nvPr/>
        </p:nvSpPr>
        <p:spPr>
          <a:xfrm>
            <a:off x="-2735" y="0"/>
            <a:ext cx="10995281" cy="87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1" name="תמונה 20" title="רקע">
            <a:extLst>
              <a:ext uri="{FF2B5EF4-FFF2-40B4-BE49-F238E27FC236}">
                <a16:creationId xmlns:a16="http://schemas.microsoft.com/office/drawing/2014/main" id="{8CDDD027-A0BE-4D32-B23C-A6646D0F42AE}"/>
              </a:ext>
            </a:extLst>
          </p:cNvPr>
          <p:cNvPicPr>
            <a:picLocks/>
          </p:cNvPicPr>
          <p:nvPr/>
        </p:nvPicPr>
        <p:blipFill>
          <a:blip r:embed="rId3"/>
          <a:stretch>
            <a:fillRect/>
          </a:stretch>
        </p:blipFill>
        <p:spPr>
          <a:xfrm>
            <a:off x="8697600" y="-1416"/>
            <a:ext cx="3596400" cy="6886800"/>
          </a:xfrm>
          <a:prstGeom prst="rect">
            <a:avLst/>
          </a:prstGeom>
        </p:spPr>
      </p:pic>
      <p:sp>
        <p:nvSpPr>
          <p:cNvPr id="23" name="מציין מיקום טקסט 4">
            <a:extLst>
              <a:ext uri="{FF2B5EF4-FFF2-40B4-BE49-F238E27FC236}">
                <a16:creationId xmlns:a16="http://schemas.microsoft.com/office/drawing/2014/main" id="{C464C115-16C8-4976-970E-92CF2D8C653C}"/>
              </a:ext>
            </a:extLst>
          </p:cNvPr>
          <p:cNvSpPr txBox="1">
            <a:spLocks/>
          </p:cNvSpPr>
          <p:nvPr/>
        </p:nvSpPr>
        <p:spPr>
          <a:xfrm>
            <a:off x="9768408" y="332656"/>
            <a:ext cx="1224138"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he-IL" sz="3200" b="1" i="1" u="none" strike="noStrike" kern="1200" cap="none" spc="0" normalizeH="0" baseline="0" noProof="0" dirty="0">
                <a:ln>
                  <a:noFill/>
                </a:ln>
                <a:solidFill>
                  <a:prstClr val="white"/>
                </a:solidFill>
                <a:effectLst/>
                <a:uLnTx/>
                <a:uFillTx/>
                <a:latin typeface="Blender" pitchFamily="18" charset="-79"/>
                <a:ea typeface="Blender Black" charset="0"/>
                <a:cs typeface="Blender" pitchFamily="18" charset="-79"/>
              </a:rPr>
              <a:t>בינוי</a:t>
            </a:r>
            <a:endParaRPr kumimoji="0" lang="x-non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מציין מיקום תוכן 3"/>
          <p:cNvSpPr>
            <a:spLocks noGrp="1"/>
          </p:cNvSpPr>
          <p:nvPr>
            <p:ph sz="quarter" idx="14"/>
          </p:nvPr>
        </p:nvSpPr>
        <p:spPr>
          <a:xfrm>
            <a:off x="8832304" y="2709738"/>
            <a:ext cx="3303055" cy="1871390"/>
          </a:xfrm>
        </p:spPr>
        <p:txBody>
          <a:bodyPr>
            <a:normAutofit/>
          </a:bodyPr>
          <a:lstStyle/>
          <a:p>
            <a:pPr algn="just"/>
            <a:r>
              <a:rPr lang="he-IL" sz="2000" dirty="0" smtClean="0">
                <a:solidFill>
                  <a:schemeClr val="bg1"/>
                </a:solidFill>
                <a:cs typeface="Blender" pitchFamily="18" charset="-79"/>
              </a:rPr>
              <a:t>בעשור האחרון שטח </a:t>
            </a:r>
            <a:r>
              <a:rPr lang="he-IL" sz="2000" dirty="0">
                <a:solidFill>
                  <a:schemeClr val="bg1"/>
                </a:solidFill>
                <a:cs typeface="Blender" pitchFamily="18" charset="-79"/>
              </a:rPr>
              <a:t>גמר הבנייה בתל-אביב-יפו </a:t>
            </a:r>
            <a:r>
              <a:rPr lang="he-IL" sz="2000" dirty="0" smtClean="0">
                <a:solidFill>
                  <a:schemeClr val="bg1"/>
                </a:solidFill>
                <a:cs typeface="Blender" pitchFamily="18" charset="-79"/>
              </a:rPr>
              <a:t>היווה </a:t>
            </a:r>
            <a:r>
              <a:rPr lang="he-IL" sz="2000" dirty="0">
                <a:solidFill>
                  <a:schemeClr val="bg1"/>
                </a:solidFill>
                <a:cs typeface="Blender" pitchFamily="18" charset="-79"/>
              </a:rPr>
              <a:t>4</a:t>
            </a:r>
            <a:r>
              <a:rPr lang="he-IL" sz="2000" dirty="0" smtClean="0">
                <a:solidFill>
                  <a:schemeClr val="bg1"/>
                </a:solidFill>
                <a:cs typeface="Blender" pitchFamily="18" charset="-79"/>
              </a:rPr>
              <a:t>%-7% </a:t>
            </a:r>
            <a:r>
              <a:rPr lang="he-IL" sz="2000" dirty="0">
                <a:solidFill>
                  <a:schemeClr val="bg1"/>
                </a:solidFill>
                <a:cs typeface="Blender" pitchFamily="18" charset="-79"/>
              </a:rPr>
              <a:t>מסך כל שטח גמר הבנייה </a:t>
            </a:r>
            <a:r>
              <a:rPr lang="he-IL" sz="2000" dirty="0" smtClean="0">
                <a:solidFill>
                  <a:schemeClr val="bg1"/>
                </a:solidFill>
                <a:cs typeface="Blender" pitchFamily="18" charset="-79"/>
              </a:rPr>
              <a:t>בישראל</a:t>
            </a:r>
            <a:endParaRPr lang="he-IL" sz="2000" dirty="0">
              <a:solidFill>
                <a:schemeClr val="bg1"/>
              </a:solidFill>
              <a:cs typeface="Blender" pitchFamily="18" charset="-79"/>
            </a:endParaRPr>
          </a:p>
        </p:txBody>
      </p:sp>
      <p:sp>
        <p:nvSpPr>
          <p:cNvPr id="14" name="מלבן 13"/>
          <p:cNvSpPr/>
          <p:nvPr/>
        </p:nvSpPr>
        <p:spPr>
          <a:xfrm>
            <a:off x="6384029" y="6093296"/>
            <a:ext cx="1440163" cy="400110"/>
          </a:xfrm>
          <a:prstGeom prst="rect">
            <a:avLst/>
          </a:prstGeom>
        </p:spPr>
        <p:txBody>
          <a:bodyPr wrap="square">
            <a:spAutoFit/>
          </a:bodyPr>
          <a:lstStyle/>
          <a:p>
            <a:pPr marL="0" marR="0" lvl="0" indent="0" algn="r" defTabSz="914400" rtl="1" eaLnBrk="1" fontAlgn="auto" latinLnBrk="0" hangingPunct="1">
              <a:lnSpc>
                <a:spcPts val="1200"/>
              </a:lnSpc>
              <a:spcBef>
                <a:spcPts val="0"/>
              </a:spcBef>
              <a:spcAft>
                <a:spcPts val="0"/>
              </a:spcAft>
              <a:buClrTx/>
              <a:buSzTx/>
              <a:buFontTx/>
              <a:buNone/>
              <a:tabLst/>
              <a:defRPr/>
            </a:pPr>
            <a:r>
              <a:rPr kumimoji="0" lang="he-IL" altLang="he-IL" sz="1200" b="0" i="0" u="none" strike="noStrike" kern="1200" cap="none" spc="0" normalizeH="0" baseline="0" noProof="0" dirty="0">
                <a:ln>
                  <a:noFill/>
                </a:ln>
                <a:solidFill>
                  <a:srgbClr val="5E5E5E"/>
                </a:solidFill>
                <a:effectLst/>
                <a:uLnTx/>
                <a:uFillTx/>
                <a:latin typeface="Arial" pitchFamily="34" charset="0"/>
                <a:ea typeface="+mn-ea"/>
                <a:cs typeface="Arial" panose="020B0604020202020204" pitchFamily="34" charset="0"/>
              </a:rPr>
              <a:t>* אומדן ארעי</a:t>
            </a:r>
          </a:p>
          <a:p>
            <a:pPr marL="0" marR="0" lvl="0" indent="0" algn="r" defTabSz="914400" rtl="1" eaLnBrk="1" fontAlgn="auto" latinLnBrk="0" hangingPunct="1">
              <a:lnSpc>
                <a:spcPts val="1200"/>
              </a:lnSpc>
              <a:spcBef>
                <a:spcPts val="0"/>
              </a:spcBef>
              <a:spcAft>
                <a:spcPts val="0"/>
              </a:spcAft>
              <a:buClrTx/>
              <a:buSzTx/>
              <a:buFontTx/>
              <a:buNone/>
              <a:tabLst/>
              <a:defRPr/>
            </a:pPr>
            <a:r>
              <a:rPr kumimoji="0" lang="he-IL" altLang="he-IL" sz="1200" b="0" i="0" u="none" strike="noStrike" kern="1200" cap="none" spc="0" normalizeH="0" baseline="0" noProof="0" dirty="0">
                <a:ln>
                  <a:noFill/>
                </a:ln>
                <a:solidFill>
                  <a:srgbClr val="5E5E5E"/>
                </a:solidFill>
                <a:effectLst/>
                <a:uLnTx/>
                <a:uFillTx/>
                <a:latin typeface="Arial" pitchFamily="34" charset="0"/>
                <a:ea typeface="+mn-ea"/>
                <a:cs typeface="Arial" panose="020B0604020202020204" pitchFamily="34" charset="0"/>
              </a:rPr>
              <a:t>** נתון מתוקן</a:t>
            </a:r>
            <a:endParaRPr kumimoji="0" lang="en-US" altLang="he-IL" sz="1200" b="0" i="0" u="none" strike="noStrike" kern="1200" cap="none" spc="0" normalizeH="0" baseline="0" noProof="0" dirty="0">
              <a:ln>
                <a:noFill/>
              </a:ln>
              <a:solidFill>
                <a:srgbClr val="5E5E5E"/>
              </a:solidFill>
              <a:effectLst/>
              <a:uLnTx/>
              <a:uFillTx/>
              <a:latin typeface="Arial" pitchFamily="34" charset="0"/>
              <a:ea typeface="+mn-ea"/>
              <a:cs typeface="Arial" panose="020B0604020202020204" pitchFamily="34" charset="0"/>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ts val="0"/>
              </a:spcAft>
              <a:buClrTx/>
              <a:buSzTx/>
              <a:buFont typeface="Arial" panose="020B0604020202020204" pitchFamily="34" charset="0"/>
              <a:buNone/>
              <a:tabLst/>
              <a:defRPr/>
            </a:pPr>
            <a:r>
              <a:rPr kumimoji="0" lang="he-IL" altLang="he-IL" sz="900" b="1"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rPr>
              <a:t>מקור הנתונים: </a:t>
            </a:r>
            <a:r>
              <a:rPr kumimoji="0" lang="he-IL" altLang="he-IL" sz="900" b="0"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rPr>
              <a:t>הלשכה המרכזית </a:t>
            </a:r>
            <a:r>
              <a:rPr kumimoji="0" lang="he-IL" altLang="he-IL" sz="900" b="0" i="0" u="none" strike="noStrike" kern="1200" cap="none" spc="0" normalizeH="0" baseline="0" noProof="0" dirty="0" smtClean="0">
                <a:ln>
                  <a:noFill/>
                </a:ln>
                <a:solidFill>
                  <a:prstClr val="white"/>
                </a:solidFill>
                <a:effectLst/>
                <a:uLnTx/>
                <a:uFillTx/>
                <a:latin typeface="Arial" pitchFamily="34" charset="0"/>
                <a:ea typeface="+mn-ea"/>
                <a:cs typeface="Arial" panose="020B0604020202020204" pitchFamily="34" charset="0"/>
              </a:rPr>
              <a:t>לסטטיסטיקה</a:t>
            </a:r>
            <a:endParaRPr kumimoji="0" lang="he-IL" altLang="he-IL" sz="900" b="0"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endParaRPr>
          </a:p>
        </p:txBody>
      </p:sp>
      <p:sp>
        <p:nvSpPr>
          <p:cNvPr id="17" name="TextBox 16">
            <a:hlinkClick r:id="" action="ppaction://hlinkshowjump?jump=firstslide"/>
          </p:cNvPr>
          <p:cNvSpPr txBox="1"/>
          <p:nvPr/>
        </p:nvSpPr>
        <p:spPr>
          <a:xfrm>
            <a:off x="5951799" y="6525356"/>
            <a:ext cx="263782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500" b="0" i="0" u="none" strike="noStrike" kern="1200" cap="none" spc="0" normalizeH="0" baseline="0" noProof="0" dirty="0">
                <a:ln>
                  <a:noFill/>
                </a:ln>
                <a:solidFill>
                  <a:prstClr val="white">
                    <a:lumMod val="75000"/>
                  </a:prstClr>
                </a:solidFill>
                <a:effectLst/>
                <a:uLnTx/>
                <a:uFillTx/>
                <a:latin typeface="Calibri" panose="020F0502020204030204"/>
                <a:ea typeface="+mn-ea"/>
                <a:cs typeface="Arial" panose="020B0604020202020204" pitchFamily="34" charset="0"/>
              </a:rPr>
              <a:t>חזרה לתוכן עניינים</a:t>
            </a:r>
          </a:p>
        </p:txBody>
      </p:sp>
      <p:sp>
        <p:nvSpPr>
          <p:cNvPr id="22" name="Title 47">
            <a:extLst>
              <a:ext uri="{FF2B5EF4-FFF2-40B4-BE49-F238E27FC236}">
                <a16:creationId xmlns:a16="http://schemas.microsoft.com/office/drawing/2014/main" id="{987C7574-5ADF-412E-ADD4-E89F6CDA774E}"/>
              </a:ext>
            </a:extLst>
          </p:cNvPr>
          <p:cNvSpPr>
            <a:spLocks noGrp="1"/>
          </p:cNvSpPr>
          <p:nvPr>
            <p:ph type="ctrTitle"/>
          </p:nvPr>
        </p:nvSpPr>
        <p:spPr>
          <a:xfrm>
            <a:off x="5308569" y="282787"/>
            <a:ext cx="3096344" cy="503739"/>
          </a:xfrm>
        </p:spPr>
        <p:txBody>
          <a:bodyPr>
            <a:normAutofit fontScale="90000"/>
          </a:bodyPr>
          <a:lstStyle/>
          <a:p>
            <a:r>
              <a:rPr lang="he-IL" sz="3200" dirty="0">
                <a:solidFill>
                  <a:srgbClr val="5E5E5E"/>
                </a:solidFill>
                <a:cs typeface="Blender" pitchFamily="18" charset="-79"/>
              </a:rPr>
              <a:t>שטח גמר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Tree>
    <p:extLst>
      <p:ext uri="{BB962C8B-B14F-4D97-AF65-F5344CB8AC3E}">
        <p14:creationId xmlns:p14="http://schemas.microsoft.com/office/powerpoint/2010/main" val="17826031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מציין מיקום תרשים 7" descr="גרף שטח גמר בנייה לפי ייעוד לאורך השנים:&#10;ממוצע שטח גמר הבנייה בחמש השנים האחרונות עמד על כ-610,500 מ&quot;ר לשנה - גבוה יותר מהעשור שקדם לו (כ-482,000 מ&quot;ר לשנה). בשנת 2015 נרשם שיא חדש, כאשר שטח גמר בנייה בתל-אביב-יפו היה הגבוה ביותר בחמישים השנים האחרונות והגיע לכ-843,000 מ&quot;ר.&#10;בשנת 2016, מתוך 498,000 מ&quot;ר גמר בנייה, 411,000 מ&quot;ר היו מיועדים למגורים ו-87,000 לצרכים אחרים.&#10; "/>
          <p:cNvGraphicFramePr>
            <a:graphicFrameLocks/>
          </p:cNvGraphicFramePr>
          <p:nvPr>
            <p:extLst>
              <p:ext uri="{D42A27DB-BD31-4B8C-83A1-F6EECF244321}">
                <p14:modId xmlns:p14="http://schemas.microsoft.com/office/powerpoint/2010/main" val="3210059178"/>
              </p:ext>
            </p:extLst>
          </p:nvPr>
        </p:nvGraphicFramePr>
        <p:xfrm>
          <a:off x="47335" y="1761784"/>
          <a:ext cx="8424929" cy="447552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prstClr val="white"/>
                </a:solidFill>
                <a:effectLst/>
                <a:uLnTx/>
                <a:uFillTx/>
                <a:latin typeface="Blender" pitchFamily="18" charset="-79"/>
                <a:ea typeface="+mn-ea"/>
                <a:cs typeface="Blender" pitchFamily="18" charset="-79"/>
              </a:rPr>
              <a:t>46</a:t>
            </a:r>
            <a:endParaRPr kumimoji="0" lang="he-IL"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sp>
        <p:nvSpPr>
          <p:cNvPr id="14" name="מלבן 13"/>
          <p:cNvSpPr/>
          <p:nvPr/>
        </p:nvSpPr>
        <p:spPr>
          <a:xfrm>
            <a:off x="-2735" y="0"/>
            <a:ext cx="8979055"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0" name="תמונה 19" title="רקע">
            <a:extLst>
              <a:ext uri="{FF2B5EF4-FFF2-40B4-BE49-F238E27FC236}">
                <a16:creationId xmlns:a16="http://schemas.microsoft.com/office/drawing/2014/main" id="{6EB95E88-F4FB-4F8F-A22D-3DF3F40B56BF}"/>
              </a:ext>
            </a:extLst>
          </p:cNvPr>
          <p:cNvPicPr>
            <a:picLocks/>
          </p:cNvPicPr>
          <p:nvPr/>
        </p:nvPicPr>
        <p:blipFill>
          <a:blip r:embed="rId4"/>
          <a:stretch>
            <a:fillRect/>
          </a:stretch>
        </p:blipFill>
        <p:spPr>
          <a:xfrm>
            <a:off x="8697600" y="-14400"/>
            <a:ext cx="3596400" cy="6886800"/>
          </a:xfrm>
          <a:prstGeom prst="rect">
            <a:avLst/>
          </a:prstGeom>
        </p:spPr>
      </p:pic>
      <p:sp>
        <p:nvSpPr>
          <p:cNvPr id="24" name="מציין מיקום טקסט 4">
            <a:extLst>
              <a:ext uri="{FF2B5EF4-FFF2-40B4-BE49-F238E27FC236}">
                <a16:creationId xmlns:a16="http://schemas.microsoft.com/office/drawing/2014/main" id="{BB3686A9-825A-4D2C-95CB-A3C20D59FBF2}"/>
              </a:ext>
            </a:extLst>
          </p:cNvPr>
          <p:cNvSpPr txBox="1">
            <a:spLocks/>
          </p:cNvSpPr>
          <p:nvPr/>
        </p:nvSpPr>
        <p:spPr>
          <a:xfrm>
            <a:off x="9192344" y="332656"/>
            <a:ext cx="180020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he-IL" sz="3200" b="1" i="1" u="none" strike="noStrike" kern="1200" cap="none" spc="0" normalizeH="0" baseline="0" noProof="0" dirty="0">
                <a:ln>
                  <a:noFill/>
                </a:ln>
                <a:solidFill>
                  <a:prstClr val="white"/>
                </a:solidFill>
                <a:effectLst/>
                <a:uLnTx/>
                <a:uFillTx/>
                <a:latin typeface="Blender" pitchFamily="18" charset="-79"/>
                <a:ea typeface="Blender Black" charset="0"/>
                <a:cs typeface="Blender" pitchFamily="18" charset="-79"/>
              </a:rPr>
              <a:t>בינוי</a:t>
            </a:r>
            <a:endParaRPr kumimoji="0" lang="x-non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itle 47">
            <a:extLst>
              <a:ext uri="{FF2B5EF4-FFF2-40B4-BE49-F238E27FC236}">
                <a16:creationId xmlns:a16="http://schemas.microsoft.com/office/drawing/2014/main" id="{EAEDC95B-FBA6-4A22-A391-25DFA879D509}"/>
              </a:ext>
            </a:extLst>
          </p:cNvPr>
          <p:cNvSpPr>
            <a:spLocks noGrp="1"/>
          </p:cNvSpPr>
          <p:nvPr>
            <p:ph type="ctrTitle"/>
          </p:nvPr>
        </p:nvSpPr>
        <p:spPr>
          <a:xfrm>
            <a:off x="3795165" y="441150"/>
            <a:ext cx="4559997" cy="503739"/>
          </a:xfrm>
        </p:spPr>
        <p:txBody>
          <a:bodyPr>
            <a:normAutofit fontScale="90000"/>
          </a:bodyPr>
          <a:lstStyle/>
          <a:p>
            <a:r>
              <a:rPr lang="he-IL" sz="3200" dirty="0">
                <a:solidFill>
                  <a:srgbClr val="5E5E5E"/>
                </a:solidFill>
                <a:cs typeface="Blender" pitchFamily="18" charset="-79"/>
              </a:rPr>
              <a:t>שטח גמר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688288" y="2564904"/>
            <a:ext cx="3557557" cy="2591470"/>
          </a:xfrm>
        </p:spPr>
        <p:txBody>
          <a:bodyPr>
            <a:normAutofit/>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2017 שטח </a:t>
            </a:r>
            <a:r>
              <a:rPr lang="he-IL" sz="2000" dirty="0">
                <a:solidFill>
                  <a:schemeClr val="bg1"/>
                </a:solidFill>
                <a:cs typeface="Blender" pitchFamily="18" charset="-79"/>
              </a:rPr>
              <a:t>גמר הבנייה בתל-אביב-יפו </a:t>
            </a:r>
            <a:r>
              <a:rPr lang="he-IL" sz="2000" dirty="0" smtClean="0">
                <a:solidFill>
                  <a:schemeClr val="bg1"/>
                </a:solidFill>
                <a:cs typeface="Blender" pitchFamily="18" charset="-79"/>
              </a:rPr>
              <a:t>הגיע לשיא, והשטח שאינו </a:t>
            </a:r>
            <a:r>
              <a:rPr lang="he-IL" sz="2000" dirty="0">
                <a:solidFill>
                  <a:schemeClr val="bg1"/>
                </a:solidFill>
                <a:cs typeface="Blender" pitchFamily="18" charset="-79"/>
              </a:rPr>
              <a:t>מיועד </a:t>
            </a:r>
            <a:r>
              <a:rPr lang="he-IL" sz="2000" dirty="0" smtClean="0">
                <a:solidFill>
                  <a:schemeClr val="bg1"/>
                </a:solidFill>
                <a:cs typeface="Blender" pitchFamily="18" charset="-79"/>
              </a:rPr>
              <a:t>למגורים היה גבוה מזה שלמגורים. </a:t>
            </a:r>
          </a:p>
          <a:p>
            <a:pPr algn="just"/>
            <a:endParaRPr lang="he-IL" sz="2000" dirty="0">
              <a:solidFill>
                <a:schemeClr val="bg1"/>
              </a:solidFill>
              <a:cs typeface="Blender" pitchFamily="18" charset="-79"/>
            </a:endParaRPr>
          </a:p>
          <a:p>
            <a:pPr algn="just"/>
            <a:r>
              <a:rPr lang="he-IL" sz="2000" dirty="0" smtClean="0">
                <a:solidFill>
                  <a:schemeClr val="bg1"/>
                </a:solidFill>
                <a:cs typeface="Blender" pitchFamily="18" charset="-79"/>
              </a:rPr>
              <a:t>בשנת 2020 השטח שלא למגורים מיועד בעיקר למבני ציבור (118 אלף מ"ר).</a:t>
            </a:r>
            <a:endParaRPr lang="he-IL" sz="2000" dirty="0">
              <a:solidFill>
                <a:schemeClr val="bg1"/>
              </a:solidFill>
              <a:cs typeface="Blender" pitchFamily="18" charset="-79"/>
            </a:endParaRPr>
          </a:p>
        </p:txBody>
      </p:sp>
      <p:sp>
        <p:nvSpPr>
          <p:cNvPr id="16"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ts val="0"/>
              </a:spcAft>
              <a:buClrTx/>
              <a:buSzTx/>
              <a:buFont typeface="Arial" panose="020B0604020202020204" pitchFamily="34" charset="0"/>
              <a:buNone/>
              <a:tabLst/>
              <a:defRPr/>
            </a:pPr>
            <a:r>
              <a:rPr kumimoji="0" lang="he-IL" altLang="he-IL" sz="900" b="1"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rPr>
              <a:t>מקור הנתונים: </a:t>
            </a:r>
            <a:r>
              <a:rPr kumimoji="0" lang="he-IL" altLang="he-IL" sz="900" b="0"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rPr>
              <a:t>הלשכה המרכזית </a:t>
            </a:r>
            <a:r>
              <a:rPr kumimoji="0" lang="he-IL" altLang="he-IL" sz="900" b="0" i="0" u="none" strike="noStrike" kern="1200" cap="none" spc="0" normalizeH="0" baseline="0" noProof="0" dirty="0" smtClean="0">
                <a:ln>
                  <a:noFill/>
                </a:ln>
                <a:solidFill>
                  <a:prstClr val="white"/>
                </a:solidFill>
                <a:effectLst/>
                <a:uLnTx/>
                <a:uFillTx/>
                <a:latin typeface="Arial" pitchFamily="34" charset="0"/>
                <a:ea typeface="+mn-ea"/>
                <a:cs typeface="Arial" panose="020B0604020202020204" pitchFamily="34" charset="0"/>
              </a:rPr>
              <a:t>לסטטיסטיקה</a:t>
            </a:r>
            <a:endParaRPr kumimoji="0" lang="he-IL" altLang="he-IL" sz="900" b="0"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endParaRPr>
          </a:p>
        </p:txBody>
      </p:sp>
      <p:sp>
        <p:nvSpPr>
          <p:cNvPr id="17" name="TextBox 16">
            <a:hlinkClick r:id="" action="ppaction://hlinkshowjump?jump=firstslide"/>
          </p:cNvPr>
          <p:cNvSpPr txBox="1"/>
          <p:nvPr/>
        </p:nvSpPr>
        <p:spPr>
          <a:xfrm>
            <a:off x="5951799" y="6525356"/>
            <a:ext cx="263782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500" b="0" i="0" u="none" strike="noStrike" kern="1200" cap="none" spc="0" normalizeH="0" baseline="0" noProof="0" dirty="0">
                <a:ln>
                  <a:noFill/>
                </a:ln>
                <a:solidFill>
                  <a:prstClr val="white">
                    <a:lumMod val="75000"/>
                  </a:prstClr>
                </a:solidFill>
                <a:effectLst/>
                <a:uLnTx/>
                <a:uFillTx/>
                <a:latin typeface="Calibri" panose="020F0502020204030204"/>
                <a:ea typeface="+mn-ea"/>
                <a:cs typeface="Arial" panose="020B0604020202020204" pitchFamily="34" charset="0"/>
              </a:rPr>
              <a:t>חזרה לתוכן עניינים</a:t>
            </a:r>
          </a:p>
        </p:txBody>
      </p:sp>
    </p:spTree>
    <p:extLst>
      <p:ext uri="{BB962C8B-B14F-4D97-AF65-F5344CB8AC3E}">
        <p14:creationId xmlns:p14="http://schemas.microsoft.com/office/powerpoint/2010/main" val="1300520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id="{3142BA6F-05F2-4119-A618-8760B79F2101}"/>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id="{AFFB6B67-5FBE-44D5-B9BC-9C01BDB003AE}"/>
              </a:ext>
            </a:extLst>
          </p:cNvPr>
          <p:cNvSpPr txBox="1">
            <a:spLocks/>
          </p:cNvSpPr>
          <p:nvPr/>
        </p:nvSpPr>
        <p:spPr>
          <a:xfrm>
            <a:off x="9192344" y="332656"/>
            <a:ext cx="180020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he-IL" sz="3200" b="1" i="1" u="none" strike="noStrike" kern="1200" cap="none" spc="0" normalizeH="0" baseline="0" noProof="0" dirty="0" smtClean="0">
                <a:ln>
                  <a:noFill/>
                </a:ln>
                <a:solidFill>
                  <a:prstClr val="white"/>
                </a:solidFill>
                <a:effectLst/>
                <a:uLnTx/>
                <a:uFillTx/>
                <a:latin typeface="Blender" pitchFamily="18" charset="-79"/>
                <a:ea typeface="Blender Black" charset="0"/>
                <a:cs typeface="Blender" pitchFamily="18" charset="-79"/>
              </a:rPr>
              <a:t>דיור</a:t>
            </a:r>
            <a:endParaRPr kumimoji="0" lang="x-non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מלבן 5"/>
          <p:cNvSpPr/>
          <p:nvPr/>
        </p:nvSpPr>
        <p:spPr>
          <a:xfrm>
            <a:off x="8832304" y="2564908"/>
            <a:ext cx="3384376" cy="70788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B0F0"/>
                </a:solidFill>
                <a:effectLst/>
                <a:uLnTx/>
                <a:uFillTx/>
                <a:latin typeface="Calibri" panose="020F0502020204030204"/>
                <a:ea typeface="+mn-ea"/>
                <a:cs typeface="Blender" pitchFamily="18" charset="-79"/>
              </a:rPr>
              <a:t>היחידות למגורים </a:t>
            </a:r>
            <a:r>
              <a:rPr kumimoji="0" lang="he-IL" sz="2000" b="1" i="0" u="none" strike="noStrike" kern="1200" cap="none" spc="0" normalizeH="0" baseline="0" noProof="0" dirty="0" smtClean="0">
                <a:ln>
                  <a:noFill/>
                </a:ln>
                <a:solidFill>
                  <a:srgbClr val="00B0F0"/>
                </a:solidFill>
                <a:effectLst/>
                <a:uLnTx/>
                <a:uFillTx/>
                <a:latin typeface="Calibri" panose="020F0502020204030204"/>
                <a:ea typeface="+mn-ea"/>
                <a:cs typeface="Blender" pitchFamily="18" charset="-79"/>
              </a:rPr>
              <a:t>מהוות 80% </a:t>
            </a:r>
            <a:r>
              <a:rPr kumimoji="0" lang="he-IL" sz="2000" b="1" i="0" u="none" strike="noStrike" kern="1200" cap="none" spc="0" normalizeH="0" baseline="0" noProof="0" dirty="0">
                <a:ln>
                  <a:noFill/>
                </a:ln>
                <a:solidFill>
                  <a:srgbClr val="00B0F0"/>
                </a:solidFill>
                <a:effectLst/>
                <a:uLnTx/>
                <a:uFillTx/>
                <a:latin typeface="Calibri" panose="020F0502020204030204"/>
                <a:ea typeface="+mn-ea"/>
                <a:cs typeface="Blender" pitchFamily="18" charset="-79"/>
              </a:rPr>
              <a:t>מכלל יחידות הדיור בעיר. </a:t>
            </a:r>
          </a:p>
        </p:txBody>
      </p:sp>
      <p:graphicFrame>
        <p:nvGraphicFramePr>
          <p:cNvPr id="16" name="מציין מיקום של טבלה 7" title="יחידות דיור לפי ייעוד"/>
          <p:cNvGraphicFramePr>
            <a:graphicFrameLocks/>
          </p:cNvGraphicFramePr>
          <p:nvPr>
            <p:extLst>
              <p:ext uri="{D42A27DB-BD31-4B8C-83A1-F6EECF244321}">
                <p14:modId xmlns:p14="http://schemas.microsoft.com/office/powerpoint/2010/main" val="3668276773"/>
              </p:ext>
            </p:extLst>
          </p:nvPr>
        </p:nvGraphicFramePr>
        <p:xfrm>
          <a:off x="1199454" y="1340768"/>
          <a:ext cx="5992418" cy="1481442"/>
        </p:xfrm>
        <a:graphic>
          <a:graphicData uri="http://schemas.openxmlformats.org/drawingml/2006/table">
            <a:tbl>
              <a:tblPr rtl="1" firstRow="1" bandRow="1">
                <a:tableStyleId>{073A0DAA-6AF3-43AB-8588-CEC1D06C72B9}</a:tableStyleId>
              </a:tblPr>
              <a:tblGrid>
                <a:gridCol w="3361699">
                  <a:extLst>
                    <a:ext uri="{9D8B030D-6E8A-4147-A177-3AD203B41FA5}">
                      <a16:colId xmlns:a16="http://schemas.microsoft.com/office/drawing/2014/main" val="20000"/>
                    </a:ext>
                  </a:extLst>
                </a:gridCol>
                <a:gridCol w="2630719">
                  <a:extLst>
                    <a:ext uri="{9D8B030D-6E8A-4147-A177-3AD203B41FA5}">
                      <a16:colId xmlns:a16="http://schemas.microsoft.com/office/drawing/2014/main" val="20001"/>
                    </a:ext>
                  </a:extLst>
                </a:gridCol>
              </a:tblGrid>
              <a:tr h="493814">
                <a:tc>
                  <a:txBody>
                    <a:bodyPr/>
                    <a:lstStyle/>
                    <a:p>
                      <a:pPr algn="r" rtl="1">
                        <a:lnSpc>
                          <a:spcPts val="1800"/>
                        </a:lnSpc>
                      </a:pPr>
                      <a:r>
                        <a:rPr lang="he-IL" sz="1800" b="1" dirty="0">
                          <a:latin typeface="Blender" panose="02020003050405020304" pitchFamily="18" charset="-79"/>
                          <a:cs typeface="Blender" panose="02020003050405020304" pitchFamily="18" charset="-79"/>
                        </a:rPr>
                        <a:t>סה"כ יחידות</a:t>
                      </a:r>
                      <a:r>
                        <a:rPr lang="he-IL" sz="1800" b="1" baseline="0" dirty="0">
                          <a:latin typeface="Blender" panose="02020003050405020304" pitchFamily="18" charset="-79"/>
                          <a:cs typeface="Blender" panose="02020003050405020304" pitchFamily="18" charset="-79"/>
                        </a:rPr>
                        <a:t> </a:t>
                      </a:r>
                      <a:r>
                        <a:rPr lang="he-IL" sz="1800" b="1" baseline="0" dirty="0" smtClean="0">
                          <a:latin typeface="Blender" panose="02020003050405020304" pitchFamily="18" charset="-79"/>
                          <a:cs typeface="Blender" panose="02020003050405020304" pitchFamily="18" charset="-79"/>
                        </a:rPr>
                        <a:t>למגורים ולעסקים</a:t>
                      </a:r>
                      <a:endParaRPr lang="he-IL" sz="1800" b="1" dirty="0">
                        <a:latin typeface="Blender" panose="02020003050405020304" pitchFamily="18" charset="-79"/>
                        <a:cs typeface="Blender" panose="02020003050405020304" pitchFamily="18" charset="-79"/>
                      </a:endParaRPr>
                    </a:p>
                  </a:txBody>
                  <a:tcPr anchor="ctr">
                    <a:solidFill>
                      <a:schemeClr val="accent1">
                        <a:lumMod val="50000"/>
                      </a:schemeClr>
                    </a:solidFill>
                  </a:tcPr>
                </a:tc>
                <a:tc>
                  <a:txBody>
                    <a:bodyPr/>
                    <a:lstStyle/>
                    <a:p>
                      <a:pPr algn="ctr" rtl="1">
                        <a:lnSpc>
                          <a:spcPts val="1800"/>
                        </a:lnSpc>
                      </a:pPr>
                      <a:r>
                        <a:rPr lang="he-IL" sz="1800" b="1" dirty="0" smtClean="0">
                          <a:solidFill>
                            <a:schemeClr val="bg1"/>
                          </a:solidFill>
                          <a:latin typeface="Blender" panose="02020003050405020304" pitchFamily="18" charset="-79"/>
                          <a:cs typeface="Blender" panose="02020003050405020304" pitchFamily="18" charset="-79"/>
                        </a:rPr>
                        <a:t>267,500</a:t>
                      </a:r>
                      <a:endParaRPr lang="he-IL" sz="1800" b="1" dirty="0">
                        <a:solidFill>
                          <a:schemeClr val="bg1"/>
                        </a:solidFill>
                        <a:latin typeface="Blender" panose="02020003050405020304" pitchFamily="18" charset="-79"/>
                        <a:cs typeface="Blender" panose="02020003050405020304" pitchFamily="18" charset="-79"/>
                      </a:endParaRPr>
                    </a:p>
                  </a:txBody>
                  <a:tcPr anchor="ctr">
                    <a:solidFill>
                      <a:schemeClr val="accent1">
                        <a:lumMod val="50000"/>
                      </a:schemeClr>
                    </a:solidFill>
                  </a:tcPr>
                </a:tc>
                <a:extLst>
                  <a:ext uri="{0D108BD9-81ED-4DB2-BD59-A6C34878D82A}">
                    <a16:rowId xmlns:a16="http://schemas.microsoft.com/office/drawing/2014/main" val="10000"/>
                  </a:ext>
                </a:extLst>
              </a:tr>
              <a:tr h="493814">
                <a:tc>
                  <a:txBody>
                    <a:bodyPr/>
                    <a:lstStyle/>
                    <a:p>
                      <a:pPr algn="r" rtl="1">
                        <a:lnSpc>
                          <a:spcPts val="1800"/>
                        </a:lnSpc>
                      </a:pPr>
                      <a:r>
                        <a:rPr lang="he-IL" sz="1600" b="1" dirty="0">
                          <a:solidFill>
                            <a:schemeClr val="tx1"/>
                          </a:solidFill>
                          <a:latin typeface="Blender" panose="02020003050405020304" pitchFamily="18" charset="-79"/>
                          <a:cs typeface="Blender" panose="02020003050405020304" pitchFamily="18" charset="-79"/>
                        </a:rPr>
                        <a:t>יחידות למגורים</a:t>
                      </a:r>
                    </a:p>
                  </a:txBody>
                  <a:tcPr anchor="ctr">
                    <a:solidFill>
                      <a:schemeClr val="accent1">
                        <a:lumMod val="40000"/>
                        <a:lumOff val="60000"/>
                      </a:schemeClr>
                    </a:solidFill>
                  </a:tcPr>
                </a:tc>
                <a:tc>
                  <a:txBody>
                    <a:bodyPr/>
                    <a:lstStyle/>
                    <a:p>
                      <a:pPr marL="85725" indent="0" algn="ctr" rtl="1">
                        <a:lnSpc>
                          <a:spcPts val="1800"/>
                        </a:lnSpc>
                      </a:pPr>
                      <a:r>
                        <a:rPr lang="he-IL" sz="1600" b="0" dirty="0" smtClean="0">
                          <a:solidFill>
                            <a:schemeClr val="tx1"/>
                          </a:solidFill>
                          <a:latin typeface="Blender" panose="02020003050405020304" pitchFamily="18" charset="-79"/>
                          <a:cs typeface="Blender" panose="02020003050405020304" pitchFamily="18" charset="-79"/>
                        </a:rPr>
                        <a:t>213,400</a:t>
                      </a:r>
                      <a:endParaRPr lang="he-IL" sz="1600" b="0" dirty="0">
                        <a:solidFill>
                          <a:schemeClr val="tx1"/>
                        </a:solidFill>
                        <a:latin typeface="Blender" panose="02020003050405020304" pitchFamily="18" charset="-79"/>
                        <a:cs typeface="Blender" panose="02020003050405020304" pitchFamily="18" charset="-79"/>
                      </a:endParaRPr>
                    </a:p>
                  </a:txBody>
                  <a:tcPr anchor="ctr">
                    <a:solidFill>
                      <a:schemeClr val="accent1">
                        <a:lumMod val="40000"/>
                        <a:lumOff val="60000"/>
                      </a:schemeClr>
                    </a:solidFill>
                  </a:tcPr>
                </a:tc>
                <a:extLst>
                  <a:ext uri="{0D108BD9-81ED-4DB2-BD59-A6C34878D82A}">
                    <a16:rowId xmlns:a16="http://schemas.microsoft.com/office/drawing/2014/main" val="10001"/>
                  </a:ext>
                </a:extLst>
              </a:tr>
              <a:tr h="493814">
                <a:tc>
                  <a:txBody>
                    <a:bodyPr/>
                    <a:lstStyle/>
                    <a:p>
                      <a:pPr algn="r" rtl="1">
                        <a:lnSpc>
                          <a:spcPts val="1800"/>
                        </a:lnSpc>
                      </a:pPr>
                      <a:r>
                        <a:rPr lang="he-IL" sz="1600" b="1" dirty="0">
                          <a:solidFill>
                            <a:schemeClr val="tx1"/>
                          </a:solidFill>
                          <a:latin typeface="Blender" panose="02020003050405020304" pitchFamily="18" charset="-79"/>
                          <a:cs typeface="Blender" panose="02020003050405020304" pitchFamily="18" charset="-79"/>
                        </a:rPr>
                        <a:t>יחידות </a:t>
                      </a:r>
                      <a:r>
                        <a:rPr lang="he-IL" sz="1600" b="1" dirty="0" smtClean="0">
                          <a:solidFill>
                            <a:schemeClr val="tx1"/>
                          </a:solidFill>
                          <a:latin typeface="Blender" panose="02020003050405020304" pitchFamily="18" charset="-79"/>
                          <a:cs typeface="Blender" panose="02020003050405020304" pitchFamily="18" charset="-79"/>
                        </a:rPr>
                        <a:t>לעסקים</a:t>
                      </a:r>
                      <a:endParaRPr lang="he-IL" sz="1600" b="1" dirty="0">
                        <a:solidFill>
                          <a:schemeClr val="tx1"/>
                        </a:solidFill>
                        <a:latin typeface="Blender" panose="02020003050405020304" pitchFamily="18" charset="-79"/>
                        <a:cs typeface="Blender" panose="02020003050405020304" pitchFamily="18" charset="-79"/>
                      </a:endParaRPr>
                    </a:p>
                  </a:txBody>
                  <a:tcPr anchor="ctr">
                    <a:solidFill>
                      <a:schemeClr val="bg1">
                        <a:lumMod val="95000"/>
                      </a:schemeClr>
                    </a:solidFill>
                  </a:tcPr>
                </a:tc>
                <a:tc>
                  <a:txBody>
                    <a:bodyPr/>
                    <a:lstStyle/>
                    <a:p>
                      <a:pPr marL="0" indent="0" algn="ctr" rtl="1">
                        <a:lnSpc>
                          <a:spcPts val="1800"/>
                        </a:lnSpc>
                      </a:pPr>
                      <a:r>
                        <a:rPr lang="he-IL" sz="1600" b="0" dirty="0" smtClean="0">
                          <a:solidFill>
                            <a:schemeClr val="tx1"/>
                          </a:solidFill>
                          <a:latin typeface="Blender" panose="02020003050405020304" pitchFamily="18" charset="-79"/>
                          <a:cs typeface="Blender" panose="02020003050405020304" pitchFamily="18" charset="-79"/>
                        </a:rPr>
                        <a:t>54,100</a:t>
                      </a:r>
                      <a:endParaRPr lang="he-IL" sz="1600" b="0" dirty="0">
                        <a:solidFill>
                          <a:schemeClr val="tx1"/>
                        </a:solidFill>
                        <a:latin typeface="Blender" panose="02020003050405020304" pitchFamily="18" charset="-79"/>
                        <a:cs typeface="Blender" panose="02020003050405020304" pitchFamily="18" charset="-79"/>
                      </a:endParaRPr>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ts val="0"/>
              </a:spcAft>
              <a:buClrTx/>
              <a:buSzTx/>
              <a:buFont typeface="Arial" panose="020B0604020202020204" pitchFamily="34" charset="0"/>
              <a:buNone/>
              <a:tabLst/>
              <a:defRPr/>
            </a:pPr>
            <a:r>
              <a:rPr kumimoji="0" lang="he-IL" altLang="he-IL" sz="900" b="1"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rPr>
              <a:t>מקור הנתונים: </a:t>
            </a:r>
            <a:r>
              <a:rPr kumimoji="0" lang="he-IL" altLang="he-IL" sz="900" b="0"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rPr>
              <a:t>קובץ ארנונה </a:t>
            </a:r>
            <a:r>
              <a:rPr kumimoji="0" lang="he-IL" altLang="he-IL" sz="900" b="0" i="0" u="none" strike="noStrike" kern="1200" cap="none" spc="0" normalizeH="0" baseline="0" noProof="0" dirty="0" smtClean="0">
                <a:ln>
                  <a:noFill/>
                </a:ln>
                <a:solidFill>
                  <a:prstClr val="white"/>
                </a:solidFill>
                <a:effectLst/>
                <a:uLnTx/>
                <a:uFillTx/>
                <a:latin typeface="Arial" pitchFamily="34" charset="0"/>
                <a:ea typeface="+mn-ea"/>
                <a:cs typeface="Arial" panose="020B0604020202020204" pitchFamily="34" charset="0"/>
              </a:rPr>
              <a:t>עירוני</a:t>
            </a:r>
            <a:endParaRPr kumimoji="0" lang="he-IL" altLang="he-IL" sz="900" b="0" i="0" u="none" strike="noStrike" kern="1200" cap="none" spc="0" normalizeH="0" baseline="0" noProof="0" dirty="0">
              <a:ln>
                <a:noFill/>
              </a:ln>
              <a:solidFill>
                <a:prstClr val="white"/>
              </a:solidFill>
              <a:effectLst/>
              <a:uLnTx/>
              <a:uFillTx/>
              <a:latin typeface="Arial" pitchFamily="34" charset="0"/>
              <a:ea typeface="+mn-ea"/>
              <a:cs typeface="Arial" panose="020B0604020202020204" pitchFamily="34" charset="0"/>
            </a:endParaRPr>
          </a:p>
        </p:txBody>
      </p:sp>
      <p:sp>
        <p:nvSpPr>
          <p:cNvPr id="20" name="TextBox 19">
            <a:hlinkClick r:id="" action="ppaction://hlinkshowjump?jump=firstslide"/>
          </p:cNvPr>
          <p:cNvSpPr txBox="1"/>
          <p:nvPr/>
        </p:nvSpPr>
        <p:spPr>
          <a:xfrm>
            <a:off x="5906452" y="6562219"/>
            <a:ext cx="263782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500" b="0" i="0" u="none" strike="noStrike" kern="1200" cap="none" spc="0" normalizeH="0" baseline="0" noProof="0" dirty="0">
                <a:ln>
                  <a:noFill/>
                </a:ln>
                <a:solidFill>
                  <a:prstClr val="white">
                    <a:lumMod val="75000"/>
                  </a:prstClr>
                </a:solidFill>
                <a:effectLst/>
                <a:uLnTx/>
                <a:uFillTx/>
                <a:latin typeface="Calibri" panose="020F0502020204030204"/>
                <a:ea typeface="+mn-ea"/>
                <a:cs typeface="Arial" panose="020B0604020202020204" pitchFamily="34" charset="0"/>
              </a:rPr>
              <a:t>חזרה לתוכן עניינים</a:t>
            </a: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prstClr val="white"/>
                </a:solidFill>
                <a:effectLst/>
                <a:uLnTx/>
                <a:uFillTx/>
                <a:latin typeface="Blender" pitchFamily="18" charset="-79"/>
                <a:ea typeface="+mn-ea"/>
                <a:cs typeface="Blender" pitchFamily="18" charset="-79"/>
              </a:rPr>
              <a:t>47</a:t>
            </a:r>
            <a:endParaRPr kumimoji="0" lang="he-IL" sz="1800" b="0" i="0" u="none" strike="noStrike" kern="1200" cap="none" spc="0" normalizeH="0" baseline="0" noProof="0" dirty="0">
              <a:ln>
                <a:noFill/>
              </a:ln>
              <a:solidFill>
                <a:prstClr val="white"/>
              </a:solidFill>
              <a:effectLst/>
              <a:uLnTx/>
              <a:uFillTx/>
              <a:latin typeface="Blender" pitchFamily="18" charset="-79"/>
              <a:ea typeface="+mn-ea"/>
              <a:cs typeface="Blender" pitchFamily="18" charset="-79"/>
            </a:endParaRPr>
          </a:p>
        </p:txBody>
      </p:sp>
      <p:sp>
        <p:nvSpPr>
          <p:cNvPr id="3" name="AutoShape 319"/>
          <p:cNvSpPr>
            <a:spLocks noChangeAspect="1" noChangeArrowheads="1" noTextEdit="1"/>
          </p:cNvSpPr>
          <p:nvPr/>
        </p:nvSpPr>
        <p:spPr bwMode="auto">
          <a:xfrm>
            <a:off x="1400175" y="2312988"/>
            <a:ext cx="53721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321"/>
          <p:cNvSpPr>
            <a:spLocks noChangeArrowheads="1"/>
          </p:cNvSpPr>
          <p:nvPr/>
        </p:nvSpPr>
        <p:spPr bwMode="auto">
          <a:xfrm>
            <a:off x="1466479" y="2312991"/>
            <a:ext cx="38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he-IL" sz="1100" b="0" i="0" u="none" strike="noStrike" kern="1200" cap="none" spc="0" normalizeH="0" baseline="0" noProof="0" smtClean="0">
                <a:ln>
                  <a:noFill/>
                </a:ln>
                <a:solidFill>
                  <a:srgbClr val="000000"/>
                </a:solidFill>
                <a:effectLst/>
                <a:uLnTx/>
                <a:uFillTx/>
                <a:latin typeface="Calibri" pitchFamily="34" charset="0"/>
                <a:ea typeface="+mn-ea"/>
                <a:cs typeface="Arial" pitchFamily="34" charset="0"/>
              </a:rPr>
              <a:t> </a:t>
            </a:r>
            <a:endParaRPr kumimoji="0" lang="he-IL" altLang="he-IL"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7" name="Rectangle 322"/>
          <p:cNvSpPr>
            <a:spLocks noChangeArrowheads="1"/>
          </p:cNvSpPr>
          <p:nvPr/>
        </p:nvSpPr>
        <p:spPr bwMode="auto">
          <a:xfrm>
            <a:off x="1199457" y="2312988"/>
            <a:ext cx="5976664" cy="515272"/>
          </a:xfrm>
          <a:prstGeom prst="rect">
            <a:avLst/>
          </a:prstGeom>
          <a:noFill/>
          <a:ln w="3492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Freeform 323"/>
          <p:cNvSpPr>
            <a:spLocks/>
          </p:cNvSpPr>
          <p:nvPr/>
        </p:nvSpPr>
        <p:spPr bwMode="auto">
          <a:xfrm>
            <a:off x="4009603" y="2852936"/>
            <a:ext cx="430213" cy="285750"/>
          </a:xfrm>
          <a:custGeom>
            <a:avLst/>
            <a:gdLst>
              <a:gd name="T0" fmla="*/ 0 w 271"/>
              <a:gd name="T1" fmla="*/ 0 h 180"/>
              <a:gd name="T2" fmla="*/ 271 w 271"/>
              <a:gd name="T3" fmla="*/ 0 h 180"/>
              <a:gd name="T4" fmla="*/ 135 w 271"/>
              <a:gd name="T5" fmla="*/ 180 h 180"/>
              <a:gd name="T6" fmla="*/ 0 w 271"/>
              <a:gd name="T7" fmla="*/ 0 h 180"/>
            </a:gdLst>
            <a:ahLst/>
            <a:cxnLst>
              <a:cxn ang="0">
                <a:pos x="T0" y="T1"/>
              </a:cxn>
              <a:cxn ang="0">
                <a:pos x="T2" y="T3"/>
              </a:cxn>
              <a:cxn ang="0">
                <a:pos x="T4" y="T5"/>
              </a:cxn>
              <a:cxn ang="0">
                <a:pos x="T6" y="T7"/>
              </a:cxn>
            </a:cxnLst>
            <a:rect l="0" t="0" r="r" b="b"/>
            <a:pathLst>
              <a:path w="271" h="180">
                <a:moveTo>
                  <a:pt x="0" y="0"/>
                </a:moveTo>
                <a:lnTo>
                  <a:pt x="271" y="0"/>
                </a:lnTo>
                <a:lnTo>
                  <a:pt x="135" y="180"/>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TextBox 14"/>
          <p:cNvSpPr txBox="1"/>
          <p:nvPr/>
        </p:nvSpPr>
        <p:spPr>
          <a:xfrm>
            <a:off x="3708872" y="3306470"/>
            <a:ext cx="2531144" cy="338554"/>
          </a:xfrm>
          <a:prstGeom prst="rect">
            <a:avLst/>
          </a:prstGeom>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smtClean="0">
                <a:ln>
                  <a:noFill/>
                </a:ln>
                <a:solidFill>
                  <a:prstClr val="black"/>
                </a:solidFill>
                <a:effectLst/>
                <a:uLnTx/>
                <a:uFillTx/>
                <a:latin typeface="Blender" pitchFamily="18" charset="-79"/>
                <a:ea typeface="+mn-ea"/>
                <a:cs typeface="Blender" pitchFamily="18" charset="-79"/>
              </a:rPr>
              <a:t>יחידות לעסקים, לפי שימוש</a:t>
            </a:r>
            <a:endParaRPr kumimoji="0" lang="he-IL" sz="1600" b="1" i="0" u="none" strike="noStrike" kern="1200" cap="none" spc="0" normalizeH="0" baseline="0" noProof="0" dirty="0">
              <a:ln>
                <a:noFill/>
              </a:ln>
              <a:solidFill>
                <a:prstClr val="black"/>
              </a:solidFill>
              <a:effectLst/>
              <a:uLnTx/>
              <a:uFillTx/>
              <a:latin typeface="Blender" pitchFamily="18" charset="-79"/>
              <a:ea typeface="+mn-ea"/>
              <a:cs typeface="Blender" pitchFamily="18" charset="-79"/>
            </a:endParaRPr>
          </a:p>
        </p:txBody>
      </p:sp>
      <p:sp>
        <p:nvSpPr>
          <p:cNvPr id="2" name="מלבן 1"/>
          <p:cNvSpPr/>
          <p:nvPr/>
        </p:nvSpPr>
        <p:spPr>
          <a:xfrm>
            <a:off x="-2735" y="0"/>
            <a:ext cx="8700335" cy="87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aphicFrame>
        <p:nvGraphicFramePr>
          <p:cNvPr id="14" name="תרשים 13"/>
          <p:cNvGraphicFramePr/>
          <p:nvPr>
            <p:extLst>
              <p:ext uri="{D42A27DB-BD31-4B8C-83A1-F6EECF244321}">
                <p14:modId xmlns:p14="http://schemas.microsoft.com/office/powerpoint/2010/main" val="2034163103"/>
              </p:ext>
            </p:extLst>
          </p:nvPr>
        </p:nvGraphicFramePr>
        <p:xfrm>
          <a:off x="1849669" y="2564908"/>
          <a:ext cx="5432152" cy="3740704"/>
        </p:xfrm>
        <a:graphic>
          <a:graphicData uri="http://schemas.openxmlformats.org/drawingml/2006/chart">
            <c:chart xmlns:c="http://schemas.openxmlformats.org/drawingml/2006/chart" xmlns:r="http://schemas.openxmlformats.org/officeDocument/2006/relationships" r:id="rId4"/>
          </a:graphicData>
        </a:graphic>
      </p:graphicFrame>
      <p:sp>
        <p:nvSpPr>
          <p:cNvPr id="25" name="Title 47">
            <a:extLst>
              <a:ext uri="{FF2B5EF4-FFF2-40B4-BE49-F238E27FC236}">
                <a16:creationId xmlns:a16="http://schemas.microsoft.com/office/drawing/2014/main" id="{71ECCDE0-9C67-416C-BD37-98B5F13413E7}"/>
              </a:ext>
            </a:extLst>
          </p:cNvPr>
          <p:cNvSpPr>
            <a:spLocks noGrp="1"/>
          </p:cNvSpPr>
          <p:nvPr>
            <p:ph type="ctrTitle"/>
          </p:nvPr>
        </p:nvSpPr>
        <p:spPr>
          <a:xfrm>
            <a:off x="2228741" y="332973"/>
            <a:ext cx="6276355" cy="503739"/>
          </a:xfrm>
        </p:spPr>
        <p:txBody>
          <a:bodyPr>
            <a:normAutofit fontScale="90000"/>
          </a:bodyPr>
          <a:lstStyle/>
          <a:p>
            <a:r>
              <a:rPr lang="he-IL" sz="3200" dirty="0">
                <a:solidFill>
                  <a:srgbClr val="5E5E5E"/>
                </a:solidFill>
                <a:cs typeface="Blender" pitchFamily="18" charset="-79"/>
              </a:rPr>
              <a:t>יחידות </a:t>
            </a:r>
            <a:r>
              <a:rPr lang="he-IL" sz="3200" dirty="0" smtClean="0">
                <a:solidFill>
                  <a:srgbClr val="5E5E5E"/>
                </a:solidFill>
                <a:cs typeface="Blender" pitchFamily="18" charset="-79"/>
              </a:rPr>
              <a:t>למגורים ולעסקים</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smtClean="0">
                <a:solidFill>
                  <a:srgbClr val="5E5E5E"/>
                </a:solidFill>
                <a:cs typeface="Blender" pitchFamily="18" charset="-79"/>
              </a:rPr>
              <a:t>(נתונים מעוגלים, 2020)</a:t>
            </a:r>
            <a:endParaRPr lang="he-IL" sz="2400" dirty="0">
              <a:solidFill>
                <a:srgbClr val="5E5E5E"/>
              </a:solidFill>
              <a:cs typeface="Blender" pitchFamily="18" charset="-79"/>
            </a:endParaRPr>
          </a:p>
        </p:txBody>
      </p:sp>
    </p:spTree>
    <p:extLst>
      <p:ext uri="{BB962C8B-B14F-4D97-AF65-F5344CB8AC3E}">
        <p14:creationId xmlns:p14="http://schemas.microsoft.com/office/powerpoint/2010/main" val="779130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id="{A1565813-574A-4EF3-A3F6-C5F1BA8AF089}"/>
              </a:ext>
            </a:extLst>
          </p:cNvPr>
          <p:cNvPicPr>
            <a:picLocks/>
          </p:cNvPicPr>
          <p:nvPr/>
        </p:nvPicPr>
        <p:blipFill>
          <a:blip r:embed="rId3"/>
          <a:stretch>
            <a:fillRect/>
          </a:stretch>
        </p:blipFill>
        <p:spPr>
          <a:xfrm>
            <a:off x="8697600" y="-14400"/>
            <a:ext cx="3596400" cy="6886800"/>
          </a:xfrm>
          <a:prstGeom prst="rect">
            <a:avLst/>
          </a:prstGeom>
        </p:spPr>
      </p:pic>
      <p:sp>
        <p:nvSpPr>
          <p:cNvPr id="28" name="מציין מיקום טקסט 4">
            <a:extLst>
              <a:ext uri="{FF2B5EF4-FFF2-40B4-BE49-F238E27FC236}">
                <a16:creationId xmlns:a16="http://schemas.microsoft.com/office/drawing/2014/main" id="{5D829D0B-D527-4387-8C77-A6786D12ACDA}"/>
              </a:ext>
            </a:extLst>
          </p:cNvPr>
          <p:cNvSpPr txBox="1">
            <a:spLocks/>
          </p:cNvSpPr>
          <p:nvPr/>
        </p:nvSpPr>
        <p:spPr>
          <a:xfrm>
            <a:off x="9120339" y="218604"/>
            <a:ext cx="2875951" cy="834132"/>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he-IL" sz="2400" b="1" i="1" dirty="0">
                <a:solidFill>
                  <a:schemeClr val="bg1"/>
                </a:solidFill>
                <a:latin typeface="Blender" pitchFamily="18" charset="-79"/>
                <a:ea typeface="Blender Black" charset="0"/>
                <a:cs typeface="Blender" pitchFamily="18" charset="-79"/>
              </a:rPr>
              <a:t>קיימות </a:t>
            </a:r>
            <a:r>
              <a:rPr lang="en-US" sz="2400" b="1" i="1" dirty="0">
                <a:solidFill>
                  <a:schemeClr val="bg1"/>
                </a:solidFill>
                <a:latin typeface="Blender" pitchFamily="18" charset="-79"/>
                <a:ea typeface="Blender Black" charset="0"/>
                <a:cs typeface="Blender" pitchFamily="18" charset="-79"/>
              </a:rPr>
              <a:t/>
            </a:r>
            <a:br>
              <a:rPr lang="en-US" sz="2400" b="1" i="1" dirty="0">
                <a:solidFill>
                  <a:schemeClr val="bg1"/>
                </a:solidFill>
                <a:latin typeface="Blender" pitchFamily="18" charset="-79"/>
                <a:ea typeface="Blender Black" charset="0"/>
                <a:cs typeface="Blender" pitchFamily="18" charset="-79"/>
              </a:rPr>
            </a:br>
            <a:r>
              <a:rPr lang="he-IL" sz="2400" b="1" i="1" dirty="0">
                <a:solidFill>
                  <a:schemeClr val="bg1"/>
                </a:solidFill>
                <a:latin typeface="Blender" pitchFamily="18" charset="-79"/>
                <a:ea typeface="Blender Black" charset="0"/>
                <a:cs typeface="Blender" pitchFamily="18" charset="-79"/>
              </a:rPr>
              <a:t>בתל-אביב-יפו</a:t>
            </a:r>
            <a:endParaRPr lang="x-none" sz="2400" b="1" dirty="0"/>
          </a:p>
        </p:txBody>
      </p:sp>
      <p:sp>
        <p:nvSpPr>
          <p:cNvPr id="2" name="כותרת 1">
            <a:extLst>
              <a:ext uri="{FF2B5EF4-FFF2-40B4-BE49-F238E27FC236}">
                <a16:creationId xmlns:a16="http://schemas.microsoft.com/office/drawing/2014/main" id="{680B2FEA-7582-4AE5-9677-4B892E39440C}"/>
              </a:ext>
            </a:extLst>
          </p:cNvPr>
          <p:cNvSpPr>
            <a:spLocks noGrp="1"/>
          </p:cNvSpPr>
          <p:nvPr>
            <p:ph type="ctrTitle"/>
          </p:nvPr>
        </p:nvSpPr>
        <p:spPr>
          <a:xfrm>
            <a:off x="4134674" y="63363"/>
            <a:ext cx="4188124" cy="503739"/>
          </a:xfrm>
        </p:spPr>
        <p:txBody>
          <a:bodyPr/>
          <a:lstStyle/>
          <a:p>
            <a:r>
              <a:rPr lang="he-IL" sz="3200" dirty="0">
                <a:solidFill>
                  <a:srgbClr val="5E5E5E"/>
                </a:solidFill>
                <a:cs typeface="Blender" pitchFamily="18" charset="-79"/>
              </a:rPr>
              <a:t>היבטים מרכזיים</a:t>
            </a:r>
            <a:r>
              <a:rPr lang="he-IL" dirty="0"/>
              <a:t/>
            </a:r>
            <a:br>
              <a:rPr lang="he-IL" dirty="0"/>
            </a:br>
            <a:endParaRPr lang="x-none" dirty="0"/>
          </a:p>
        </p:txBody>
      </p:sp>
      <p:sp>
        <p:nvSpPr>
          <p:cNvPr id="20" name="מלבן 19"/>
          <p:cNvSpPr/>
          <p:nvPr/>
        </p:nvSpPr>
        <p:spPr>
          <a:xfrm>
            <a:off x="342720" y="2852943"/>
            <a:ext cx="3582144" cy="323165"/>
          </a:xfrm>
          <a:prstGeom prst="rect">
            <a:avLst/>
          </a:prstGeom>
        </p:spPr>
        <p:txBody>
          <a:bodyPr wrap="square">
            <a:spAutoFit/>
          </a:bodyPr>
          <a:lstStyle/>
          <a:p>
            <a:r>
              <a:rPr lang="he-IL" sz="1500" b="1" dirty="0">
                <a:solidFill>
                  <a:schemeClr val="bg1"/>
                </a:solidFill>
                <a:latin typeface="Blender" pitchFamily="18" charset="-79"/>
                <a:cs typeface="Blender" pitchFamily="18" charset="-79"/>
              </a:rPr>
              <a:t>שיעור הפסולת למחזור בעיר - </a:t>
            </a:r>
            <a:r>
              <a:rPr lang="he-IL" sz="1500" b="1" dirty="0" smtClean="0">
                <a:solidFill>
                  <a:schemeClr val="bg1"/>
                </a:solidFill>
                <a:latin typeface="Blender" pitchFamily="18" charset="-79"/>
                <a:cs typeface="Blender" pitchFamily="18" charset="-79"/>
              </a:rPr>
              <a:t>42%.</a:t>
            </a:r>
            <a:endParaRPr lang="he-IL" sz="1500" b="1" dirty="0">
              <a:solidFill>
                <a:schemeClr val="bg1"/>
              </a:solidFill>
              <a:latin typeface="Blender" pitchFamily="18" charset="-79"/>
              <a:cs typeface="Blender" pitchFamily="18" charset="-79"/>
            </a:endParaRPr>
          </a:p>
        </p:txBody>
      </p:sp>
      <p:sp>
        <p:nvSpPr>
          <p:cNvPr id="15" name="מציין מיקום תוכן 5"/>
          <p:cNvSpPr txBox="1">
            <a:spLocks/>
          </p:cNvSpPr>
          <p:nvPr/>
        </p:nvSpPr>
        <p:spPr>
          <a:xfrm>
            <a:off x="8738103" y="6402715"/>
            <a:ext cx="355589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רשות </a:t>
            </a:r>
            <a:r>
              <a:rPr lang="he-IL" altLang="he-IL" sz="900" dirty="0" smtClean="0">
                <a:solidFill>
                  <a:schemeClr val="bg1">
                    <a:lumMod val="85000"/>
                  </a:schemeClr>
                </a:solidFill>
                <a:latin typeface="Arial" pitchFamily="34" charset="0"/>
                <a:cs typeface="Arial" pitchFamily="34" charset="0"/>
              </a:rPr>
              <a:t>המים; </a:t>
            </a:r>
            <a:r>
              <a:rPr lang="he-IL" altLang="he-IL" sz="900" dirty="0">
                <a:solidFill>
                  <a:schemeClr val="bg1">
                    <a:lumMod val="85000"/>
                  </a:schemeClr>
                </a:solidFill>
                <a:latin typeface="Arial" pitchFamily="34" charset="0"/>
                <a:cs typeface="Arial" pitchFamily="34" charset="0"/>
              </a:rPr>
              <a:t>הלשכה המרכזית </a:t>
            </a:r>
            <a:r>
              <a:rPr lang="he-IL" altLang="he-IL" sz="900" dirty="0" smtClean="0">
                <a:solidFill>
                  <a:schemeClr val="bg1">
                    <a:lumMod val="85000"/>
                  </a:schemeClr>
                </a:solidFill>
                <a:latin typeface="Arial" pitchFamily="34" charset="0"/>
                <a:cs typeface="Arial" pitchFamily="34" charset="0"/>
              </a:rPr>
              <a:t>לסטטיסטיקה; חטיבת תפעול  (אגף שפ"ע) ותאגיד עירוני (גני יהושוע); המרכז </a:t>
            </a:r>
            <a:r>
              <a:rPr lang="he-IL" altLang="he-IL" sz="900" dirty="0">
                <a:solidFill>
                  <a:schemeClr val="bg1">
                    <a:lumMod val="85000"/>
                  </a:schemeClr>
                </a:solidFill>
                <a:latin typeface="Arial" pitchFamily="34" charset="0"/>
                <a:cs typeface="Arial" pitchFamily="34" charset="0"/>
              </a:rPr>
              <a:t>למחקר כלכלי וחברתי, סקר פיצול </a:t>
            </a:r>
            <a:r>
              <a:rPr lang="he-IL" altLang="he-IL" sz="900" dirty="0" smtClean="0">
                <a:solidFill>
                  <a:schemeClr val="bg1">
                    <a:lumMod val="85000"/>
                  </a:schemeClr>
                </a:solidFill>
                <a:latin typeface="Arial" pitchFamily="34" charset="0"/>
                <a:cs typeface="Arial" pitchFamily="34" charset="0"/>
              </a:rPr>
              <a:t>נסיעות </a:t>
            </a:r>
            <a:endParaRPr lang="he-IL" altLang="he-IL" sz="900" dirty="0">
              <a:solidFill>
                <a:schemeClr val="bg1">
                  <a:lumMod val="85000"/>
                </a:schemeClr>
              </a:solidFill>
              <a:latin typeface="Arial" pitchFamily="34" charset="0"/>
              <a:cs typeface="Arial" pitchFamily="34" charset="0"/>
            </a:endParaRPr>
          </a:p>
        </p:txBody>
      </p:sp>
      <p:sp>
        <p:nvSpPr>
          <p:cNvPr id="27" name="TextBox 26">
            <a:hlinkClick r:id="" action="ppaction://hlinkshowjump?jump=firstslide"/>
          </p:cNvPr>
          <p:cNvSpPr txBox="1"/>
          <p:nvPr/>
        </p:nvSpPr>
        <p:spPr>
          <a:xfrm>
            <a:off x="5951799" y="6453336"/>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C3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1" name="TextBox 10"/>
          <p:cNvSpPr txBox="1"/>
          <p:nvPr/>
        </p:nvSpPr>
        <p:spPr>
          <a:xfrm>
            <a:off x="-71933" y="6474700"/>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48</a:t>
            </a:r>
            <a:endParaRPr lang="he-IL" dirty="0">
              <a:solidFill>
                <a:schemeClr val="bg1"/>
              </a:solidFill>
              <a:latin typeface="Blender" pitchFamily="18" charset="-79"/>
              <a:cs typeface="Blender" pitchFamily="18" charset="-79"/>
            </a:endParaRPr>
          </a:p>
        </p:txBody>
      </p:sp>
      <p:graphicFrame>
        <p:nvGraphicFramePr>
          <p:cNvPr id="18" name="דיאגרמה 17"/>
          <p:cNvGraphicFramePr/>
          <p:nvPr>
            <p:extLst>
              <p:ext uri="{D42A27DB-BD31-4B8C-83A1-F6EECF244321}">
                <p14:modId xmlns:p14="http://schemas.microsoft.com/office/powerpoint/2010/main" val="1615987300"/>
              </p:ext>
            </p:extLst>
          </p:nvPr>
        </p:nvGraphicFramePr>
        <p:xfrm>
          <a:off x="-528736" y="908720"/>
          <a:ext cx="8878887"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TextBox 28"/>
          <p:cNvSpPr txBox="1"/>
          <p:nvPr/>
        </p:nvSpPr>
        <p:spPr>
          <a:xfrm rot="2415266">
            <a:off x="7020332" y="1191310"/>
            <a:ext cx="1734412" cy="477054"/>
          </a:xfrm>
          <a:prstGeom prst="rect">
            <a:avLst/>
          </a:prstGeom>
          <a:noFill/>
        </p:spPr>
        <p:txBody>
          <a:bodyPr wrap="square" rtlCol="1">
            <a:spAutoFit/>
          </a:bodyPr>
          <a:lstStyle/>
          <a:p>
            <a:pPr algn="ctr"/>
            <a:r>
              <a:rPr lang="he-IL" sz="2500" b="1" dirty="0" smtClean="0">
                <a:solidFill>
                  <a:srgbClr val="00B050">
                    <a:lumMod val="50000"/>
                  </a:srgbClr>
                </a:solidFill>
                <a:latin typeface="Blender" pitchFamily="18" charset="-79"/>
                <a:cs typeface="Blender" pitchFamily="18" charset="-79"/>
              </a:rPr>
              <a:t>צריכת מים</a:t>
            </a:r>
            <a:endParaRPr lang="he-IL" sz="2500" b="1" dirty="0">
              <a:solidFill>
                <a:srgbClr val="00B050">
                  <a:lumMod val="50000"/>
                </a:srgbClr>
              </a:solidFill>
              <a:latin typeface="Blender" pitchFamily="18" charset="-79"/>
              <a:cs typeface="Blender" pitchFamily="18" charset="-79"/>
            </a:endParaRPr>
          </a:p>
        </p:txBody>
      </p:sp>
      <p:sp>
        <p:nvSpPr>
          <p:cNvPr id="30" name="TextBox 29"/>
          <p:cNvSpPr txBox="1"/>
          <p:nvPr/>
        </p:nvSpPr>
        <p:spPr>
          <a:xfrm rot="18915692">
            <a:off x="6967304" y="5359309"/>
            <a:ext cx="2044247" cy="86177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איכות הסביבה</a:t>
            </a:r>
          </a:p>
        </p:txBody>
      </p:sp>
      <p:sp>
        <p:nvSpPr>
          <p:cNvPr id="31" name="TextBox 30"/>
          <p:cNvSpPr txBox="1"/>
          <p:nvPr/>
        </p:nvSpPr>
        <p:spPr>
          <a:xfrm rot="2874841">
            <a:off x="-881414" y="5575355"/>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תחבורה</a:t>
            </a:r>
          </a:p>
        </p:txBody>
      </p:sp>
      <p:sp>
        <p:nvSpPr>
          <p:cNvPr id="32" name="TextBox 31"/>
          <p:cNvSpPr txBox="1"/>
          <p:nvPr/>
        </p:nvSpPr>
        <p:spPr>
          <a:xfrm rot="19252066">
            <a:off x="-1019636" y="1058162"/>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פסולת</a:t>
            </a:r>
          </a:p>
        </p:txBody>
      </p:sp>
      <p:sp>
        <p:nvSpPr>
          <p:cNvPr id="33" name="מלבן 32"/>
          <p:cNvSpPr/>
          <p:nvPr/>
        </p:nvSpPr>
        <p:spPr>
          <a:xfrm>
            <a:off x="114864" y="1556792"/>
            <a:ext cx="3888432" cy="1600438"/>
          </a:xfrm>
          <a:prstGeom prst="rect">
            <a:avLst/>
          </a:prstGeom>
        </p:spPr>
        <p:txBody>
          <a:bodyPr wrap="square">
            <a:spAutoFit/>
          </a:bodyPr>
          <a:lstStyle/>
          <a:p>
            <a:r>
              <a:rPr lang="he-IL" sz="1400" b="1" dirty="0">
                <a:solidFill>
                  <a:srgbClr val="DDFFDD"/>
                </a:solidFill>
                <a:latin typeface="Blender" pitchFamily="18" charset="-79"/>
                <a:cs typeface="Blender" pitchFamily="18" charset="-79"/>
              </a:rPr>
              <a:t>כמות הפסולת לאדם (</a:t>
            </a:r>
            <a:r>
              <a:rPr lang="he-IL" sz="1400" b="1" dirty="0" smtClean="0">
                <a:solidFill>
                  <a:srgbClr val="DDFFDD"/>
                </a:solidFill>
                <a:latin typeface="Blender" pitchFamily="18" charset="-79"/>
                <a:cs typeface="Blender" pitchFamily="18" charset="-79"/>
              </a:rPr>
              <a:t>בשנת</a:t>
            </a:r>
          </a:p>
          <a:p>
            <a:r>
              <a:rPr lang="he-IL" sz="1400" b="1" dirty="0" smtClean="0">
                <a:solidFill>
                  <a:srgbClr val="DDFFDD"/>
                </a:solidFill>
                <a:latin typeface="Blender" pitchFamily="18" charset="-79"/>
                <a:cs typeface="Blender" pitchFamily="18" charset="-79"/>
              </a:rPr>
              <a:t>2020): 2.4 </a:t>
            </a:r>
            <a:r>
              <a:rPr lang="he-IL" sz="1400" b="1" dirty="0">
                <a:solidFill>
                  <a:srgbClr val="DDFFDD"/>
                </a:solidFill>
                <a:latin typeface="Blender" pitchFamily="18" charset="-79"/>
                <a:cs typeface="Blender" pitchFamily="18" charset="-79"/>
              </a:rPr>
              <a:t>ק"ג ליום </a:t>
            </a:r>
            <a:r>
              <a:rPr lang="he-IL" sz="1400" b="1" dirty="0" smtClean="0">
                <a:solidFill>
                  <a:srgbClr val="DDFFDD"/>
                </a:solidFill>
                <a:latin typeface="Blender" pitchFamily="18" charset="-79"/>
                <a:cs typeface="Blender" pitchFamily="18" charset="-79"/>
              </a:rPr>
              <a:t>- מהגבוהות</a:t>
            </a:r>
          </a:p>
          <a:p>
            <a:r>
              <a:rPr lang="he-IL" sz="1400" b="1" dirty="0" smtClean="0">
                <a:solidFill>
                  <a:srgbClr val="DDFFDD"/>
                </a:solidFill>
                <a:latin typeface="Blender" pitchFamily="18" charset="-79"/>
                <a:cs typeface="Blender" pitchFamily="18" charset="-79"/>
              </a:rPr>
              <a:t>בישראל. </a:t>
            </a:r>
          </a:p>
          <a:p>
            <a:r>
              <a:rPr lang="he-IL" sz="1400" b="1" dirty="0" smtClean="0">
                <a:solidFill>
                  <a:srgbClr val="DDFFDD"/>
                </a:solidFill>
                <a:latin typeface="Blender" pitchFamily="18" charset="-79"/>
                <a:cs typeface="Blender" pitchFamily="18" charset="-79"/>
              </a:rPr>
              <a:t>נתון זה מצביע על ירידה בהשוואה לשנים קודמות. הירידה היא תוצאה של הסגרים </a:t>
            </a:r>
          </a:p>
          <a:p>
            <a:r>
              <a:rPr lang="he-IL" sz="1400" b="1" dirty="0" smtClean="0">
                <a:solidFill>
                  <a:srgbClr val="DDFFDD"/>
                </a:solidFill>
                <a:latin typeface="Blender" pitchFamily="18" charset="-79"/>
                <a:cs typeface="Blender" pitchFamily="18" charset="-79"/>
              </a:rPr>
              <a:t>שהוטלו וצמצום הפעילות העסקית בעיר  בעקבות התפרצות נגיף הקורונה. </a:t>
            </a:r>
            <a:endParaRPr lang="he-IL" sz="1400" b="1" dirty="0">
              <a:solidFill>
                <a:srgbClr val="DDFFDD"/>
              </a:solidFill>
              <a:latin typeface="Blender" pitchFamily="18" charset="-79"/>
              <a:cs typeface="Blender" pitchFamily="18" charset="-79"/>
            </a:endParaRPr>
          </a:p>
        </p:txBody>
      </p:sp>
      <p:sp>
        <p:nvSpPr>
          <p:cNvPr id="34" name="מלבן 33"/>
          <p:cNvSpPr/>
          <p:nvPr/>
        </p:nvSpPr>
        <p:spPr>
          <a:xfrm>
            <a:off x="421152" y="3140968"/>
            <a:ext cx="3582144" cy="323165"/>
          </a:xfrm>
          <a:prstGeom prst="rect">
            <a:avLst/>
          </a:prstGeom>
        </p:spPr>
        <p:txBody>
          <a:bodyPr wrap="square">
            <a:spAutoFit/>
          </a:bodyPr>
          <a:lstStyle/>
          <a:p>
            <a:r>
              <a:rPr lang="he-IL" sz="1500" b="1" dirty="0">
                <a:solidFill>
                  <a:schemeClr val="bg1"/>
                </a:solidFill>
                <a:latin typeface="Blender" pitchFamily="18" charset="-79"/>
                <a:cs typeface="Blender" pitchFamily="18" charset="-79"/>
              </a:rPr>
              <a:t>שיעור הפסולת למחזור בעיר - </a:t>
            </a:r>
            <a:r>
              <a:rPr lang="he-IL" sz="1500" b="1" dirty="0" smtClean="0">
                <a:solidFill>
                  <a:schemeClr val="bg1"/>
                </a:solidFill>
                <a:latin typeface="Blender" pitchFamily="18" charset="-79"/>
                <a:cs typeface="Blender" pitchFamily="18" charset="-79"/>
              </a:rPr>
              <a:t>40%.</a:t>
            </a:r>
            <a:endParaRPr lang="he-IL" sz="1500" b="1" dirty="0">
              <a:solidFill>
                <a:schemeClr val="bg1"/>
              </a:solidFill>
              <a:latin typeface="Blender" pitchFamily="18" charset="-79"/>
              <a:cs typeface="Blender" pitchFamily="18" charset="-79"/>
            </a:endParaRPr>
          </a:p>
        </p:txBody>
      </p:sp>
      <p:sp>
        <p:nvSpPr>
          <p:cNvPr id="4" name="TextBox 3"/>
          <p:cNvSpPr txBox="1"/>
          <p:nvPr/>
        </p:nvSpPr>
        <p:spPr>
          <a:xfrm>
            <a:off x="8688288" y="2805896"/>
            <a:ext cx="3555052" cy="1631216"/>
          </a:xfrm>
          <a:prstGeom prst="rect">
            <a:avLst/>
          </a:prstGeom>
        </p:spPr>
        <p:txBody>
          <a:bodyPr wrap="square" rtlCol="1">
            <a:spAutoFit/>
          </a:bodyPr>
          <a:lstStyle/>
          <a:p>
            <a:pPr algn="just"/>
            <a:r>
              <a:rPr lang="he-IL" sz="2000" b="1" dirty="0">
                <a:solidFill>
                  <a:schemeClr val="bg1"/>
                </a:solidFill>
                <a:cs typeface="Blender" pitchFamily="18" charset="-79"/>
              </a:rPr>
              <a:t>על רקע משבר הקורונה, חלה לראשונה ירידה של </a:t>
            </a:r>
            <a:r>
              <a:rPr lang="he-IL" sz="2000" b="1" dirty="0" smtClean="0">
                <a:solidFill>
                  <a:schemeClr val="bg1"/>
                </a:solidFill>
                <a:cs typeface="Blender" pitchFamily="18" charset="-79"/>
              </a:rPr>
              <a:t>8</a:t>
            </a:r>
            <a:r>
              <a:rPr lang="he-IL" sz="2000" b="1" dirty="0">
                <a:solidFill>
                  <a:schemeClr val="bg1"/>
                </a:solidFill>
                <a:cs typeface="Blender" pitchFamily="18" charset="-79"/>
              </a:rPr>
              <a:t>%</a:t>
            </a:r>
            <a:r>
              <a:rPr lang="he-IL" sz="2000" b="1" dirty="0" smtClean="0">
                <a:solidFill>
                  <a:schemeClr val="bg1"/>
                </a:solidFill>
                <a:cs typeface="Blender" pitchFamily="18" charset="-79"/>
              </a:rPr>
              <a:t> </a:t>
            </a:r>
            <a:r>
              <a:rPr lang="he-IL" sz="2000" b="1" dirty="0">
                <a:solidFill>
                  <a:schemeClr val="bg1"/>
                </a:solidFill>
                <a:cs typeface="Blender" pitchFamily="18" charset="-79"/>
              </a:rPr>
              <a:t>בכמות הפסולת </a:t>
            </a:r>
            <a:r>
              <a:rPr lang="he-IL" sz="2000" b="1" dirty="0" smtClean="0">
                <a:solidFill>
                  <a:schemeClr val="bg1"/>
                </a:solidFill>
                <a:cs typeface="Blender" pitchFamily="18" charset="-79"/>
              </a:rPr>
              <a:t>לאדם - 2.4 ק"ג לאדם בשנת 2020 בהשוואה ל-2.7 ק"ג לאדם בשנת 2019.</a:t>
            </a:r>
            <a:endParaRPr lang="he-IL" sz="2000" b="1" dirty="0">
              <a:solidFill>
                <a:schemeClr val="bg1"/>
              </a:solidFill>
              <a:cs typeface="Blender" pitchFamily="18" charset="-79"/>
            </a:endParaRPr>
          </a:p>
        </p:txBody>
      </p:sp>
      <p:pic>
        <p:nvPicPr>
          <p:cNvPr id="19" name="תמונה 18"/>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l="41947" t="30644" r="-8128" b="-2278"/>
          <a:stretch/>
        </p:blipFill>
        <p:spPr>
          <a:xfrm>
            <a:off x="421152" y="1463085"/>
            <a:ext cx="817469" cy="743153"/>
          </a:xfrm>
          <a:prstGeom prst="rect">
            <a:avLst/>
          </a:prstGeom>
        </p:spPr>
      </p:pic>
    </p:spTree>
    <p:extLst>
      <p:ext uri="{BB962C8B-B14F-4D97-AF65-F5344CB8AC3E}">
        <p14:creationId xmlns:p14="http://schemas.microsoft.com/office/powerpoint/2010/main" val="1947108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a16="http://schemas.microsoft.com/office/drawing/2014/main" id="{DC729A24-1803-412D-ACEA-8F1EFADB3808}"/>
              </a:ext>
            </a:extLst>
          </p:cNvPr>
          <p:cNvPicPr>
            <a:picLocks/>
          </p:cNvPicPr>
          <p:nvPr/>
        </p:nvPicPr>
        <p:blipFill>
          <a:blip r:embed="rId3"/>
          <a:stretch>
            <a:fillRect/>
          </a:stretch>
        </p:blipFill>
        <p:spPr>
          <a:xfrm>
            <a:off x="8697600" y="-14400"/>
            <a:ext cx="3596400" cy="6886800"/>
          </a:xfrm>
          <a:prstGeom prst="rect">
            <a:avLst/>
          </a:prstGeom>
        </p:spPr>
      </p:pic>
      <p:sp>
        <p:nvSpPr>
          <p:cNvPr id="34" name="מציין מיקום טקסט 4">
            <a:extLst>
              <a:ext uri="{FF2B5EF4-FFF2-40B4-BE49-F238E27FC236}">
                <a16:creationId xmlns:a16="http://schemas.microsoft.com/office/drawing/2014/main" id="{01DC0B5B-11CA-4D0A-ABC0-77D452BD3E2D}"/>
              </a:ext>
            </a:extLst>
          </p:cNvPr>
          <p:cNvSpPr txBox="1">
            <a:spLocks/>
          </p:cNvSpPr>
          <p:nvPr/>
        </p:nvSpPr>
        <p:spPr>
          <a:xfrm>
            <a:off x="9408365" y="332656"/>
            <a:ext cx="216024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7" name="כותרת 2">
            <a:extLst>
              <a:ext uri="{FF2B5EF4-FFF2-40B4-BE49-F238E27FC236}">
                <a16:creationId xmlns:a16="http://schemas.microsoft.com/office/drawing/2014/main" id="{18442D3B-FD7E-43C1-B7A8-68A7C76B0FF8}"/>
              </a:ext>
            </a:extLst>
          </p:cNvPr>
          <p:cNvSpPr>
            <a:spLocks noGrp="1"/>
          </p:cNvSpPr>
          <p:nvPr>
            <p:ph type="ctrTitle"/>
          </p:nvPr>
        </p:nvSpPr>
        <p:spPr>
          <a:xfrm>
            <a:off x="1199459" y="188959"/>
            <a:ext cx="7140449" cy="1007795"/>
          </a:xfrm>
        </p:spPr>
        <p:txBody>
          <a:bodyPr/>
          <a:lstStyle/>
          <a:p>
            <a:r>
              <a:rPr lang="he-IL" sz="3000" dirty="0">
                <a:solidFill>
                  <a:srgbClr val="5E5E5E"/>
                </a:solidFill>
                <a:latin typeface="Blender" pitchFamily="18" charset="-79"/>
                <a:cs typeface="Blender" pitchFamily="18" charset="-79"/>
              </a:rPr>
              <a:t>אוכלוסייה בתל-אביב-יפו וישראל, לפי גיל</a:t>
            </a:r>
            <a:r>
              <a:rPr lang="en-US" dirty="0">
                <a:latin typeface="Blender" pitchFamily="18" charset="-79"/>
                <a:cs typeface="Blender" pitchFamily="18" charset="-79"/>
              </a:rPr>
              <a:t/>
            </a:r>
            <a:br>
              <a:rPr lang="en-US" dirty="0">
                <a:latin typeface="Blender" pitchFamily="18" charset="-79"/>
                <a:cs typeface="Blender" pitchFamily="18" charset="-79"/>
              </a:rPr>
            </a:br>
            <a:r>
              <a:rPr lang="he-IL" sz="2400" dirty="0" smtClean="0">
                <a:ln w="0"/>
                <a:solidFill>
                  <a:srgbClr val="5E5E5E"/>
                </a:solidFill>
                <a:latin typeface="Blender" pitchFamily="18" charset="-79"/>
                <a:cs typeface="Blender" pitchFamily="18" charset="-79"/>
              </a:rPr>
              <a:t>2020 (אחוזים</a:t>
            </a:r>
            <a:r>
              <a:rPr lang="he-IL" sz="2400" dirty="0">
                <a:ln w="0"/>
                <a:solidFill>
                  <a:srgbClr val="5E5E5E"/>
                </a:solidFill>
                <a:latin typeface="Blender" pitchFamily="18" charset="-79"/>
                <a:cs typeface="Blender" pitchFamily="18" charset="-79"/>
              </a:rPr>
              <a:t>)</a:t>
            </a:r>
          </a:p>
        </p:txBody>
      </p:sp>
      <p:sp>
        <p:nvSpPr>
          <p:cNvPr id="20" name="מציין מיקום תוכן 3"/>
          <p:cNvSpPr txBox="1">
            <a:spLocks/>
          </p:cNvSpPr>
          <p:nvPr/>
        </p:nvSpPr>
        <p:spPr>
          <a:xfrm>
            <a:off x="8697600" y="2636913"/>
            <a:ext cx="3596400" cy="3672407"/>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המבנה הדמוגרפי בתל-אביב-יפו שונה מזה שבישראל:</a:t>
            </a:r>
          </a:p>
          <a:p>
            <a:pPr>
              <a:lnSpc>
                <a:spcPts val="1200"/>
              </a:lnSpc>
            </a:pPr>
            <a:endParaRPr lang="he-IL" altLang="he-IL" sz="2000" dirty="0">
              <a:solidFill>
                <a:schemeClr val="bg1"/>
              </a:solidFill>
              <a:latin typeface="Blender" charset="0"/>
              <a:ea typeface="Blender" charset="0"/>
              <a:cs typeface="Blender" charset="0"/>
            </a:endParaRPr>
          </a:p>
          <a:p>
            <a:pPr marL="285750" indent="-285750" algn="just">
              <a:buFont typeface="Arial" panose="020B0604020202020204" pitchFamily="34" charset="0"/>
              <a:buChar char="•"/>
            </a:pPr>
            <a:r>
              <a:rPr lang="he-IL" altLang="he-IL" sz="1800" dirty="0" smtClean="0">
                <a:solidFill>
                  <a:schemeClr val="bg1"/>
                </a:solidFill>
                <a:latin typeface="Blender" charset="0"/>
                <a:ea typeface="Blender" charset="0"/>
                <a:cs typeface="Blender" charset="0"/>
              </a:rPr>
              <a:t>אחוז האוכלוסייה הצעירה - ילדים וצעירים עד גיל 25 נמוך </a:t>
            </a:r>
            <a:r>
              <a:rPr lang="he-IL" altLang="he-IL" sz="1800" dirty="0">
                <a:solidFill>
                  <a:schemeClr val="bg1"/>
                </a:solidFill>
                <a:latin typeface="Blender" charset="0"/>
                <a:ea typeface="Blender" charset="0"/>
                <a:cs typeface="Blender" charset="0"/>
              </a:rPr>
              <a:t>בהשוואה לישראל </a:t>
            </a:r>
          </a:p>
          <a:p>
            <a:pPr marL="285750" indent="-285750">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a:t>
            </a:r>
            <a:r>
              <a:rPr lang="he-IL" altLang="he-IL" sz="1800" dirty="0" smtClean="0">
                <a:solidFill>
                  <a:schemeClr val="bg1"/>
                </a:solidFill>
                <a:latin typeface="Blender" charset="0"/>
                <a:ea typeface="Blender" charset="0"/>
                <a:cs typeface="Blender" charset="0"/>
              </a:rPr>
              <a:t>הצעירים והבוגרים </a:t>
            </a:r>
            <a:r>
              <a:rPr lang="he-IL" altLang="he-IL" sz="1800" dirty="0">
                <a:solidFill>
                  <a:schemeClr val="bg1"/>
                </a:solidFill>
                <a:latin typeface="Blender" charset="0"/>
                <a:ea typeface="Blender" charset="0"/>
                <a:cs typeface="Blender" charset="0"/>
              </a:rPr>
              <a:t>בגילאי 25 </a:t>
            </a:r>
            <a:r>
              <a:rPr lang="he-IL" altLang="he-IL" sz="1800" dirty="0" smtClean="0">
                <a:solidFill>
                  <a:schemeClr val="bg1"/>
                </a:solidFill>
                <a:latin typeface="Blender" charset="0"/>
                <a:ea typeface="Blender" charset="0"/>
                <a:cs typeface="Blender" charset="0"/>
              </a:rPr>
              <a:t>ועד 45 גבוה </a:t>
            </a:r>
            <a:r>
              <a:rPr lang="he-IL" altLang="he-IL" sz="1800" dirty="0">
                <a:solidFill>
                  <a:schemeClr val="bg1"/>
                </a:solidFill>
                <a:latin typeface="Blender" charset="0"/>
                <a:ea typeface="Blender" charset="0"/>
                <a:cs typeface="Blender" charset="0"/>
              </a:rPr>
              <a:t>בהשוואה לישראל</a:t>
            </a:r>
          </a:p>
          <a:p>
            <a:pPr marL="285750" indent="-285750">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המבוגרים בגילאי 65+</a:t>
            </a:r>
            <a:r>
              <a:rPr lang="en-US" altLang="he-IL" sz="1800" dirty="0">
                <a:solidFill>
                  <a:schemeClr val="bg1"/>
                </a:solidFill>
                <a:latin typeface="Blender" charset="0"/>
                <a:ea typeface="Blender" charset="0"/>
                <a:cs typeface="Blender" charset="0"/>
              </a:rPr>
              <a:t/>
            </a:r>
            <a:br>
              <a:rPr lang="en-US" altLang="he-IL" sz="1800" dirty="0">
                <a:solidFill>
                  <a:schemeClr val="bg1"/>
                </a:solidFill>
                <a:latin typeface="Blender" charset="0"/>
                <a:ea typeface="Blender" charset="0"/>
                <a:cs typeface="Blender" charset="0"/>
              </a:rPr>
            </a:br>
            <a:r>
              <a:rPr lang="he-IL" altLang="he-IL" sz="1800" dirty="0">
                <a:solidFill>
                  <a:schemeClr val="bg1"/>
                </a:solidFill>
                <a:latin typeface="Blender" charset="0"/>
                <a:ea typeface="Blender" charset="0"/>
                <a:cs typeface="Blender" charset="0"/>
              </a:rPr>
              <a:t>אף הוא גבוה בהשוואה לישראל</a:t>
            </a:r>
          </a:p>
          <a:p>
            <a:pPr marL="285750" indent="-285750">
              <a:buFont typeface="Arial" panose="020B0604020202020204" pitchFamily="34" charset="0"/>
              <a:buChar char="•"/>
            </a:pPr>
            <a:endParaRPr lang="he-IL" sz="2000" dirty="0">
              <a:solidFill>
                <a:schemeClr val="bg1"/>
              </a:solidFill>
              <a:latin typeface="Blender" charset="0"/>
              <a:ea typeface="Blender" charset="0"/>
              <a:cs typeface="Blender" charset="0"/>
            </a:endParaRPr>
          </a:p>
        </p:txBody>
      </p:sp>
      <p:sp>
        <p:nvSpPr>
          <p:cNvPr id="28" name="Rectangle 10">
            <a:extLst>
              <a:ext uri="{FF2B5EF4-FFF2-40B4-BE49-F238E27FC236}">
                <a16:creationId xmlns:a16="http://schemas.microsoft.com/office/drawing/2014/main" id="{9806F286-AC3E-4699-982F-1537DADCFA2E}"/>
              </a:ext>
            </a:extLst>
          </p:cNvPr>
          <p:cNvSpPr>
            <a:spLocks noChangeArrowheads="1"/>
          </p:cNvSpPr>
          <p:nvPr/>
        </p:nvSpPr>
        <p:spPr bwMode="auto">
          <a:xfrm>
            <a:off x="4799854" y="1556806"/>
            <a:ext cx="5337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224F76"/>
                </a:solidFill>
                <a:latin typeface="Blender Black" charset="0"/>
                <a:ea typeface="Blender Black" charset="0"/>
                <a:cs typeface="Blender Black" charset="0"/>
              </a:rPr>
              <a:t>ישראל</a:t>
            </a:r>
          </a:p>
        </p:txBody>
      </p:sp>
      <p:graphicFrame>
        <p:nvGraphicFramePr>
          <p:cNvPr id="30" name="מציין מיקום תרשים 7" title="גרף אוכלוסייה בישראל, לפי גיל">
            <a:extLst>
              <a:ext uri="{FF2B5EF4-FFF2-40B4-BE49-F238E27FC236}">
                <a16:creationId xmlns:a16="http://schemas.microsoft.com/office/drawing/2014/main" id="{0788435B-A5B8-4DE4-B277-2E6013B13F89}"/>
              </a:ext>
            </a:extLst>
          </p:cNvPr>
          <p:cNvGraphicFramePr>
            <a:graphicFrameLocks noGrp="1"/>
          </p:cNvGraphicFramePr>
          <p:nvPr>
            <p:ph type="chart" sz="quarter" idx="13"/>
            <p:extLst>
              <p:ext uri="{D42A27DB-BD31-4B8C-83A1-F6EECF244321}">
                <p14:modId xmlns:p14="http://schemas.microsoft.com/office/powerpoint/2010/main" val="1355496548"/>
              </p:ext>
            </p:extLst>
          </p:nvPr>
        </p:nvGraphicFramePr>
        <p:xfrm>
          <a:off x="4238156" y="1874346"/>
          <a:ext cx="4162103" cy="4121402"/>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10">
            <a:extLst>
              <a:ext uri="{FF2B5EF4-FFF2-40B4-BE49-F238E27FC236}">
                <a16:creationId xmlns:a16="http://schemas.microsoft.com/office/drawing/2014/main" id="{4C727ADF-A9D4-49E2-ABE1-C971F235B9E9}"/>
              </a:ext>
            </a:extLst>
          </p:cNvPr>
          <p:cNvSpPr>
            <a:spLocks noChangeArrowheads="1"/>
          </p:cNvSpPr>
          <p:nvPr/>
        </p:nvSpPr>
        <p:spPr bwMode="auto">
          <a:xfrm>
            <a:off x="3157542" y="1556806"/>
            <a:ext cx="10243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C00000"/>
                </a:solidFill>
                <a:latin typeface="Blender Black" charset="0"/>
                <a:ea typeface="Blender Black" charset="0"/>
                <a:cs typeface="Blender Black" charset="0"/>
              </a:rPr>
              <a:t>תל-אביב-יפו</a:t>
            </a:r>
          </a:p>
        </p:txBody>
      </p:sp>
      <p:graphicFrame>
        <p:nvGraphicFramePr>
          <p:cNvPr id="36" name="מציין מיקום תוכן 8" descr="גרף אוכלוסייה בתל אביב יפו, לפי גיל:&#10;לתל-אביב-יפו מבנה דמוגרפי שונה מהמבנה הדמוגרפי של ישראל. בעיר ישנו אחוז גבוה של צעירים - כ-28% מהתושבים הם צעירים בגילאי 18 עד 35.&#10;בהשוואה לישראל, בתל-אביב-יפו אחוז גבוה יחסית של אוכלוסייה מבוגרת בגילאי 65 ומעלה ואחוז קטן יחסית של ילדים בגילאי 14-0.&#10;המבנה הדמוגרפי הייחודי של אוכלוסיית העיר בא לידי ביטוי בשלוש קבוצות גיל: קבוצת הצעירים, ובמיוחד בגילאי 34-25, שחלקם היחסי מתוך כלל האוכלוסייה בעיר גדול בהשוואה לחלקם היחסי באוכלוסיית ישראל (כ-21%, בהשוואה לכ-14%, בהתאמה); קבוצת בני ה-65 ומעלה, היא קבוצת גיל שחלקה היחסי מכלל אוכלוסיית העיר אף הוא גדול יותר בהשוואה לישראל (כ-15%, בהשוואה לכ-11%, בהתאמה); וקבוצת הילדים בגילאי 14-0, שחלקה היחסי בתל-אביב-יפו קטן משמעותית בהשוואה לישראל (כ-18%, בהשוואה לכ-28%). ">
            <a:extLst>
              <a:ext uri="{FF2B5EF4-FFF2-40B4-BE49-F238E27FC236}">
                <a16:creationId xmlns:a16="http://schemas.microsoft.com/office/drawing/2014/main" id="{FC08E1C4-2597-4899-A1CE-9C6782655C2D}"/>
              </a:ext>
            </a:extLst>
          </p:cNvPr>
          <p:cNvGraphicFramePr>
            <a:graphicFrameLocks noGrp="1"/>
          </p:cNvGraphicFramePr>
          <p:nvPr>
            <p:ph sz="quarter" idx="14"/>
            <p:extLst>
              <p:ext uri="{D42A27DB-BD31-4B8C-83A1-F6EECF244321}">
                <p14:modId xmlns:p14="http://schemas.microsoft.com/office/powerpoint/2010/main" val="2995640148"/>
              </p:ext>
            </p:extLst>
          </p:nvPr>
        </p:nvGraphicFramePr>
        <p:xfrm>
          <a:off x="695401" y="1874346"/>
          <a:ext cx="3706675" cy="4137650"/>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 Box 9">
            <a:extLst>
              <a:ext uri="{FF2B5EF4-FFF2-40B4-BE49-F238E27FC236}">
                <a16:creationId xmlns:a16="http://schemas.microsoft.com/office/drawing/2014/main" id="{240A3853-0F3B-4E24-B079-1B3351638986}"/>
              </a:ext>
            </a:extLst>
          </p:cNvPr>
          <p:cNvSpPr txBox="1">
            <a:spLocks noChangeArrowheads="1"/>
          </p:cNvSpPr>
          <p:nvPr/>
        </p:nvSpPr>
        <p:spPr bwMode="auto">
          <a:xfrm>
            <a:off x="479374" y="5949280"/>
            <a:ext cx="78488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800" b="1" dirty="0">
                <a:solidFill>
                  <a:srgbClr val="224F76"/>
                </a:solidFill>
                <a:latin typeface="Blender" charset="0"/>
                <a:ea typeface="Blender" charset="0"/>
                <a:cs typeface="Blender" charset="0"/>
              </a:rPr>
              <a:t>   גיל החציוני בישראל </a:t>
            </a:r>
            <a:r>
              <a:rPr lang="he-IL" altLang="he-IL" sz="1800" b="1" dirty="0" smtClean="0">
                <a:solidFill>
                  <a:srgbClr val="224F76"/>
                </a:solidFill>
                <a:latin typeface="Blender" charset="0"/>
                <a:ea typeface="Blender" charset="0"/>
                <a:cs typeface="Blender" charset="0"/>
              </a:rPr>
              <a:t>- 30.0 </a:t>
            </a:r>
            <a:r>
              <a:rPr lang="he-IL" altLang="he-IL" sz="1800" b="1" dirty="0">
                <a:solidFill>
                  <a:srgbClr val="224F76"/>
                </a:solidFill>
                <a:latin typeface="Blender" charset="0"/>
                <a:ea typeface="Blender" charset="0"/>
                <a:cs typeface="Blender" charset="0"/>
              </a:rPr>
              <a:t>שנים  </a:t>
            </a:r>
            <a:r>
              <a:rPr lang="he-IL" altLang="he-IL" sz="1800" b="1" dirty="0" smtClean="0">
                <a:solidFill>
                  <a:srgbClr val="224F76"/>
                </a:solidFill>
                <a:latin typeface="Blender" charset="0"/>
                <a:ea typeface="Blender" charset="0"/>
                <a:cs typeface="Blender" charset="0"/>
              </a:rPr>
              <a:t>   </a:t>
            </a:r>
            <a:r>
              <a:rPr lang="he-IL" altLang="he-IL" sz="1800" b="1" dirty="0" smtClean="0">
                <a:solidFill>
                  <a:srgbClr val="FF0000"/>
                </a:solidFill>
                <a:latin typeface="Blender" charset="0"/>
                <a:ea typeface="Blender" charset="0"/>
                <a:cs typeface="Blender" charset="0"/>
              </a:rPr>
              <a:t>  </a:t>
            </a:r>
            <a:r>
              <a:rPr lang="he-IL" altLang="he-IL" sz="1800" b="1" dirty="0">
                <a:solidFill>
                  <a:srgbClr val="C00000"/>
                </a:solidFill>
                <a:latin typeface="Blender" charset="0"/>
                <a:ea typeface="Blender" charset="0"/>
                <a:cs typeface="Blender" charset="0"/>
              </a:rPr>
              <a:t>גיל חציוני בתל-אביב-יפו </a:t>
            </a:r>
            <a:r>
              <a:rPr lang="he-IL" altLang="he-IL" sz="1800" b="1" dirty="0" smtClean="0">
                <a:solidFill>
                  <a:srgbClr val="C00000"/>
                </a:solidFill>
                <a:latin typeface="Blender" charset="0"/>
                <a:ea typeface="Blender" charset="0"/>
                <a:cs typeface="Blender" charset="0"/>
              </a:rPr>
              <a:t>- 36.0 </a:t>
            </a:r>
            <a:r>
              <a:rPr lang="he-IL" altLang="he-IL" sz="1800" b="1" dirty="0">
                <a:solidFill>
                  <a:srgbClr val="C00000"/>
                </a:solidFill>
                <a:latin typeface="Blender" charset="0"/>
                <a:ea typeface="Blender" charset="0"/>
                <a:cs typeface="Blender" charset="0"/>
              </a:rPr>
              <a:t>שנים </a:t>
            </a:r>
            <a:endParaRPr lang="en-US" altLang="he-IL" sz="1800" b="1" dirty="0">
              <a:solidFill>
                <a:srgbClr val="C00000"/>
              </a:solidFill>
              <a:latin typeface="Blender" charset="0"/>
              <a:ea typeface="Blender" charset="0"/>
              <a:cs typeface="Blender" charset="0"/>
            </a:endParaRPr>
          </a:p>
        </p:txBody>
      </p:sp>
      <p:sp>
        <p:nvSpPr>
          <p:cNvPr id="37"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A5E758DD-AF40-4BC6-B094-C6F7528B449C}"/>
              </a:ext>
            </a:extLst>
          </p:cNvPr>
          <p:cNvSpPr>
            <a:spLocks noGrp="1"/>
          </p:cNvSpPr>
          <p:nvPr>
            <p:ph sz="quarter" idx="15"/>
          </p:nvPr>
        </p:nvSpPr>
        <p:spPr>
          <a:xfrm>
            <a:off x="8312269"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a:t>
            </a:r>
            <a:endParaRPr lang="he-IL" altLang="he-IL" sz="900" dirty="0">
              <a:solidFill>
                <a:schemeClr val="bg1">
                  <a:lumMod val="85000"/>
                </a:schemeClr>
              </a:solidFill>
              <a:latin typeface="Arial" pitchFamily="34" charset="0"/>
              <a:cs typeface="Arial" pitchFamily="34" charset="0"/>
            </a:endParaRPr>
          </a:p>
        </p:txBody>
      </p:sp>
      <p:sp>
        <p:nvSpPr>
          <p:cNvPr id="22" name="TextBox 21">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a:t>
            </a:r>
            <a:r>
              <a:rPr lang="he-IL" sz="1500" dirty="0" smtClean="0">
                <a:solidFill>
                  <a:schemeClr val="bg1">
                    <a:lumMod val="75000"/>
                  </a:schemeClr>
                </a:solidFill>
              </a:rPr>
              <a:t>עניינים</a:t>
            </a:r>
            <a:endParaRPr lang="he-IL" sz="1500" dirty="0">
              <a:solidFill>
                <a:schemeClr val="bg1">
                  <a:lumMod val="75000"/>
                </a:schemeClr>
              </a:solidFill>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4</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170217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id="{16D17FAD-27A6-4240-AC4F-8D3A32AE4057}"/>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id="{D5C64312-A518-4385-8FE5-A5DC3FC20CED}"/>
              </a:ext>
            </a:extLst>
          </p:cNvPr>
          <p:cNvSpPr txBox="1">
            <a:spLocks/>
          </p:cNvSpPr>
          <p:nvPr/>
        </p:nvSpPr>
        <p:spPr>
          <a:xfrm>
            <a:off x="9192343" y="332656"/>
            <a:ext cx="2304259"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סדר ציבורי</a:t>
            </a:r>
            <a:endParaRPr lang="x-none" b="1" dirty="0"/>
          </a:p>
        </p:txBody>
      </p:sp>
      <p:sp>
        <p:nvSpPr>
          <p:cNvPr id="13" name="כותרת 12">
            <a:extLst>
              <a:ext uri="{FF2B5EF4-FFF2-40B4-BE49-F238E27FC236}">
                <a16:creationId xmlns:a16="http://schemas.microsoft.com/office/drawing/2014/main" id="{ABF7CAB1-937A-4583-8DF6-FEF7F5F5BC2D}"/>
              </a:ext>
            </a:extLst>
          </p:cNvPr>
          <p:cNvSpPr>
            <a:spLocks noGrp="1"/>
          </p:cNvSpPr>
          <p:nvPr>
            <p:ph type="ctrTitle"/>
          </p:nvPr>
        </p:nvSpPr>
        <p:spPr>
          <a:xfrm>
            <a:off x="-1773032" y="399268"/>
            <a:ext cx="10020769" cy="503739"/>
          </a:xfrm>
        </p:spPr>
        <p:txBody>
          <a:bodyPr/>
          <a:lstStyle/>
          <a:p>
            <a:r>
              <a:rPr lang="he-IL" sz="3200" dirty="0">
                <a:solidFill>
                  <a:srgbClr val="5E5E5E"/>
                </a:solidFill>
                <a:cs typeface="Blender" pitchFamily="18" charset="-79"/>
              </a:rPr>
              <a:t>תיקי חקירה</a:t>
            </a:r>
            <a:endParaRPr lang="x-none" sz="3200" dirty="0">
              <a:solidFill>
                <a:srgbClr val="5E5E5E"/>
              </a:solidFill>
              <a:cs typeface="Blender" pitchFamily="18" charset="-79"/>
            </a:endParaRPr>
          </a:p>
        </p:txBody>
      </p:sp>
      <p:sp>
        <p:nvSpPr>
          <p:cNvPr id="30" name="מציין מיקום טקסט 4">
            <a:extLst>
              <a:ext uri="{FF2B5EF4-FFF2-40B4-BE49-F238E27FC236}">
                <a16:creationId xmlns:a16="http://schemas.microsoft.com/office/drawing/2014/main" id="{C0F6AC63-D8F4-4401-81D2-1D33C5BCCB7B}"/>
              </a:ext>
            </a:extLst>
          </p:cNvPr>
          <p:cNvSpPr>
            <a:spLocks noGrp="1"/>
          </p:cNvSpPr>
          <p:nvPr>
            <p:ph type="body" sz="quarter" idx="16"/>
          </p:nvPr>
        </p:nvSpPr>
        <p:spPr>
          <a:xfrm>
            <a:off x="240503" y="1773287"/>
            <a:ext cx="8087745" cy="3455913"/>
          </a:xfrm>
        </p:spPr>
        <p:txBody>
          <a:bodyPr/>
          <a:lstStyle/>
          <a:p>
            <a:pPr>
              <a:lnSpc>
                <a:spcPct val="105000"/>
              </a:lnSpc>
              <a:spcBef>
                <a:spcPct val="50000"/>
              </a:spcBef>
              <a:spcAft>
                <a:spcPts val="600"/>
              </a:spcAft>
              <a:defRPr/>
            </a:pPr>
            <a:r>
              <a:rPr lang="he-IL" altLang="he-IL" sz="2600" b="1" dirty="0">
                <a:solidFill>
                  <a:schemeClr val="tx1">
                    <a:lumMod val="50000"/>
                    <a:lumOff val="50000"/>
                  </a:schemeClr>
                </a:solidFill>
                <a:latin typeface="Blender" pitchFamily="18" charset="-79"/>
                <a:cs typeface="Blender" pitchFamily="18" charset="-79"/>
              </a:rPr>
              <a:t>ישראל</a:t>
            </a:r>
          </a:p>
          <a:p>
            <a:pPr>
              <a:lnSpc>
                <a:spcPct val="105000"/>
              </a:lnSpc>
              <a:spcBef>
                <a:spcPts val="600"/>
              </a:spcBef>
              <a:defRPr/>
            </a:pPr>
            <a:r>
              <a:rPr lang="he-IL" altLang="he-IL" sz="2200" dirty="0">
                <a:solidFill>
                  <a:schemeClr val="tx1">
                    <a:lumMod val="95000"/>
                    <a:lumOff val="5000"/>
                  </a:schemeClr>
                </a:solidFill>
                <a:latin typeface="Blender" pitchFamily="18" charset="-79"/>
                <a:cs typeface="Blender" pitchFamily="18" charset="-79"/>
              </a:rPr>
              <a:t>סה"כ תיקי חקירה </a:t>
            </a:r>
            <a:r>
              <a:rPr lang="he-IL" altLang="he-IL" sz="2200" dirty="0">
                <a:latin typeface="Blender" pitchFamily="18" charset="-79"/>
                <a:cs typeface="Blender" pitchFamily="18" charset="-79"/>
              </a:rPr>
              <a:t>בישראל בשנת </a:t>
            </a:r>
            <a:r>
              <a:rPr lang="he-IL" altLang="he-IL" sz="2200" dirty="0" smtClean="0">
                <a:latin typeface="Blender" pitchFamily="18" charset="-79"/>
                <a:cs typeface="Blender" pitchFamily="18" charset="-79"/>
              </a:rPr>
              <a:t>2020 - 284,994. ירידה של כ-25% </a:t>
            </a:r>
            <a:r>
              <a:rPr lang="he-IL" altLang="he-IL" sz="2200" dirty="0">
                <a:latin typeface="Blender" pitchFamily="18" charset="-79"/>
                <a:cs typeface="Blender" pitchFamily="18" charset="-79"/>
              </a:rPr>
              <a:t>במספר תיקי החקירה במשטרה בין השנים 2000 </a:t>
            </a:r>
            <a:r>
              <a:rPr lang="he-IL" altLang="he-IL" sz="2200" dirty="0" smtClean="0">
                <a:latin typeface="Blender" pitchFamily="18" charset="-79"/>
                <a:cs typeface="Blender" pitchFamily="18" charset="-79"/>
              </a:rPr>
              <a:t>ל-2020.</a:t>
            </a:r>
            <a:endParaRPr lang="he-IL" altLang="he-IL" sz="2200" dirty="0">
              <a:latin typeface="Blender" pitchFamily="18" charset="-79"/>
              <a:cs typeface="Blender" pitchFamily="18" charset="-79"/>
            </a:endParaRPr>
          </a:p>
          <a:p>
            <a:pPr>
              <a:lnSpc>
                <a:spcPct val="105000"/>
              </a:lnSpc>
              <a:spcBef>
                <a:spcPts val="600"/>
              </a:spcBef>
              <a:defRPr/>
            </a:pPr>
            <a:r>
              <a:rPr lang="en-US" sz="2000" dirty="0" smtClean="0">
                <a:solidFill>
                  <a:srgbClr val="FF0000"/>
                </a:solidFill>
              </a:rPr>
              <a:t> </a:t>
            </a:r>
            <a:endParaRPr lang="en-US" altLang="he-IL" sz="2200" dirty="0">
              <a:solidFill>
                <a:schemeClr val="tx1">
                  <a:lumMod val="95000"/>
                  <a:lumOff val="5000"/>
                </a:schemeClr>
              </a:solidFill>
              <a:latin typeface="Blender" pitchFamily="18" charset="-79"/>
              <a:cs typeface="Blender" pitchFamily="18" charset="-79"/>
            </a:endParaRPr>
          </a:p>
          <a:p>
            <a:pPr>
              <a:lnSpc>
                <a:spcPct val="105000"/>
              </a:lnSpc>
              <a:spcBef>
                <a:spcPct val="50000"/>
              </a:spcBef>
              <a:spcAft>
                <a:spcPts val="600"/>
              </a:spcAft>
            </a:pPr>
            <a:r>
              <a:rPr lang="he-IL" altLang="he-IL" sz="2600" b="1" dirty="0" smtClean="0">
                <a:solidFill>
                  <a:srgbClr val="CC9900"/>
                </a:solidFill>
                <a:latin typeface="Blender" pitchFamily="18" charset="-79"/>
                <a:cs typeface="Blender" pitchFamily="18" charset="-79"/>
              </a:rPr>
              <a:t>תל-אביב-יפו</a:t>
            </a:r>
            <a:endParaRPr lang="he-IL" altLang="he-IL" sz="2600" b="1" dirty="0">
              <a:solidFill>
                <a:srgbClr val="CC9900"/>
              </a:solidFill>
              <a:latin typeface="Blender" pitchFamily="18" charset="-79"/>
              <a:cs typeface="Blender" pitchFamily="18" charset="-79"/>
            </a:endParaRPr>
          </a:p>
          <a:p>
            <a:pPr>
              <a:lnSpc>
                <a:spcPct val="105000"/>
              </a:lnSpc>
              <a:spcBef>
                <a:spcPts val="600"/>
              </a:spcBef>
            </a:pPr>
            <a:r>
              <a:rPr lang="he-IL" altLang="he-IL" sz="2200" dirty="0">
                <a:solidFill>
                  <a:schemeClr val="tx1">
                    <a:lumMod val="95000"/>
                    <a:lumOff val="5000"/>
                  </a:schemeClr>
                </a:solidFill>
                <a:latin typeface="Blender" pitchFamily="18" charset="-79"/>
                <a:cs typeface="Blender" pitchFamily="18" charset="-79"/>
              </a:rPr>
              <a:t>סה"כ תיקי חקירה בת"א-יפו בשנת </a:t>
            </a:r>
            <a:r>
              <a:rPr lang="en-US" altLang="he-IL" sz="2200" dirty="0" smtClean="0">
                <a:solidFill>
                  <a:schemeClr val="tx1">
                    <a:lumMod val="95000"/>
                    <a:lumOff val="5000"/>
                  </a:schemeClr>
                </a:solidFill>
                <a:latin typeface="Blender" pitchFamily="18" charset="-79"/>
                <a:cs typeface="Blender" pitchFamily="18" charset="-79"/>
              </a:rPr>
              <a:t>2020</a:t>
            </a:r>
            <a:r>
              <a:rPr lang="he-IL" altLang="he-IL" sz="2200" dirty="0" smtClean="0">
                <a:solidFill>
                  <a:schemeClr val="tx1">
                    <a:lumMod val="95000"/>
                    <a:lumOff val="5000"/>
                  </a:schemeClr>
                </a:solidFill>
                <a:latin typeface="Blender" pitchFamily="18" charset="-79"/>
                <a:cs typeface="Blender" pitchFamily="18" charset="-79"/>
              </a:rPr>
              <a:t> - 26,371. </a:t>
            </a:r>
            <a:r>
              <a:rPr lang="he-IL" altLang="he-IL" sz="2200" dirty="0">
                <a:solidFill>
                  <a:schemeClr val="tx1">
                    <a:lumMod val="95000"/>
                    <a:lumOff val="5000"/>
                  </a:schemeClr>
                </a:solidFill>
                <a:latin typeface="Blender" pitchFamily="18" charset="-79"/>
                <a:cs typeface="Blender" pitchFamily="18" charset="-79"/>
              </a:rPr>
              <a:t>ירידה </a:t>
            </a:r>
            <a:r>
              <a:rPr lang="he-IL" altLang="he-IL" sz="2200" dirty="0" smtClean="0">
                <a:solidFill>
                  <a:schemeClr val="tx1">
                    <a:lumMod val="95000"/>
                    <a:lumOff val="5000"/>
                  </a:schemeClr>
                </a:solidFill>
                <a:latin typeface="Blender" pitchFamily="18" charset="-79"/>
                <a:cs typeface="Blender" pitchFamily="18" charset="-79"/>
              </a:rPr>
              <a:t>של כ-45%</a:t>
            </a:r>
            <a:r>
              <a:rPr lang="he-IL" altLang="he-IL" sz="2200" dirty="0" smtClean="0">
                <a:latin typeface="Blender" pitchFamily="18" charset="-79"/>
                <a:cs typeface="Blender" pitchFamily="18" charset="-79"/>
              </a:rPr>
              <a:t> </a:t>
            </a:r>
            <a:r>
              <a:rPr lang="he-IL" altLang="he-IL" sz="2200" dirty="0">
                <a:solidFill>
                  <a:schemeClr val="tx1">
                    <a:lumMod val="95000"/>
                    <a:lumOff val="5000"/>
                  </a:schemeClr>
                </a:solidFill>
                <a:latin typeface="Blender" pitchFamily="18" charset="-79"/>
                <a:cs typeface="Blender" pitchFamily="18" charset="-79"/>
              </a:rPr>
              <a:t>במספר תיקי החקירה במשטרה בין השנים 2000 </a:t>
            </a:r>
            <a:r>
              <a:rPr lang="he-IL" altLang="he-IL" sz="2200" dirty="0" smtClean="0">
                <a:solidFill>
                  <a:schemeClr val="tx1">
                    <a:lumMod val="95000"/>
                    <a:lumOff val="5000"/>
                  </a:schemeClr>
                </a:solidFill>
                <a:latin typeface="Blender" pitchFamily="18" charset="-79"/>
                <a:cs typeface="Blender" pitchFamily="18" charset="-79"/>
              </a:rPr>
              <a:t>ל-2020.</a:t>
            </a:r>
            <a:endParaRPr lang="en-US" altLang="he-IL" sz="2200" dirty="0">
              <a:solidFill>
                <a:schemeClr val="tx1">
                  <a:lumMod val="95000"/>
                  <a:lumOff val="5000"/>
                </a:schemeClr>
              </a:solidFill>
              <a:latin typeface="Blender" pitchFamily="18" charset="-79"/>
              <a:cs typeface="Blender" pitchFamily="18" charset="-79"/>
            </a:endParaRPr>
          </a:p>
        </p:txBody>
      </p:sp>
      <p:sp>
        <p:nvSpPr>
          <p:cNvPr id="15"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משטרת </a:t>
            </a:r>
            <a:r>
              <a:rPr lang="he-IL" altLang="he-IL" sz="900" dirty="0" smtClean="0">
                <a:solidFill>
                  <a:schemeClr val="bg1">
                    <a:lumMod val="85000"/>
                  </a:schemeClr>
                </a:solidFill>
                <a:latin typeface="Arial" pitchFamily="34" charset="0"/>
                <a:cs typeface="Arial" pitchFamily="34" charset="0"/>
              </a:rPr>
              <a:t>ישראל</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rgbClr val="066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49</a:t>
            </a:r>
            <a:endParaRPr lang="he-IL" dirty="0">
              <a:solidFill>
                <a:schemeClr val="bg1"/>
              </a:solidFill>
              <a:latin typeface="Blender" pitchFamily="18" charset="-79"/>
              <a:cs typeface="Blender" pitchFamily="18" charset="-79"/>
            </a:endParaRPr>
          </a:p>
        </p:txBody>
      </p:sp>
    </p:spTree>
    <p:extLst>
      <p:ext uri="{BB962C8B-B14F-4D97-AF65-F5344CB8AC3E}">
        <p14:creationId xmlns:p14="http://schemas.microsoft.com/office/powerpoint/2010/main" val="771290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תמונה 5" title="רקע">
            <a:extLst>
              <a:ext uri="{FF2B5EF4-FFF2-40B4-BE49-F238E27FC236}">
                <a16:creationId xmlns:a16="http://schemas.microsoft.com/office/drawing/2014/main" id="{5657B66C-AE23-44FA-9F74-53EA00E43ABA}"/>
              </a:ext>
            </a:extLst>
          </p:cNvPr>
          <p:cNvPicPr>
            <a:picLocks/>
          </p:cNvPicPr>
          <p:nvPr/>
        </p:nvPicPr>
        <p:blipFill>
          <a:blip r:embed="rId3"/>
          <a:stretch>
            <a:fillRect/>
          </a:stretch>
        </p:blipFill>
        <p:spPr>
          <a:xfrm>
            <a:off x="8697600" y="-14400"/>
            <a:ext cx="3596400" cy="6886800"/>
          </a:xfrm>
          <a:prstGeom prst="rect">
            <a:avLst/>
          </a:prstGeom>
        </p:spPr>
      </p:pic>
      <p:sp>
        <p:nvSpPr>
          <p:cNvPr id="18" name="מציין מיקום טקסט 4">
            <a:extLst>
              <a:ext uri="{FF2B5EF4-FFF2-40B4-BE49-F238E27FC236}">
                <a16:creationId xmlns:a16="http://schemas.microsoft.com/office/drawing/2014/main" id="{AB98EA8E-5137-4D59-9615-1D1F29418B67}"/>
              </a:ext>
            </a:extLst>
          </p:cNvPr>
          <p:cNvSpPr txBox="1">
            <a:spLocks/>
          </p:cNvSpPr>
          <p:nvPr/>
        </p:nvSpPr>
        <p:spPr>
          <a:xfrm>
            <a:off x="9048326" y="332656"/>
            <a:ext cx="288032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תקציב העירייה</a:t>
            </a:r>
            <a:endParaRPr lang="x-none" b="1" dirty="0"/>
          </a:p>
        </p:txBody>
      </p:sp>
      <p:sp>
        <p:nvSpPr>
          <p:cNvPr id="2" name="כותרת 1"/>
          <p:cNvSpPr>
            <a:spLocks noGrp="1"/>
          </p:cNvSpPr>
          <p:nvPr>
            <p:ph type="ctrTitle"/>
          </p:nvPr>
        </p:nvSpPr>
        <p:spPr>
          <a:xfrm>
            <a:off x="-1738677" y="332976"/>
            <a:ext cx="10020769" cy="503739"/>
          </a:xfrm>
        </p:spPr>
        <p:txBody>
          <a:bodyPr/>
          <a:lstStyle/>
          <a:p>
            <a:r>
              <a:rPr lang="he-IL" sz="3200" dirty="0">
                <a:solidFill>
                  <a:srgbClr val="5E5E5E"/>
                </a:solidFill>
                <a:cs typeface="Blender" pitchFamily="18" charset="-79"/>
              </a:rPr>
              <a:t>הכנסות בתקציב רגיל</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2019)</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702909" y="2709738"/>
            <a:ext cx="3513771" cy="3023086"/>
          </a:xfrm>
        </p:spPr>
        <p:txBody>
          <a:bodyPr/>
          <a:lstStyle/>
          <a:p>
            <a:pPr algn="just"/>
            <a:r>
              <a:rPr lang="he-IL" altLang="he-IL" sz="2000" dirty="0">
                <a:solidFill>
                  <a:schemeClr val="bg1"/>
                </a:solidFill>
                <a:cs typeface="Blender" pitchFamily="18" charset="-79"/>
              </a:rPr>
              <a:t>בתל-אביב-יפו ההכנסה </a:t>
            </a:r>
            <a:r>
              <a:rPr lang="he-IL" altLang="he-IL" sz="2000" dirty="0" smtClean="0">
                <a:solidFill>
                  <a:schemeClr val="bg1"/>
                </a:solidFill>
                <a:cs typeface="Blender" pitchFamily="18" charset="-79"/>
              </a:rPr>
              <a:t>לנפש* </a:t>
            </a:r>
            <a:r>
              <a:rPr lang="he-IL" altLang="he-IL" sz="2000" dirty="0">
                <a:solidFill>
                  <a:schemeClr val="bg1"/>
                </a:solidFill>
                <a:cs typeface="Blender" pitchFamily="18" charset="-79"/>
              </a:rPr>
              <a:t>היא הגבוהה ביותר בהשוואה להכנסה לנפש בערים הגדולות בישראל. </a:t>
            </a:r>
          </a:p>
          <a:p>
            <a:pPr algn="just"/>
            <a:r>
              <a:rPr lang="he-IL" altLang="he-IL" sz="2000" dirty="0">
                <a:solidFill>
                  <a:schemeClr val="bg1"/>
                </a:solidFill>
                <a:cs typeface="Blender" pitchFamily="18" charset="-79"/>
              </a:rPr>
              <a:t>אחוז ההכנסות העצמיות, מתוך סך ההכנסות בעיר בתקציב הרגיל, הוא הגבוה ביותר מבין ערי ישראל.</a:t>
            </a:r>
            <a:endParaRPr lang="he-IL" sz="2000" dirty="0">
              <a:solidFill>
                <a:schemeClr val="bg1"/>
              </a:solidFill>
              <a:cs typeface="Blender" pitchFamily="18" charset="-79"/>
            </a:endParaRPr>
          </a:p>
        </p:txBody>
      </p:sp>
      <p:graphicFrame>
        <p:nvGraphicFramePr>
          <p:cNvPr id="14" name="מציין מיקום של טבלה 7" title="הכנסות בשלוש הערים הגדולות ובעיריות בישראל"/>
          <p:cNvGraphicFramePr>
            <a:graphicFrameLocks/>
          </p:cNvGraphicFramePr>
          <p:nvPr>
            <p:extLst>
              <p:ext uri="{D42A27DB-BD31-4B8C-83A1-F6EECF244321}">
                <p14:modId xmlns:p14="http://schemas.microsoft.com/office/powerpoint/2010/main" val="3106143152"/>
              </p:ext>
            </p:extLst>
          </p:nvPr>
        </p:nvGraphicFramePr>
        <p:xfrm>
          <a:off x="407368" y="1700808"/>
          <a:ext cx="7884000" cy="3888000"/>
        </p:xfrm>
        <a:graphic>
          <a:graphicData uri="http://schemas.openxmlformats.org/drawingml/2006/table">
            <a:tbl>
              <a:tblPr rtl="1" firstRow="1" bandRow="1">
                <a:tableStyleId>{073A0DAA-6AF3-43AB-8588-CEC1D06C72B9}</a:tableStyleId>
              </a:tblPr>
              <a:tblGrid>
                <a:gridCol w="2124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gridCol w="1440000">
                  <a:extLst>
                    <a:ext uri="{9D8B030D-6E8A-4147-A177-3AD203B41FA5}">
                      <a16:colId xmlns:a16="http://schemas.microsoft.com/office/drawing/2014/main" val="20004"/>
                    </a:ext>
                  </a:extLst>
                </a:gridCol>
              </a:tblGrid>
              <a:tr h="97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05400"/>
                    </a:solidFill>
                  </a:tcPr>
                </a:tc>
                <a:tc>
                  <a:txBody>
                    <a:bodyPr/>
                    <a:lstStyle/>
                    <a:p>
                      <a:pPr algn="ctr" rtl="1"/>
                      <a:r>
                        <a:rPr lang="he-IL" sz="1800" dirty="0"/>
                        <a:t>ירושלים</a:t>
                      </a:r>
                    </a:p>
                  </a:txBody>
                  <a:tcPr anchor="ctr">
                    <a:solidFill>
                      <a:srgbClr val="1170A3"/>
                    </a:solidFill>
                  </a:tcPr>
                </a:tc>
                <a:tc>
                  <a:txBody>
                    <a:bodyPr/>
                    <a:lstStyle/>
                    <a:p>
                      <a:pPr algn="ctr" rtl="1"/>
                      <a:r>
                        <a:rPr lang="he-IL" sz="1800" dirty="0"/>
                        <a:t>חיפה</a:t>
                      </a:r>
                    </a:p>
                  </a:txBody>
                  <a:tcPr anchor="ctr">
                    <a:solidFill>
                      <a:srgbClr val="5B2E76"/>
                    </a:solidFill>
                  </a:tcPr>
                </a:tc>
                <a:tc>
                  <a:txBody>
                    <a:bodyPr/>
                    <a:lstStyle/>
                    <a:p>
                      <a:pPr algn="ctr" rtl="1"/>
                      <a:r>
                        <a:rPr lang="he-IL" sz="1800" dirty="0"/>
                        <a:t>עיריות בישראל</a:t>
                      </a:r>
                    </a:p>
                  </a:txBody>
                  <a:tcPr anchor="ctr">
                    <a:solidFill>
                      <a:schemeClr val="tx1">
                        <a:lumMod val="50000"/>
                        <a:lumOff val="50000"/>
                      </a:schemeClr>
                    </a:solidFill>
                  </a:tcPr>
                </a:tc>
                <a:extLst>
                  <a:ext uri="{0D108BD9-81ED-4DB2-BD59-A6C34878D82A}">
                    <a16:rowId xmlns:a16="http://schemas.microsoft.com/office/drawing/2014/main" val="10000"/>
                  </a:ext>
                </a:extLst>
              </a:tr>
              <a:tr h="972000">
                <a:tc>
                  <a:txBody>
                    <a:bodyPr/>
                    <a:lstStyle/>
                    <a:p>
                      <a:pPr algn="r" rtl="1"/>
                      <a:r>
                        <a:rPr lang="he-IL" sz="1600" b="1" dirty="0"/>
                        <a:t>הכנסות </a:t>
                      </a:r>
                      <a:r>
                        <a:rPr lang="he-IL" sz="1600" b="1" dirty="0" smtClean="0"/>
                        <a:t>לנפש*</a:t>
                      </a:r>
                      <a:endParaRPr lang="he-IL" sz="1600" b="1" dirty="0"/>
                    </a:p>
                    <a:p>
                      <a:pPr algn="r" rtl="1"/>
                      <a:r>
                        <a:rPr lang="he-IL" sz="1600" b="1" dirty="0"/>
                        <a:t>(שקלים חדשים)</a:t>
                      </a: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he-IL" altLang="he-IL" sz="1600" b="0" baseline="0" dirty="0" smtClean="0">
                          <a:solidFill>
                            <a:schemeClr val="tx1"/>
                          </a:solidFill>
                          <a:latin typeface="Arial" pitchFamily="34" charset="0"/>
                          <a:cs typeface="Arial" pitchFamily="34" charset="0"/>
                        </a:rPr>
                        <a:t>11,905</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6,846</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baseline="0" dirty="0" smtClean="0">
                          <a:solidFill>
                            <a:schemeClr val="tx1"/>
                          </a:solidFill>
                          <a:latin typeface="Arial" pitchFamily="34" charset="0"/>
                          <a:cs typeface="Arial" pitchFamily="34" charset="0"/>
                        </a:rPr>
                        <a:t>9,972</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0" baseline="0" dirty="0" smtClean="0">
                          <a:solidFill>
                            <a:schemeClr val="tx1"/>
                          </a:solidFill>
                          <a:latin typeface="Arial" pitchFamily="34" charset="0"/>
                          <a:cs typeface="Arial" pitchFamily="34" charset="0"/>
                        </a:rPr>
                        <a:t>7,775</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10001"/>
                  </a:ext>
                </a:extLst>
              </a:tr>
              <a:tr h="972000">
                <a:tc>
                  <a:txBody>
                    <a:bodyPr/>
                    <a:lstStyle/>
                    <a:p>
                      <a:pPr algn="r" rtl="1"/>
                      <a:r>
                        <a:rPr lang="he-IL" sz="1600" b="1" dirty="0"/>
                        <a:t>הכנסות עצמיות כאחוז מסך כל ההכנסות</a:t>
                      </a:r>
                      <a:r>
                        <a:rPr lang="en-US" sz="1600" b="1" dirty="0"/>
                        <a:t>  </a:t>
                      </a:r>
                      <a:r>
                        <a:rPr lang="he-IL" sz="1600" b="1" dirty="0"/>
                        <a:t>בתקציב הרגיל</a:t>
                      </a: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en-US" altLang="he-IL" sz="1600" b="0" baseline="0" dirty="0" smtClean="0">
                          <a:solidFill>
                            <a:schemeClr val="tx1"/>
                          </a:solidFill>
                          <a:latin typeface="Arial" pitchFamily="34" charset="0"/>
                          <a:cs typeface="Arial" pitchFamily="34" charset="0"/>
                        </a:rPr>
                        <a:t>83%</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54%</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80%</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63%</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2"/>
                  </a:ext>
                </a:extLst>
              </a:tr>
              <a:tr h="972000">
                <a:tc>
                  <a:txBody>
                    <a:bodyPr/>
                    <a:lstStyle/>
                    <a:p>
                      <a:pPr algn="r" rtl="1"/>
                      <a:r>
                        <a:rPr lang="he-IL" sz="1600" b="1" dirty="0"/>
                        <a:t>ארנונה כללית כאחוז מסך כל ההכנסות</a:t>
                      </a:r>
                      <a:endParaRPr lang="en-US" sz="1600" b="1" dirty="0"/>
                    </a:p>
                    <a:p>
                      <a:pPr algn="r" rtl="1"/>
                      <a:r>
                        <a:rPr lang="he-IL" sz="1600" b="1" dirty="0"/>
                        <a:t>בתקציב</a:t>
                      </a:r>
                      <a:r>
                        <a:rPr lang="he-IL" sz="1600" b="1" baseline="0" dirty="0"/>
                        <a:t> הרגיל</a:t>
                      </a:r>
                      <a:endParaRPr lang="he-IL" sz="1600" b="1" dirty="0"/>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en-US" altLang="he-IL" sz="1600" b="0" baseline="0" dirty="0" smtClean="0">
                          <a:solidFill>
                            <a:schemeClr val="tx1"/>
                          </a:solidFill>
                          <a:latin typeface="Arial" pitchFamily="34" charset="0"/>
                          <a:cs typeface="Arial" pitchFamily="34" charset="0"/>
                        </a:rPr>
                        <a:t>59%</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smtClean="0">
                          <a:solidFill>
                            <a:schemeClr val="tx1"/>
                          </a:solidFill>
                          <a:latin typeface="Arial" pitchFamily="34" charset="0"/>
                          <a:cs typeface="Arial" pitchFamily="34" charset="0"/>
                        </a:rPr>
                        <a:t>34%</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49%</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42%</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13" name="מציין מיקום תוכן 5"/>
          <p:cNvSpPr txBox="1">
            <a:spLocks/>
          </p:cNvSpPr>
          <p:nvPr/>
        </p:nvSpPr>
        <p:spPr>
          <a:xfrm>
            <a:off x="8556498" y="6512360"/>
            <a:ext cx="3806591"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1000" b="1" dirty="0">
                <a:solidFill>
                  <a:schemeClr val="bg1">
                    <a:lumMod val="85000"/>
                  </a:schemeClr>
                </a:solidFill>
                <a:latin typeface="Arial" pitchFamily="34" charset="0"/>
                <a:cs typeface="Arial" pitchFamily="34" charset="0"/>
              </a:rPr>
              <a:t>מקור הנתונים: </a:t>
            </a:r>
            <a:r>
              <a:rPr lang="he-IL" altLang="he-IL" sz="1000" dirty="0">
                <a:solidFill>
                  <a:schemeClr val="bg1">
                    <a:lumMod val="85000"/>
                  </a:schemeClr>
                </a:solidFill>
                <a:latin typeface="Arial" pitchFamily="34" charset="0"/>
                <a:cs typeface="Arial" pitchFamily="34" charset="0"/>
              </a:rPr>
              <a:t>הלשכה המרכזית לסטטיסטיקה, רשויות מקומיות </a:t>
            </a:r>
            <a:r>
              <a:rPr lang="he-IL" altLang="he-IL" sz="1000" dirty="0" smtClean="0">
                <a:solidFill>
                  <a:schemeClr val="bg1">
                    <a:lumMod val="85000"/>
                  </a:schemeClr>
                </a:solidFill>
                <a:latin typeface="Arial" pitchFamily="34" charset="0"/>
                <a:cs typeface="Arial" pitchFamily="34" charset="0"/>
              </a:rPr>
              <a:t>בישראל.</a:t>
            </a:r>
            <a:endParaRPr lang="he-IL" altLang="he-IL" sz="1000" dirty="0">
              <a:solidFill>
                <a:schemeClr val="bg1">
                  <a:lumMod val="85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8" name="Oval 22"/>
          <p:cNvSpPr/>
          <p:nvPr/>
        </p:nvSpPr>
        <p:spPr>
          <a:xfrm>
            <a:off x="47335" y="6501886"/>
            <a:ext cx="337185" cy="3114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smtClean="0">
                <a:solidFill>
                  <a:schemeClr val="bg1"/>
                </a:solidFill>
                <a:latin typeface="Blender" pitchFamily="18" charset="-79"/>
                <a:cs typeface="Blender" pitchFamily="18" charset="-79"/>
              </a:rPr>
              <a:t>50</a:t>
            </a:r>
            <a:endParaRPr lang="he-IL" dirty="0">
              <a:solidFill>
                <a:schemeClr val="bg1"/>
              </a:solidFill>
              <a:latin typeface="Blender" pitchFamily="18" charset="-79"/>
              <a:cs typeface="Blender" pitchFamily="18" charset="-79"/>
            </a:endParaRPr>
          </a:p>
        </p:txBody>
      </p:sp>
      <p:sp>
        <p:nvSpPr>
          <p:cNvPr id="20" name="מלבן 19"/>
          <p:cNvSpPr/>
          <p:nvPr/>
        </p:nvSpPr>
        <p:spPr>
          <a:xfrm>
            <a:off x="1066202" y="5589246"/>
            <a:ext cx="7244699" cy="246221"/>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a:t>
            </a:r>
            <a:r>
              <a:rPr lang="he-IL" altLang="he-IL" sz="1200" dirty="0" smtClean="0">
                <a:solidFill>
                  <a:srgbClr val="5E5E5E"/>
                </a:solidFill>
                <a:latin typeface="Arial" pitchFamily="34" charset="0"/>
                <a:cs typeface="Arial" pitchFamily="34" charset="0"/>
              </a:rPr>
              <a:t>הכנסה לנפש בתקציב הרגיל של עיריות.</a:t>
            </a:r>
            <a:endParaRPr lang="en-US" altLang="he-IL" sz="1200" dirty="0">
              <a:solidFill>
                <a:srgbClr val="5E5E5E"/>
              </a:solidFill>
              <a:latin typeface="Arial" pitchFamily="34" charset="0"/>
              <a:cs typeface="Arial" pitchFamily="34" charset="0"/>
            </a:endParaRPr>
          </a:p>
        </p:txBody>
      </p:sp>
    </p:spTree>
    <p:extLst>
      <p:ext uri="{BB962C8B-B14F-4D97-AF65-F5344CB8AC3E}">
        <p14:creationId xmlns:p14="http://schemas.microsoft.com/office/powerpoint/2010/main" val="19481048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hlinkClick r:id="" action="ppaction://hlinkshowjump?jump=firstslide"/>
          </p:cNvPr>
          <p:cNvSpPr txBox="1"/>
          <p:nvPr/>
        </p:nvSpPr>
        <p:spPr>
          <a:xfrm>
            <a:off x="5735963" y="6562233"/>
            <a:ext cx="2637820" cy="323165"/>
          </a:xfrm>
          <a:prstGeom prst="rect">
            <a:avLst/>
          </a:prstGeom>
          <a:noFill/>
        </p:spPr>
        <p:txBody>
          <a:bodyPr wrap="square" rtlCol="1">
            <a:spAutoFit/>
          </a:bodyPr>
          <a:lstStyle/>
          <a:p>
            <a:r>
              <a:rPr lang="he-IL" sz="1500" dirty="0" smtClean="0">
                <a:solidFill>
                  <a:prstClr val="white">
                    <a:lumMod val="75000"/>
                  </a:prstClr>
                </a:solidFill>
              </a:rPr>
              <a:t>חזרה לתוכן עניינים</a:t>
            </a:r>
            <a:endParaRPr lang="he-IL" sz="1500" dirty="0">
              <a:solidFill>
                <a:prstClr val="white">
                  <a:lumMod val="75000"/>
                </a:prstClr>
              </a:solidFill>
            </a:endParaRPr>
          </a:p>
        </p:txBody>
      </p:sp>
      <p:sp>
        <p:nvSpPr>
          <p:cNvPr id="63" name="כותרת 3">
            <a:extLst>
              <a:ext uri="{FF2B5EF4-FFF2-40B4-BE49-F238E27FC236}">
                <a16:creationId xmlns:a16="http://schemas.microsoft.com/office/drawing/2014/main" id="{7D30441A-A419-46BB-8289-E872D8FE6EE9}"/>
              </a:ext>
            </a:extLst>
          </p:cNvPr>
          <p:cNvSpPr>
            <a:spLocks noGrp="1"/>
          </p:cNvSpPr>
          <p:nvPr>
            <p:ph type="ctrTitle"/>
          </p:nvPr>
        </p:nvSpPr>
        <p:spPr>
          <a:xfrm>
            <a:off x="983432" y="332656"/>
            <a:ext cx="7140453" cy="1707279"/>
          </a:xfrm>
        </p:spPr>
        <p:txBody>
          <a:bodyPr/>
          <a:lstStyle/>
          <a:p>
            <a:pPr>
              <a:lnSpc>
                <a:spcPts val="2800"/>
              </a:lnSpc>
            </a:pPr>
            <a:r>
              <a:rPr lang="he-IL" sz="4000" dirty="0">
                <a:solidFill>
                  <a:schemeClr val="tx1">
                    <a:lumMod val="65000"/>
                    <a:lumOff val="35000"/>
                  </a:schemeClr>
                </a:solidFill>
                <a:latin typeface="Blender" pitchFamily="18" charset="-79"/>
                <a:cs typeface="Blender" pitchFamily="18" charset="-79"/>
              </a:rPr>
              <a:t>המרכז למחקר כלכלי וחברתי</a:t>
            </a:r>
            <a:br>
              <a:rPr lang="he-IL" sz="4000" dirty="0">
                <a:solidFill>
                  <a:schemeClr val="tx1">
                    <a:lumMod val="65000"/>
                    <a:lumOff val="35000"/>
                  </a:schemeClr>
                </a:solidFill>
                <a:latin typeface="Blender" pitchFamily="18" charset="-79"/>
                <a:cs typeface="Blender" pitchFamily="18" charset="-79"/>
              </a:rPr>
            </a:br>
            <a:r>
              <a:rPr lang="he-IL" sz="900" dirty="0">
                <a:solidFill>
                  <a:srgbClr val="5E5E5E"/>
                </a:solidFill>
                <a:latin typeface="Blender" pitchFamily="18" charset="-79"/>
                <a:cs typeface="Blender" pitchFamily="18" charset="-79"/>
              </a:rPr>
              <a:t/>
            </a:r>
            <a:br>
              <a:rPr lang="he-IL" sz="9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מפרסם באתר האינטרנט העירוני </a:t>
            </a:r>
            <a:br>
              <a:rPr lang="he-IL"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מגוון נתונים, מידע ומחקרים:</a:t>
            </a:r>
            <a:br>
              <a:rPr lang="he-IL" dirty="0">
                <a:solidFill>
                  <a:srgbClr val="5E5E5E"/>
                </a:solidFill>
                <a:latin typeface="Blender" pitchFamily="18" charset="-79"/>
                <a:cs typeface="Blender" pitchFamily="18" charset="-79"/>
              </a:rPr>
            </a:br>
            <a:endParaRPr lang="x-none" dirty="0"/>
          </a:p>
        </p:txBody>
      </p:sp>
      <p:sp>
        <p:nvSpPr>
          <p:cNvPr id="66" name="מלבן 65">
            <a:hlinkClick r:id="rId3"/>
          </p:cNvPr>
          <p:cNvSpPr/>
          <p:nvPr/>
        </p:nvSpPr>
        <p:spPr>
          <a:xfrm>
            <a:off x="479380" y="2087851"/>
            <a:ext cx="7601865" cy="477054"/>
          </a:xfrm>
          <a:prstGeom prst="rect">
            <a:avLst/>
          </a:prstGeom>
        </p:spPr>
        <p:txBody>
          <a:bodyPr wrap="square">
            <a:spAutoFit/>
          </a:bodyPr>
          <a:lstStyle/>
          <a:p>
            <a:pPr algn="just">
              <a:lnSpc>
                <a:spcPts val="3000"/>
              </a:lnSpc>
            </a:pPr>
            <a:r>
              <a:rPr lang="he-IL" sz="2400" b="1" dirty="0">
                <a:solidFill>
                  <a:srgbClr val="D14441"/>
                </a:solidFill>
                <a:latin typeface="Blender" pitchFamily="18" charset="-79"/>
                <a:cs typeface="Blender" pitchFamily="18" charset="-79"/>
              </a:rPr>
              <a:t>שנתון סטטיסטי לתל-אביב-יפו - נתונים ומגמות </a:t>
            </a:r>
          </a:p>
        </p:txBody>
      </p:sp>
      <p:sp>
        <p:nvSpPr>
          <p:cNvPr id="67" name="מלבן 66"/>
          <p:cNvSpPr/>
          <p:nvPr/>
        </p:nvSpPr>
        <p:spPr>
          <a:xfrm>
            <a:off x="1528508" y="2473732"/>
            <a:ext cx="6552728" cy="52322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בשנתון הסטטיסטי מוצגים נתונים על מגוון תחומים הנוגעים לעיר, לתושבים ולשירותים המוענקים להם, כגון אוכלוסייה וחברה, כלכלה, חינוך ותרבות, תשתיות, דיור, בנייה ועוד</a:t>
            </a:r>
          </a:p>
        </p:txBody>
      </p:sp>
      <p:sp>
        <p:nvSpPr>
          <p:cNvPr id="68" name="מלבן 67">
            <a:hlinkClick r:id="rId4"/>
          </p:cNvPr>
          <p:cNvSpPr/>
          <p:nvPr/>
        </p:nvSpPr>
        <p:spPr>
          <a:xfrm>
            <a:off x="489424" y="3094620"/>
            <a:ext cx="7601865" cy="477054"/>
          </a:xfrm>
          <a:prstGeom prst="rect">
            <a:avLst/>
          </a:prstGeom>
        </p:spPr>
        <p:txBody>
          <a:bodyPr wrap="square">
            <a:spAutoFit/>
          </a:bodyPr>
          <a:lstStyle/>
          <a:p>
            <a:pPr algn="just">
              <a:lnSpc>
                <a:spcPts val="3000"/>
              </a:lnSpc>
            </a:pPr>
            <a:r>
              <a:rPr lang="he-IL" sz="2400" b="1" dirty="0">
                <a:solidFill>
                  <a:srgbClr val="0070C0"/>
                </a:solidFill>
                <a:latin typeface="Blender" pitchFamily="18" charset="-79"/>
                <a:cs typeface="Blender" pitchFamily="18" charset="-79"/>
              </a:rPr>
              <a:t>נתונים על רבעים ושכונות</a:t>
            </a:r>
          </a:p>
        </p:txBody>
      </p:sp>
      <p:sp>
        <p:nvSpPr>
          <p:cNvPr id="69" name="מלבן 68"/>
          <p:cNvSpPr/>
          <p:nvPr/>
        </p:nvSpPr>
        <p:spPr>
          <a:xfrm>
            <a:off x="1528510" y="3462680"/>
            <a:ext cx="6549012" cy="104644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נתונים סטטיסטיים עבור כל אחת מ-57 שכונות המגורים ותשעת הרבעים בעיר תל-אביב-יפו, כגון צפיפות אוכלוסייה, צפיפות דיור, חתך הגילאים בשכונה, תעסוקה ורבים נוספים. </a:t>
            </a:r>
            <a:br>
              <a:rPr lang="he-IL" sz="1400" dirty="0">
                <a:solidFill>
                  <a:srgbClr val="5E5E5E"/>
                </a:solidFill>
                <a:latin typeface="Blender" pitchFamily="18" charset="-79"/>
                <a:cs typeface="Blender" pitchFamily="18" charset="-79"/>
              </a:rPr>
            </a:br>
            <a:endParaRPr lang="he-IL" sz="600" dirty="0">
              <a:solidFill>
                <a:srgbClr val="5E5E5E"/>
              </a:solidFill>
              <a:latin typeface="Blender" pitchFamily="18" charset="-79"/>
              <a:cs typeface="Blender" pitchFamily="18" charset="-79"/>
            </a:endParaRPr>
          </a:p>
          <a:p>
            <a:r>
              <a:rPr lang="he-IL" sz="1400" dirty="0">
                <a:solidFill>
                  <a:srgbClr val="5E5E5E"/>
                </a:solidFill>
                <a:latin typeface="Blender" pitchFamily="18" charset="-79"/>
                <a:cs typeface="Blender" pitchFamily="18" charset="-79"/>
              </a:rPr>
              <a:t>המידע מתייחס למאפיינים פיסיים, מאפיינים דמוגרפיים ומאפיינים חברתיים-כלכליים וכן מגמות עיקריות לאורך זמן בכל רובע.</a:t>
            </a:r>
          </a:p>
        </p:txBody>
      </p:sp>
      <p:sp>
        <p:nvSpPr>
          <p:cNvPr id="70" name="מלבן 69">
            <a:hlinkClick r:id="rId5"/>
          </p:cNvPr>
          <p:cNvSpPr/>
          <p:nvPr/>
        </p:nvSpPr>
        <p:spPr>
          <a:xfrm>
            <a:off x="479380" y="4581129"/>
            <a:ext cx="7601865" cy="477054"/>
          </a:xfrm>
          <a:prstGeom prst="rect">
            <a:avLst/>
          </a:prstGeom>
        </p:spPr>
        <p:txBody>
          <a:bodyPr wrap="square">
            <a:spAutoFit/>
          </a:bodyPr>
          <a:lstStyle/>
          <a:p>
            <a:pPr algn="just">
              <a:lnSpc>
                <a:spcPts val="3000"/>
              </a:lnSpc>
            </a:pPr>
            <a:r>
              <a:rPr lang="he-IL" sz="2400" b="1" dirty="0">
                <a:solidFill>
                  <a:srgbClr val="007E39"/>
                </a:solidFill>
                <a:latin typeface="Blender" pitchFamily="18" charset="-79"/>
                <a:cs typeface="Blender" pitchFamily="18" charset="-79"/>
              </a:rPr>
              <a:t>פרסומים במגוון נושאים </a:t>
            </a:r>
          </a:p>
        </p:txBody>
      </p:sp>
      <p:sp>
        <p:nvSpPr>
          <p:cNvPr id="71" name="מלבן 70"/>
          <p:cNvSpPr/>
          <p:nvPr/>
        </p:nvSpPr>
        <p:spPr>
          <a:xfrm>
            <a:off x="1631506" y="4995187"/>
            <a:ext cx="6449737" cy="954107"/>
          </a:xfrm>
          <a:prstGeom prst="rect">
            <a:avLst/>
          </a:prstGeom>
        </p:spPr>
        <p:txBody>
          <a:bodyPr wrap="square">
            <a:spAutoFit/>
          </a:bodyPr>
          <a:lstStyle/>
          <a:p>
            <a:pPr algn="just"/>
            <a:r>
              <a:rPr lang="he-IL" sz="1400" dirty="0">
                <a:solidFill>
                  <a:srgbClr val="5E5E5E"/>
                </a:solidFill>
                <a:latin typeface="Blender" pitchFamily="18" charset="-79"/>
                <a:cs typeface="Blender" pitchFamily="18" charset="-79"/>
              </a:rPr>
              <a:t>פרסומים אותם מפיק המרכז למחקר משמשים גורמים חוץ עירוניים (במוסדות מחקר, מוסדות ציבוריים וממשלתיים), וגורמים פנים עירוניים (מנהלים בעירייה והנהלת העירייה) למטרות תכנון עבודת העירייה השוטפת. הפרסומים מביאים מבט נוסף וממוקד על העיר ותושביה וחושפים מגמות ותופעות ייחודיות.</a:t>
            </a: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9456" y="-24880"/>
            <a:ext cx="11017229" cy="712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2750" y="188640"/>
            <a:ext cx="7151135" cy="584775"/>
          </a:xfrm>
          <a:prstGeom prst="rect">
            <a:avLst/>
          </a:prstGeom>
          <a:solidFill>
            <a:srgbClr val="00B0F0"/>
          </a:solidFill>
        </p:spPr>
        <p:txBody>
          <a:bodyPr wrap="square" rtlCol="1">
            <a:spAutoFit/>
          </a:bodyPr>
          <a:lstStyle/>
          <a:p>
            <a:pPr algn="l" rtl="0"/>
            <a:endParaRPr lang="he-IL" sz="3200" b="1" dirty="0" smtClean="0">
              <a:latin typeface="Blender" pitchFamily="18" charset="-79"/>
              <a:cs typeface="Blender" pitchFamily="18" charset="-79"/>
            </a:endParaRPr>
          </a:p>
        </p:txBody>
      </p:sp>
      <p:sp>
        <p:nvSpPr>
          <p:cNvPr id="3" name="אליפסה 2"/>
          <p:cNvSpPr/>
          <p:nvPr/>
        </p:nvSpPr>
        <p:spPr>
          <a:xfrm>
            <a:off x="673291" y="44626"/>
            <a:ext cx="1008114" cy="972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7" name="Picture 4"/>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4646" y="169468"/>
            <a:ext cx="709398" cy="68976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Box 3"/>
          <p:cNvSpPr txBox="1"/>
          <p:nvPr/>
        </p:nvSpPr>
        <p:spPr>
          <a:xfrm>
            <a:off x="983432" y="128826"/>
            <a:ext cx="7200800" cy="707886"/>
          </a:xfrm>
          <a:prstGeom prst="rect">
            <a:avLst/>
          </a:prstGeom>
          <a:noFill/>
        </p:spPr>
        <p:txBody>
          <a:bodyPr wrap="square" rtlCol="1">
            <a:spAutoFit/>
          </a:bodyPr>
          <a:lstStyle/>
          <a:p>
            <a:pPr rtl="0"/>
            <a:r>
              <a:rPr lang="he-IL" sz="4000" b="1" dirty="0" smtClean="0">
                <a:solidFill>
                  <a:schemeClr val="bg1"/>
                </a:solidFill>
                <a:latin typeface="Blender" pitchFamily="18" charset="-79"/>
                <a:cs typeface="Blender" pitchFamily="18" charset="-79"/>
              </a:rPr>
              <a:t>המרכז למחקר כלכלי וחברתי</a:t>
            </a:r>
          </a:p>
        </p:txBody>
      </p:sp>
    </p:spTree>
    <p:extLst>
      <p:ext uri="{BB962C8B-B14F-4D97-AF65-F5344CB8AC3E}">
        <p14:creationId xmlns:p14="http://schemas.microsoft.com/office/powerpoint/2010/main" val="1400709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תמונה 38" title="רקע">
            <a:extLst>
              <a:ext uri="{FF2B5EF4-FFF2-40B4-BE49-F238E27FC236}">
                <a16:creationId xmlns:a16="http://schemas.microsoft.com/office/drawing/2014/main" id="{87AC27E2-76D0-4EDC-A4F5-0DFE0FD1FC0B}"/>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36F1E829-96FC-4B6C-AAF5-AD90A2EBBF99}"/>
              </a:ext>
            </a:extLst>
          </p:cNvPr>
          <p:cNvSpPr txBox="1">
            <a:spLocks/>
          </p:cNvSpPr>
          <p:nvPr/>
        </p:nvSpPr>
        <p:spPr>
          <a:xfrm>
            <a:off x="9336360" y="345358"/>
            <a:ext cx="226145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40" name="כותרת 2">
            <a:extLst>
              <a:ext uri="{FF2B5EF4-FFF2-40B4-BE49-F238E27FC236}">
                <a16:creationId xmlns:a16="http://schemas.microsoft.com/office/drawing/2014/main" id="{228816EE-6854-4F9B-9B56-8322066C031F}"/>
              </a:ext>
            </a:extLst>
          </p:cNvPr>
          <p:cNvSpPr>
            <a:spLocks noGrp="1"/>
          </p:cNvSpPr>
          <p:nvPr>
            <p:ph type="ctrTitle"/>
          </p:nvPr>
        </p:nvSpPr>
        <p:spPr>
          <a:xfrm>
            <a:off x="1978332" y="262709"/>
            <a:ext cx="6505589" cy="503739"/>
          </a:xfrm>
        </p:spPr>
        <p:txBody>
          <a:bodyPr/>
          <a:lstStyle/>
          <a:p>
            <a:r>
              <a:rPr lang="he-IL" sz="3000" dirty="0">
                <a:solidFill>
                  <a:srgbClr val="5E5E5E"/>
                </a:solidFill>
                <a:latin typeface="Blender" pitchFamily="18" charset="-79"/>
                <a:cs typeface="Blender" pitchFamily="18" charset="-79"/>
              </a:rPr>
              <a:t>ילדים (עד גיל 15) כאחוז מהאוכלוסייה</a:t>
            </a:r>
          </a:p>
        </p:txBody>
      </p:sp>
      <p:sp>
        <p:nvSpPr>
          <p:cNvPr id="20" name="מציין מיקום תוכן 3"/>
          <p:cNvSpPr txBox="1">
            <a:spLocks/>
          </p:cNvSpPr>
          <p:nvPr/>
        </p:nvSpPr>
        <p:spPr>
          <a:xfrm>
            <a:off x="8857595" y="2780928"/>
            <a:ext cx="3334405" cy="2773786"/>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משנת 2008 עד שנת </a:t>
            </a:r>
            <a:r>
              <a:rPr lang="he-IL" altLang="he-IL" sz="2000" dirty="0" smtClean="0">
                <a:solidFill>
                  <a:schemeClr val="bg1"/>
                </a:solidFill>
                <a:latin typeface="Blender" charset="0"/>
                <a:ea typeface="Blender" charset="0"/>
                <a:cs typeface="Blender" charset="0"/>
              </a:rPr>
              <a:t>2020</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r>
              <a:rPr lang="he-IL" altLang="he-IL" sz="2000" dirty="0">
                <a:solidFill>
                  <a:schemeClr val="bg1"/>
                </a:solidFill>
                <a:latin typeface="Blender" charset="0"/>
                <a:ea typeface="Blender" charset="0"/>
                <a:cs typeface="Blender" charset="0"/>
              </a:rPr>
              <a:t>חל גידול של </a:t>
            </a:r>
            <a:r>
              <a:rPr lang="he-IL" altLang="he-IL" sz="2000" dirty="0" smtClean="0">
                <a:solidFill>
                  <a:schemeClr val="bg1"/>
                </a:solidFill>
                <a:latin typeface="Blender" charset="0"/>
                <a:ea typeface="Blender" charset="0"/>
                <a:cs typeface="Blender" charset="0"/>
              </a:rPr>
              <a:t>כ-27% </a:t>
            </a:r>
            <a:r>
              <a:rPr lang="he-IL" altLang="he-IL" sz="2000" dirty="0">
                <a:solidFill>
                  <a:schemeClr val="bg1"/>
                </a:solidFill>
                <a:latin typeface="Blender" charset="0"/>
                <a:ea typeface="Blender" charset="0"/>
                <a:cs typeface="Blender" charset="0"/>
              </a:rPr>
              <a:t>במספר הילדים (עד גיל 15) בעיר</a:t>
            </a:r>
            <a:r>
              <a:rPr lang="he-IL" altLang="he-IL" sz="2000" dirty="0" smtClean="0">
                <a:solidFill>
                  <a:schemeClr val="bg1"/>
                </a:solidFill>
                <a:latin typeface="Blender" charset="0"/>
                <a:ea typeface="Blender" charset="0"/>
                <a:cs typeface="Blender" charset="0"/>
              </a:rPr>
              <a:t>.</a:t>
            </a:r>
          </a:p>
          <a:p>
            <a:endParaRPr lang="he-IL" altLang="he-IL" sz="2000" dirty="0" smtClean="0">
              <a:solidFill>
                <a:schemeClr val="bg1"/>
              </a:solidFill>
              <a:latin typeface="Blender" charset="0"/>
              <a:ea typeface="Blender" charset="0"/>
              <a:cs typeface="Blender" charset="0"/>
            </a:endParaRPr>
          </a:p>
          <a:p>
            <a:r>
              <a:rPr lang="he-IL" altLang="he-IL" sz="2000" dirty="0" smtClean="0">
                <a:solidFill>
                  <a:schemeClr val="bg1"/>
                </a:solidFill>
                <a:latin typeface="Blender" charset="0"/>
                <a:ea typeface="Blender" charset="0"/>
                <a:cs typeface="Blender" charset="0"/>
              </a:rPr>
              <a:t>למרות שמאז המפקד האחרון שיעור הילדים מכלל העיר גדל, בשנים האחרונות הוא התייצב על כ-18%.</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endParaRPr lang="en-US" altLang="he-IL" sz="2000" dirty="0">
              <a:solidFill>
                <a:schemeClr val="bg1"/>
              </a:solidFill>
              <a:latin typeface="Blender" charset="0"/>
              <a:ea typeface="Blender" charset="0"/>
              <a:cs typeface="Blender" charset="0"/>
            </a:endParaRPr>
          </a:p>
        </p:txBody>
      </p:sp>
      <p:graphicFrame>
        <p:nvGraphicFramePr>
          <p:cNvPr id="12" name="מציין מיקום תרשים 7" descr="גרף ילדים עד גיל 15 כאחוז מאוכלוסיית העיר:&#10;ישראל:&#10;מפקד 1972: 32.6%.&#10;מפקד 1983: 32.6%.&#10;מפקד 1995: 29.2%.&#10;מפקד 2008: 27.8%.&#10;2013: 28.2%.&#10;2014: 28.2%.&#10;2015: 28.3%.&#10;תל אביב:&#10;מפקד 1972: 21.8% (מספר הילדים: 79,290).&#10;מפקד 1983: 20.3% (66,500).&#10;מפקד 1995: 17.9% (62,480).&#10;מפקד 2008: 16.7% (67,230).&#10;2013: 17.8% (74,450).&#10;2014: 18.0% (76,770).&#10;2015: 18.3% (79,270).">
            <a:extLst>
              <a:ext uri="{FF2B5EF4-FFF2-40B4-BE49-F238E27FC236}">
                <a16:creationId xmlns:a16="http://schemas.microsoft.com/office/drawing/2014/main" id="{E44F202E-1655-45EB-AA31-8AE5C5387EA0}"/>
              </a:ext>
            </a:extLst>
          </p:cNvPr>
          <p:cNvGraphicFramePr>
            <a:graphicFrameLocks noGrp="1"/>
          </p:cNvGraphicFramePr>
          <p:nvPr>
            <p:ph type="chart" sz="quarter" idx="13"/>
            <p:extLst>
              <p:ext uri="{D42A27DB-BD31-4B8C-83A1-F6EECF244321}">
                <p14:modId xmlns:p14="http://schemas.microsoft.com/office/powerpoint/2010/main" val="2790792449"/>
              </p:ext>
            </p:extLst>
          </p:nvPr>
        </p:nvGraphicFramePr>
        <p:xfrm>
          <a:off x="149571" y="1196758"/>
          <a:ext cx="8322693" cy="481183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57">
            <a:extLst>
              <a:ext uri="{FF2B5EF4-FFF2-40B4-BE49-F238E27FC236}">
                <a16:creationId xmlns:a16="http://schemas.microsoft.com/office/drawing/2014/main" id="{DA4295A3-650F-41F4-A304-5AA2DC9427B1}"/>
              </a:ext>
            </a:extLst>
          </p:cNvPr>
          <p:cNvSpPr txBox="1">
            <a:spLocks noChangeArrowheads="1"/>
          </p:cNvSpPr>
          <p:nvPr/>
        </p:nvSpPr>
        <p:spPr bwMode="auto">
          <a:xfrm>
            <a:off x="4079776" y="6021294"/>
            <a:ext cx="4156269"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הילדים עד גיל 15 בתל-אביב-יפו.</a:t>
            </a:r>
            <a:endParaRPr lang="en-US" altLang="he-IL" sz="1200" dirty="0">
              <a:solidFill>
                <a:srgbClr val="5E5E5E"/>
              </a:solidFill>
              <a:latin typeface="Arial" pitchFamily="34" charset="0"/>
              <a:cs typeface="Arial" pitchFamily="34" charset="0"/>
            </a:endParaRPr>
          </a:p>
        </p:txBody>
      </p:sp>
      <p:sp>
        <p:nvSpPr>
          <p:cNvPr id="22"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62E81786-4E10-4B7B-AE4A-E75710C0ABF6}"/>
              </a:ext>
            </a:extLst>
          </p:cNvPr>
          <p:cNvSpPr txBox="1">
            <a:spLocks/>
          </p:cNvSpPr>
          <p:nvPr/>
        </p:nvSpPr>
        <p:spPr>
          <a:xfrm>
            <a:off x="8312269"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a:t>
            </a:r>
            <a:endParaRPr lang="he-IL" altLang="he-IL" sz="900" dirty="0">
              <a:solidFill>
                <a:schemeClr val="bg1">
                  <a:lumMod val="85000"/>
                </a:schemeClr>
              </a:solidFill>
              <a:latin typeface="Arial" pitchFamily="34" charset="0"/>
              <a:cs typeface="Arial" pitchFamily="34" charset="0"/>
            </a:endParaRPr>
          </a:p>
        </p:txBody>
      </p:sp>
      <p:sp>
        <p:nvSpPr>
          <p:cNvPr id="28" name="TextBox 2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5</a:t>
            </a:r>
            <a:endParaRPr lang="en-US" dirty="0">
              <a:latin typeface="Blender" pitchFamily="18" charset="-79"/>
              <a:cs typeface="Blender" pitchFamily="18" charset="-79"/>
            </a:endParaRPr>
          </a:p>
        </p:txBody>
      </p:sp>
      <p:grpSp>
        <p:nvGrpSpPr>
          <p:cNvPr id="2" name="קבוצה 1">
            <a:extLst>
              <a:ext uri="{FF2B5EF4-FFF2-40B4-BE49-F238E27FC236}">
                <a16:creationId xmlns:a16="http://schemas.microsoft.com/office/drawing/2014/main" id="{CEBC377E-4EB9-49DC-96EE-4F4DD6A061AB}"/>
              </a:ext>
            </a:extLst>
          </p:cNvPr>
          <p:cNvGrpSpPr/>
          <p:nvPr/>
        </p:nvGrpSpPr>
        <p:grpSpPr>
          <a:xfrm>
            <a:off x="695403" y="4293099"/>
            <a:ext cx="6696748" cy="864097"/>
            <a:chOff x="695400" y="4293093"/>
            <a:chExt cx="6696744" cy="864097"/>
          </a:xfrm>
        </p:grpSpPr>
        <p:sp>
          <p:nvSpPr>
            <p:cNvPr id="14" name="Text Box 53">
              <a:extLst>
                <a:ext uri="{FF2B5EF4-FFF2-40B4-BE49-F238E27FC236}">
                  <a16:creationId xmlns:a16="http://schemas.microsoft.com/office/drawing/2014/main" id="{8CF4DB38-45A4-43C4-9919-B99566280289}"/>
                </a:ext>
              </a:extLst>
            </p:cNvPr>
            <p:cNvSpPr txBox="1">
              <a:spLocks noChangeArrowheads="1"/>
            </p:cNvSpPr>
            <p:nvPr/>
          </p:nvSpPr>
          <p:spPr bwMode="auto">
            <a:xfrm rot="16200000">
              <a:off x="394157" y="4594336"/>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(79,290)</a:t>
              </a:r>
              <a:endParaRPr lang="en-US" altLang="he-IL" sz="1100" dirty="0">
                <a:solidFill>
                  <a:schemeClr val="bg1"/>
                </a:solidFill>
                <a:latin typeface="Arial" pitchFamily="34" charset="0"/>
                <a:cs typeface="Arial" pitchFamily="34" charset="0"/>
              </a:endParaRPr>
            </a:p>
          </p:txBody>
        </p:sp>
        <p:sp>
          <p:nvSpPr>
            <p:cNvPr id="15" name="Text Box 54">
              <a:extLst>
                <a:ext uri="{FF2B5EF4-FFF2-40B4-BE49-F238E27FC236}">
                  <a16:creationId xmlns:a16="http://schemas.microsoft.com/office/drawing/2014/main" id="{83BF4CE0-3A1D-4712-B149-115EDEE52101}"/>
                </a:ext>
              </a:extLst>
            </p:cNvPr>
            <p:cNvSpPr txBox="1">
              <a:spLocks noChangeArrowheads="1"/>
            </p:cNvSpPr>
            <p:nvPr/>
          </p:nvSpPr>
          <p:spPr bwMode="auto">
            <a:xfrm rot="16200000">
              <a:off x="1788731" y="4594336"/>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(66,500)</a:t>
              </a:r>
              <a:endParaRPr lang="en-US" altLang="he-IL" sz="1100" dirty="0">
                <a:solidFill>
                  <a:schemeClr val="bg1"/>
                </a:solidFill>
                <a:latin typeface="Arial" pitchFamily="34" charset="0"/>
                <a:cs typeface="Arial" pitchFamily="34" charset="0"/>
              </a:endParaRPr>
            </a:p>
          </p:txBody>
        </p:sp>
        <p:sp>
          <p:nvSpPr>
            <p:cNvPr id="16" name="Text Box 55">
              <a:extLst>
                <a:ext uri="{FF2B5EF4-FFF2-40B4-BE49-F238E27FC236}">
                  <a16:creationId xmlns:a16="http://schemas.microsoft.com/office/drawing/2014/main" id="{962407CB-81B7-4ABE-8BB4-DC349683872D}"/>
                </a:ext>
              </a:extLst>
            </p:cNvPr>
            <p:cNvSpPr txBox="1">
              <a:spLocks noChangeArrowheads="1"/>
            </p:cNvSpPr>
            <p:nvPr/>
          </p:nvSpPr>
          <p:spPr bwMode="auto">
            <a:xfrm rot="16200000">
              <a:off x="3012867" y="4594336"/>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(62,480)</a:t>
              </a:r>
              <a:endParaRPr lang="en-US" altLang="he-IL" sz="1100" dirty="0">
                <a:solidFill>
                  <a:schemeClr val="bg1"/>
                </a:solidFill>
                <a:latin typeface="Arial" pitchFamily="34" charset="0"/>
                <a:cs typeface="Arial" pitchFamily="34" charset="0"/>
              </a:endParaRPr>
            </a:p>
          </p:txBody>
        </p:sp>
        <p:sp>
          <p:nvSpPr>
            <p:cNvPr id="17" name="Text Box 56">
              <a:extLst>
                <a:ext uri="{FF2B5EF4-FFF2-40B4-BE49-F238E27FC236}">
                  <a16:creationId xmlns:a16="http://schemas.microsoft.com/office/drawing/2014/main" id="{D6C17F3F-25CC-46F2-8935-30C2905EA669}"/>
                </a:ext>
              </a:extLst>
            </p:cNvPr>
            <p:cNvSpPr txBox="1">
              <a:spLocks noChangeArrowheads="1"/>
            </p:cNvSpPr>
            <p:nvPr/>
          </p:nvSpPr>
          <p:spPr bwMode="auto">
            <a:xfrm rot="16200000">
              <a:off x="4309011" y="4594337"/>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67,230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6" name="Text Box 57">
              <a:extLst>
                <a:ext uri="{FF2B5EF4-FFF2-40B4-BE49-F238E27FC236}">
                  <a16:creationId xmlns:a16="http://schemas.microsoft.com/office/drawing/2014/main" id="{F735BBE7-D93A-40EB-8BA1-127DE5A00E5F}"/>
                </a:ext>
              </a:extLst>
            </p:cNvPr>
            <p:cNvSpPr txBox="1">
              <a:spLocks noChangeArrowheads="1"/>
            </p:cNvSpPr>
            <p:nvPr/>
          </p:nvSpPr>
          <p:spPr bwMode="auto">
            <a:xfrm rot="16200000">
              <a:off x="6829291" y="4594337"/>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a:t>
              </a:r>
              <a:r>
                <a:rPr lang="en-US" altLang="he-IL" sz="1100" dirty="0" smtClean="0">
                  <a:solidFill>
                    <a:schemeClr val="bg1"/>
                  </a:solidFill>
                  <a:latin typeface="Arial" pitchFamily="34" charset="0"/>
                  <a:cs typeface="Arial" pitchFamily="34" charset="0"/>
                </a:rPr>
                <a:t>85,240</a:t>
              </a:r>
              <a:r>
                <a:rPr lang="he-IL" altLang="he-IL" sz="1100" dirty="0" smtClean="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3" name="Text Box 56">
              <a:extLst>
                <a:ext uri="{FF2B5EF4-FFF2-40B4-BE49-F238E27FC236}">
                  <a16:creationId xmlns:a16="http://schemas.microsoft.com/office/drawing/2014/main" id="{D6C17F3F-25CC-46F2-8935-30C2905EA669}"/>
                </a:ext>
              </a:extLst>
            </p:cNvPr>
            <p:cNvSpPr txBox="1">
              <a:spLocks noChangeArrowheads="1"/>
            </p:cNvSpPr>
            <p:nvPr/>
          </p:nvSpPr>
          <p:spPr bwMode="auto">
            <a:xfrm rot="16200000">
              <a:off x="5578732" y="4594337"/>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a:t>
              </a:r>
              <a:r>
                <a:rPr lang="en-US" altLang="he-IL" sz="1100" dirty="0" smtClean="0">
                  <a:solidFill>
                    <a:schemeClr val="bg1"/>
                  </a:solidFill>
                  <a:latin typeface="Arial" pitchFamily="34" charset="0"/>
                  <a:cs typeface="Arial" pitchFamily="34" charset="0"/>
                </a:rPr>
                <a:t>76,770</a:t>
              </a:r>
              <a:r>
                <a:rPr lang="he-IL" altLang="he-IL" sz="1100" dirty="0" smtClean="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734741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תמונה 27" title="רקע">
            <a:extLst>
              <a:ext uri="{FF2B5EF4-FFF2-40B4-BE49-F238E27FC236}">
                <a16:creationId xmlns:a16="http://schemas.microsoft.com/office/drawing/2014/main" id="{86FF61CC-6ACB-454C-943A-8F19FEC9E40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D9E83305-B136-4FE4-9CF5-C78B863828FB}"/>
              </a:ext>
            </a:extLst>
          </p:cNvPr>
          <p:cNvSpPr txBox="1">
            <a:spLocks/>
          </p:cNvSpPr>
          <p:nvPr/>
        </p:nvSpPr>
        <p:spPr>
          <a:xfrm>
            <a:off x="9120335" y="332656"/>
            <a:ext cx="2232251"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9" name="כותרת 2">
            <a:extLst>
              <a:ext uri="{FF2B5EF4-FFF2-40B4-BE49-F238E27FC236}">
                <a16:creationId xmlns:a16="http://schemas.microsoft.com/office/drawing/2014/main" id="{DDF0DEE9-38F5-463B-A1A7-FF4CFE7B39F5}"/>
              </a:ext>
            </a:extLst>
          </p:cNvPr>
          <p:cNvSpPr>
            <a:spLocks noGrp="1"/>
          </p:cNvSpPr>
          <p:nvPr>
            <p:ph type="ctrTitle"/>
          </p:nvPr>
        </p:nvSpPr>
        <p:spPr>
          <a:xfrm>
            <a:off x="-1536844" y="260649"/>
            <a:ext cx="10020769" cy="503739"/>
          </a:xfrm>
        </p:spPr>
        <p:txBody>
          <a:bodyPr/>
          <a:lstStyle/>
          <a:p>
            <a:r>
              <a:rPr lang="he-IL" sz="3000" dirty="0">
                <a:solidFill>
                  <a:srgbClr val="5E5E5E"/>
                </a:solidFill>
                <a:latin typeface="Blender" pitchFamily="18" charset="-79"/>
                <a:cs typeface="Blender" pitchFamily="18" charset="-79"/>
              </a:rPr>
              <a:t>צעירים (18 עד 35) כאחוז מאוכלוסיית העיר</a:t>
            </a:r>
          </a:p>
        </p:txBody>
      </p:sp>
      <p:sp>
        <p:nvSpPr>
          <p:cNvPr id="4" name="מציין מיקום תוכן 3"/>
          <p:cNvSpPr>
            <a:spLocks noGrp="1"/>
          </p:cNvSpPr>
          <p:nvPr>
            <p:ph sz="quarter" idx="14"/>
          </p:nvPr>
        </p:nvSpPr>
        <p:spPr>
          <a:xfrm>
            <a:off x="9065281" y="2564904"/>
            <a:ext cx="2952328" cy="3023519"/>
          </a:xfrm>
        </p:spPr>
        <p:txBody>
          <a:bodyPr/>
          <a:lstStyle/>
          <a:p>
            <a:r>
              <a:rPr lang="he-IL" altLang="he-IL" sz="2000" dirty="0" smtClean="0">
                <a:solidFill>
                  <a:schemeClr val="bg1"/>
                </a:solidFill>
                <a:latin typeface="Blender"/>
                <a:cs typeface="Blender"/>
              </a:rPr>
              <a:t>כ-27% </a:t>
            </a:r>
            <a:r>
              <a:rPr lang="he-IL" altLang="he-IL" sz="2000" dirty="0">
                <a:solidFill>
                  <a:schemeClr val="bg1"/>
                </a:solidFill>
                <a:latin typeface="Blender"/>
                <a:cs typeface="Blender"/>
              </a:rPr>
              <a:t>מתושבי העיר</a:t>
            </a:r>
            <a:r>
              <a:rPr lang="en-US" altLang="he-IL" sz="2000" dirty="0">
                <a:solidFill>
                  <a:schemeClr val="bg1"/>
                </a:solidFill>
                <a:latin typeface="Blender"/>
                <a:cs typeface="Blender"/>
              </a:rPr>
              <a:t> </a:t>
            </a:r>
            <a:r>
              <a:rPr lang="he-IL" altLang="he-IL" sz="2000" dirty="0">
                <a:solidFill>
                  <a:schemeClr val="bg1"/>
                </a:solidFill>
                <a:latin typeface="Blender"/>
                <a:cs typeface="Blender"/>
              </a:rPr>
              <a:t>הם בגילאי 18 עד 35</a:t>
            </a:r>
            <a:r>
              <a:rPr lang="he-IL" altLang="he-IL" sz="2000" dirty="0" smtClean="0">
                <a:solidFill>
                  <a:schemeClr val="bg1"/>
                </a:solidFill>
                <a:latin typeface="Blender"/>
                <a:cs typeface="Blender"/>
              </a:rPr>
              <a:t>.</a:t>
            </a:r>
            <a:endParaRPr lang="en-US" altLang="he-IL" sz="2000" dirty="0" smtClean="0">
              <a:solidFill>
                <a:schemeClr val="bg1"/>
              </a:solidFill>
              <a:latin typeface="Blender"/>
              <a:cs typeface="Blender"/>
            </a:endParaRPr>
          </a:p>
          <a:p>
            <a:endParaRPr lang="he-IL" altLang="he-IL" sz="2000" dirty="0">
              <a:solidFill>
                <a:schemeClr val="bg1"/>
              </a:solidFill>
              <a:latin typeface="Blender"/>
              <a:cs typeface="Blender"/>
            </a:endParaRPr>
          </a:p>
          <a:p>
            <a:pPr algn="just"/>
            <a:r>
              <a:rPr lang="he-IL" altLang="he-IL" sz="2000" dirty="0" smtClean="0">
                <a:solidFill>
                  <a:schemeClr val="bg1"/>
                </a:solidFill>
                <a:latin typeface="Blender"/>
                <a:cs typeface="Blender"/>
              </a:rPr>
              <a:t>בהשוואה למפקד האחרון משנת 2008 חל </a:t>
            </a:r>
            <a:r>
              <a:rPr lang="he-IL" altLang="he-IL" sz="2000" dirty="0">
                <a:solidFill>
                  <a:schemeClr val="bg1"/>
                </a:solidFill>
                <a:latin typeface="Blender"/>
                <a:cs typeface="Blender"/>
              </a:rPr>
              <a:t>צמצום </a:t>
            </a:r>
            <a:r>
              <a:rPr lang="he-IL" altLang="he-IL" sz="2000" dirty="0" smtClean="0">
                <a:solidFill>
                  <a:schemeClr val="bg1"/>
                </a:solidFill>
                <a:latin typeface="Blender"/>
                <a:cs typeface="Blender"/>
              </a:rPr>
              <a:t>במספר </a:t>
            </a:r>
            <a:r>
              <a:rPr lang="he-IL" altLang="he-IL" sz="2000" dirty="0">
                <a:solidFill>
                  <a:schemeClr val="bg1"/>
                </a:solidFill>
                <a:latin typeface="Blender"/>
                <a:cs typeface="Blender"/>
              </a:rPr>
              <a:t>הצעירים </a:t>
            </a:r>
            <a:r>
              <a:rPr lang="he-IL" altLang="he-IL" sz="2000" dirty="0" smtClean="0">
                <a:solidFill>
                  <a:schemeClr val="bg1"/>
                </a:solidFill>
                <a:latin typeface="Blender"/>
                <a:cs typeface="Blender"/>
              </a:rPr>
              <a:t>בעיר וגם באחוז הצעירים מכלל </a:t>
            </a:r>
            <a:r>
              <a:rPr lang="he-IL" altLang="he-IL" sz="2000" dirty="0">
                <a:solidFill>
                  <a:schemeClr val="bg1"/>
                </a:solidFill>
                <a:latin typeface="Blender"/>
                <a:cs typeface="Blender"/>
              </a:rPr>
              <a:t>אוכלוסיית </a:t>
            </a:r>
            <a:r>
              <a:rPr lang="he-IL" altLang="he-IL" sz="2000" dirty="0" smtClean="0">
                <a:solidFill>
                  <a:schemeClr val="bg1"/>
                </a:solidFill>
                <a:latin typeface="Blender"/>
                <a:cs typeface="Blender"/>
              </a:rPr>
              <a:t>העיר.</a:t>
            </a:r>
            <a:endParaRPr lang="he-IL" sz="2000" dirty="0">
              <a:solidFill>
                <a:schemeClr val="bg1"/>
              </a:solidFill>
              <a:latin typeface="Blender"/>
              <a:cs typeface="Blender"/>
            </a:endParaRPr>
          </a:p>
        </p:txBody>
      </p:sp>
      <p:graphicFrame>
        <p:nvGraphicFramePr>
          <p:cNvPr id="14" name="מציין מיקום תרשים 7" descr="גרף צעירים (18 עד 35) כאחוז מאוכלוסיית העיר:&#10;ישראל:&#10;מפקד 1972: 26.0%.&#10;מפקד 1983: 26.9%.&#10;מפקד 1995: 26.0%.&#10;מפקד 2008: 26.0%.&#10;2013: 24.7%.&#10;2014: 24.5%.&#10;2015: 24.3%.&#10;תל אביב:&#10;מפקד 1972: 23.7% (מספר הצעירים: 86,260).&#10;מפקד 1983: 24.7% (80,750).&#10;מפקד 1995: 28.3% (98,640).&#10;מפקד 2008: 32.5% (130,680).&#10;2013: 29.3% (122,640).&#10;2014: 28.6% (121,940).&#10;2015: 27.9% (120,940).">
            <a:extLst>
              <a:ext uri="{FF2B5EF4-FFF2-40B4-BE49-F238E27FC236}">
                <a16:creationId xmlns:a16="http://schemas.microsoft.com/office/drawing/2014/main" id="{4506F241-3B00-4ECE-ADAE-1049252DB7F3}"/>
              </a:ext>
            </a:extLst>
          </p:cNvPr>
          <p:cNvGraphicFramePr>
            <a:graphicFrameLocks noGrp="1"/>
          </p:cNvGraphicFramePr>
          <p:nvPr>
            <p:ph type="chart" sz="quarter" idx="13"/>
            <p:extLst>
              <p:ext uri="{D42A27DB-BD31-4B8C-83A1-F6EECF244321}">
                <p14:modId xmlns:p14="http://schemas.microsoft.com/office/powerpoint/2010/main" val="2785075218"/>
              </p:ext>
            </p:extLst>
          </p:nvPr>
        </p:nvGraphicFramePr>
        <p:xfrm>
          <a:off x="81056" y="1124744"/>
          <a:ext cx="8323200" cy="468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קבוצה 1">
            <a:extLst>
              <a:ext uri="{FF2B5EF4-FFF2-40B4-BE49-F238E27FC236}">
                <a16:creationId xmlns:a16="http://schemas.microsoft.com/office/drawing/2014/main" id="{1B6B3B62-CA24-4ECC-A558-9E83D910E61C}"/>
              </a:ext>
            </a:extLst>
          </p:cNvPr>
          <p:cNvGrpSpPr/>
          <p:nvPr/>
        </p:nvGrpSpPr>
        <p:grpSpPr>
          <a:xfrm>
            <a:off x="767412" y="4208300"/>
            <a:ext cx="6670326" cy="876887"/>
            <a:chOff x="740989" y="4280301"/>
            <a:chExt cx="6670322" cy="876887"/>
          </a:xfrm>
        </p:grpSpPr>
        <p:sp>
          <p:nvSpPr>
            <p:cNvPr id="15" name="Text Box 53">
              <a:extLst>
                <a:ext uri="{FF2B5EF4-FFF2-40B4-BE49-F238E27FC236}">
                  <a16:creationId xmlns:a16="http://schemas.microsoft.com/office/drawing/2014/main" id="{FE7D8854-A178-4ADA-9C0F-E0113BF5C789}"/>
                </a:ext>
              </a:extLst>
            </p:cNvPr>
            <p:cNvSpPr txBox="1">
              <a:spLocks noChangeArrowheads="1"/>
            </p:cNvSpPr>
            <p:nvPr/>
          </p:nvSpPr>
          <p:spPr bwMode="auto">
            <a:xfrm rot="16200000">
              <a:off x="476506" y="4631096"/>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(86,260)</a:t>
              </a:r>
              <a:endParaRPr lang="en-US" altLang="he-IL" sz="1100" dirty="0">
                <a:solidFill>
                  <a:schemeClr val="bg1"/>
                </a:solidFill>
                <a:latin typeface="Arial" pitchFamily="34" charset="0"/>
                <a:cs typeface="Arial" pitchFamily="34" charset="0"/>
              </a:endParaRPr>
            </a:p>
          </p:txBody>
        </p:sp>
        <p:sp>
          <p:nvSpPr>
            <p:cNvPr id="16" name="Text Box 54">
              <a:extLst>
                <a:ext uri="{FF2B5EF4-FFF2-40B4-BE49-F238E27FC236}">
                  <a16:creationId xmlns:a16="http://schemas.microsoft.com/office/drawing/2014/main" id="{239F4FFF-9A66-4D58-A277-368500B20BF8}"/>
                </a:ext>
              </a:extLst>
            </p:cNvPr>
            <p:cNvSpPr txBox="1">
              <a:spLocks noChangeArrowheads="1"/>
            </p:cNvSpPr>
            <p:nvPr/>
          </p:nvSpPr>
          <p:spPr bwMode="auto">
            <a:xfrm rot="16200000">
              <a:off x="1746581" y="4631096"/>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(80,750)</a:t>
              </a:r>
              <a:endParaRPr lang="en-US" altLang="he-IL" sz="1100" dirty="0">
                <a:solidFill>
                  <a:schemeClr val="bg1"/>
                </a:solidFill>
                <a:latin typeface="Arial" pitchFamily="34" charset="0"/>
                <a:cs typeface="Arial" pitchFamily="34" charset="0"/>
              </a:endParaRPr>
            </a:p>
          </p:txBody>
        </p:sp>
        <p:sp>
          <p:nvSpPr>
            <p:cNvPr id="17" name="Text Box 55">
              <a:extLst>
                <a:ext uri="{FF2B5EF4-FFF2-40B4-BE49-F238E27FC236}">
                  <a16:creationId xmlns:a16="http://schemas.microsoft.com/office/drawing/2014/main" id="{E861D7BA-2F1B-4532-BAB5-5C6D27543527}"/>
                </a:ext>
              </a:extLst>
            </p:cNvPr>
            <p:cNvSpPr txBox="1">
              <a:spLocks noChangeArrowheads="1"/>
            </p:cNvSpPr>
            <p:nvPr/>
          </p:nvSpPr>
          <p:spPr bwMode="auto">
            <a:xfrm rot="16200000">
              <a:off x="3095216" y="4631096"/>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(98,640)</a:t>
              </a:r>
              <a:endParaRPr lang="en-US" altLang="he-IL" sz="1100" dirty="0">
                <a:solidFill>
                  <a:schemeClr val="bg1"/>
                </a:solidFill>
                <a:latin typeface="Arial" pitchFamily="34" charset="0"/>
                <a:cs typeface="Arial" pitchFamily="34" charset="0"/>
              </a:endParaRPr>
            </a:p>
          </p:txBody>
        </p:sp>
        <p:sp>
          <p:nvSpPr>
            <p:cNvPr id="18" name="Text Box 56">
              <a:extLst>
                <a:ext uri="{FF2B5EF4-FFF2-40B4-BE49-F238E27FC236}">
                  <a16:creationId xmlns:a16="http://schemas.microsoft.com/office/drawing/2014/main" id="{D95271E9-84DA-4091-A556-AD2FD0E21361}"/>
                </a:ext>
              </a:extLst>
            </p:cNvPr>
            <p:cNvSpPr txBox="1">
              <a:spLocks noChangeArrowheads="1"/>
            </p:cNvSpPr>
            <p:nvPr/>
          </p:nvSpPr>
          <p:spPr bwMode="auto">
            <a:xfrm rot="16200000">
              <a:off x="4319351" y="4544784"/>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130,680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30" name="Text Box 57">
              <a:extLst>
                <a:ext uri="{FF2B5EF4-FFF2-40B4-BE49-F238E27FC236}">
                  <a16:creationId xmlns:a16="http://schemas.microsoft.com/office/drawing/2014/main" id="{2F4741A7-7553-4F77-8227-2860F17CBB25}"/>
                </a:ext>
              </a:extLst>
            </p:cNvPr>
            <p:cNvSpPr txBox="1">
              <a:spLocks noChangeArrowheads="1"/>
            </p:cNvSpPr>
            <p:nvPr/>
          </p:nvSpPr>
          <p:spPr bwMode="auto">
            <a:xfrm rot="16200000">
              <a:off x="5615494" y="4557575"/>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smtClean="0">
                  <a:solidFill>
                    <a:schemeClr val="bg1"/>
                  </a:solidFill>
                  <a:latin typeface="Arial" pitchFamily="34" charset="0"/>
                  <a:cs typeface="Arial" pitchFamily="34" charset="0"/>
                </a:rPr>
                <a:t>(121,940</a:t>
              </a:r>
              <a:endParaRPr lang="en-US" altLang="he-IL" sz="1100" dirty="0">
                <a:solidFill>
                  <a:schemeClr val="bg1"/>
                </a:solidFill>
                <a:latin typeface="Arial" pitchFamily="34" charset="0"/>
                <a:cs typeface="Arial" pitchFamily="34" charset="0"/>
              </a:endParaRPr>
            </a:p>
          </p:txBody>
        </p:sp>
        <p:sp>
          <p:nvSpPr>
            <p:cNvPr id="23" name="Text Box 57">
              <a:extLst>
                <a:ext uri="{FF2B5EF4-FFF2-40B4-BE49-F238E27FC236}">
                  <a16:creationId xmlns:a16="http://schemas.microsoft.com/office/drawing/2014/main" id="{2F4741A7-7553-4F77-8227-2860F17CBB25}"/>
                </a:ext>
              </a:extLst>
            </p:cNvPr>
            <p:cNvSpPr txBox="1">
              <a:spLocks noChangeArrowheads="1"/>
            </p:cNvSpPr>
            <p:nvPr/>
          </p:nvSpPr>
          <p:spPr bwMode="auto">
            <a:xfrm rot="16200000">
              <a:off x="6885218" y="4557575"/>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smtClean="0">
                  <a:solidFill>
                    <a:schemeClr val="bg1"/>
                  </a:solidFill>
                  <a:latin typeface="Arial" pitchFamily="34" charset="0"/>
                  <a:cs typeface="Arial" pitchFamily="34" charset="0"/>
                </a:rPr>
                <a:t>(124,510)</a:t>
              </a:r>
              <a:endParaRPr lang="en-US" altLang="he-IL" sz="1100" dirty="0">
                <a:solidFill>
                  <a:schemeClr val="bg1"/>
                </a:solidFill>
                <a:latin typeface="Arial" pitchFamily="34" charset="0"/>
                <a:cs typeface="Arial" pitchFamily="34" charset="0"/>
              </a:endParaRPr>
            </a:p>
          </p:txBody>
        </p:sp>
      </p:grpSp>
      <p:sp>
        <p:nvSpPr>
          <p:cNvPr id="13" name="Text Box 57">
            <a:extLst>
              <a:ext uri="{FF2B5EF4-FFF2-40B4-BE49-F238E27FC236}">
                <a16:creationId xmlns:a16="http://schemas.microsoft.com/office/drawing/2014/main" id="{6D1D6226-3EF0-496C-8D97-F898BA23ABF0}"/>
              </a:ext>
            </a:extLst>
          </p:cNvPr>
          <p:cNvSpPr txBox="1">
            <a:spLocks noChangeArrowheads="1"/>
          </p:cNvSpPr>
          <p:nvPr/>
        </p:nvSpPr>
        <p:spPr bwMode="auto">
          <a:xfrm>
            <a:off x="3435157" y="6165304"/>
            <a:ext cx="4821087"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הצעירים בגילאי 18 עד 35 בתל-אביב-יפו.</a:t>
            </a:r>
            <a:endParaRPr lang="en-US" altLang="he-IL" sz="1200" dirty="0">
              <a:solidFill>
                <a:srgbClr val="5E5E5E"/>
              </a:solidFill>
              <a:latin typeface="Arial" pitchFamily="34" charset="0"/>
              <a:cs typeface="Arial" pitchFamily="34" charset="0"/>
            </a:endParaRPr>
          </a:p>
        </p:txBody>
      </p:sp>
      <p:sp>
        <p:nvSpPr>
          <p:cNvPr id="20"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BA5800BD-80FD-483E-8FBA-A306ECBF65B4}"/>
              </a:ext>
            </a:extLst>
          </p:cNvPr>
          <p:cNvSpPr txBox="1">
            <a:spLocks/>
          </p:cNvSpPr>
          <p:nvPr/>
        </p:nvSpPr>
        <p:spPr>
          <a:xfrm>
            <a:off x="8483925" y="6604669"/>
            <a:ext cx="3804763"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a:t>
            </a:r>
            <a:endParaRPr lang="he-IL" altLang="he-IL" sz="900" dirty="0">
              <a:solidFill>
                <a:schemeClr val="bg1">
                  <a:lumMod val="85000"/>
                </a:schemeClr>
              </a:solidFill>
              <a:latin typeface="Arial" pitchFamily="34" charset="0"/>
              <a:cs typeface="Arial" pitchFamily="34" charset="0"/>
            </a:endParaRPr>
          </a:p>
        </p:txBody>
      </p:sp>
      <p:sp>
        <p:nvSpPr>
          <p:cNvPr id="24" name="TextBox 2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26"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6</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54921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a16="http://schemas.microsoft.com/office/drawing/2014/main" id="{FAABACBC-6F58-44BB-B071-239163EEEBD4}"/>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571F8D08-E394-476D-9F9B-092F4ADCCED3}"/>
              </a:ext>
            </a:extLst>
          </p:cNvPr>
          <p:cNvSpPr txBox="1">
            <a:spLocks/>
          </p:cNvSpPr>
          <p:nvPr/>
        </p:nvSpPr>
        <p:spPr>
          <a:xfrm>
            <a:off x="9552384" y="392246"/>
            <a:ext cx="2016227"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4" name="מציין מיקום תוכן 3"/>
          <p:cNvSpPr>
            <a:spLocks noGrp="1"/>
          </p:cNvSpPr>
          <p:nvPr>
            <p:ph sz="quarter" idx="14"/>
          </p:nvPr>
        </p:nvSpPr>
        <p:spPr>
          <a:xfrm>
            <a:off x="8660060" y="2709738"/>
            <a:ext cx="3484612" cy="1295326"/>
          </a:xfrm>
        </p:spPr>
        <p:txBody>
          <a:bodyPr/>
          <a:lstStyle/>
          <a:p>
            <a:r>
              <a:rPr lang="he-IL" altLang="he-IL" sz="2000" dirty="0">
                <a:solidFill>
                  <a:schemeClr val="bg1"/>
                </a:solidFill>
                <a:cs typeface="Blender"/>
              </a:rPr>
              <a:t>אחוז הצעירים בגילאי </a:t>
            </a:r>
            <a:r>
              <a:rPr lang="he-IL" altLang="he-IL" sz="2000" dirty="0" smtClean="0">
                <a:solidFill>
                  <a:schemeClr val="bg1"/>
                </a:solidFill>
                <a:cs typeface="Blender"/>
              </a:rPr>
              <a:t>20 </a:t>
            </a:r>
            <a:r>
              <a:rPr lang="he-IL" altLang="he-IL" sz="2000" dirty="0">
                <a:solidFill>
                  <a:schemeClr val="bg1"/>
                </a:solidFill>
                <a:cs typeface="Blender"/>
              </a:rPr>
              <a:t>עד </a:t>
            </a:r>
            <a:r>
              <a:rPr lang="he-IL" altLang="he-IL" sz="2000" dirty="0" smtClean="0">
                <a:solidFill>
                  <a:schemeClr val="bg1"/>
                </a:solidFill>
                <a:cs typeface="Blender"/>
              </a:rPr>
              <a:t>35 </a:t>
            </a:r>
            <a:r>
              <a:rPr lang="he-IL" altLang="he-IL" sz="2000" dirty="0">
                <a:solidFill>
                  <a:schemeClr val="bg1"/>
                </a:solidFill>
                <a:cs typeface="Blender"/>
              </a:rPr>
              <a:t>גבוה במיוחד בצפון הישן ובמרכז העיר</a:t>
            </a:r>
            <a:endParaRPr lang="en-US" altLang="he-IL" sz="2000" dirty="0">
              <a:solidFill>
                <a:schemeClr val="bg1"/>
              </a:solidFill>
              <a:cs typeface="Blender"/>
            </a:endParaRPr>
          </a:p>
        </p:txBody>
      </p:sp>
      <p:sp>
        <p:nvSpPr>
          <p:cNvPr id="19" name="מציין מיקום תוכן 5"/>
          <p:cNvSpPr>
            <a:spLocks noGrp="1"/>
          </p:cNvSpPr>
          <p:nvPr>
            <p:ph sz="quarter" idx="15"/>
          </p:nvPr>
        </p:nvSpPr>
        <p:spPr>
          <a:xfrm>
            <a:off x="8760072" y="6309326"/>
            <a:ext cx="3384600" cy="495313"/>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a:t>
            </a:r>
            <a:r>
              <a:rPr lang="he-IL" altLang="he-IL" sz="900" dirty="0" smtClean="0">
                <a:solidFill>
                  <a:schemeClr val="bg1">
                    <a:lumMod val="85000"/>
                  </a:schemeClr>
                </a:solidFill>
                <a:latin typeface="Arial" pitchFamily="34" charset="0"/>
                <a:cs typeface="Arial" pitchFamily="34" charset="0"/>
              </a:rPr>
              <a:t>, </a:t>
            </a:r>
            <a:r>
              <a:rPr lang="he-IL" altLang="he-IL" sz="900" dirty="0">
                <a:solidFill>
                  <a:schemeClr val="bg1">
                    <a:lumMod val="85000"/>
                  </a:schemeClr>
                </a:solidFill>
                <a:latin typeface="Arial" pitchFamily="34" charset="0"/>
                <a:cs typeface="Arial" pitchFamily="34" charset="0"/>
              </a:rPr>
              <a:t>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p:txBody>
      </p:sp>
      <p:sp>
        <p:nvSpPr>
          <p:cNvPr id="14" name="TextBox 1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grpSp>
        <p:nvGrpSpPr>
          <p:cNvPr id="6" name="קבוצה 5"/>
          <p:cNvGrpSpPr/>
          <p:nvPr/>
        </p:nvGrpSpPr>
        <p:grpSpPr>
          <a:xfrm>
            <a:off x="335360" y="49184"/>
            <a:ext cx="5951799" cy="6836200"/>
            <a:chOff x="216025" y="-14402"/>
            <a:chExt cx="6692517" cy="6836200"/>
          </a:xfrm>
        </p:grpSpPr>
        <p:pic>
          <p:nvPicPr>
            <p:cNvPr id="2" name="תמונה 1"/>
            <p:cNvPicPr>
              <a:picLocks noChangeAspect="1"/>
            </p:cNvPicPr>
            <p:nvPr/>
          </p:nvPicPr>
          <p:blipFill rotWithShape="1">
            <a:blip r:embed="rId4"/>
            <a:srcRect l="3005"/>
            <a:stretch/>
          </p:blipFill>
          <p:spPr>
            <a:xfrm>
              <a:off x="263353" y="44942"/>
              <a:ext cx="6480720" cy="6776856"/>
            </a:xfrm>
            <a:prstGeom prst="rect">
              <a:avLst/>
            </a:prstGeom>
          </p:spPr>
        </p:pic>
        <p:sp>
          <p:nvSpPr>
            <p:cNvPr id="5" name="מלבן 4"/>
            <p:cNvSpPr/>
            <p:nvPr/>
          </p:nvSpPr>
          <p:spPr>
            <a:xfrm>
              <a:off x="4511824" y="3068963"/>
              <a:ext cx="2244318" cy="201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flipV="1">
              <a:off x="3408949" y="6436210"/>
              <a:ext cx="3443103" cy="385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rot="17567516" flipV="1">
              <a:off x="-731729" y="2964191"/>
              <a:ext cx="3993638" cy="57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flipV="1">
              <a:off x="216025" y="-14400"/>
              <a:ext cx="2234228" cy="171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p:cNvSpPr/>
            <p:nvPr/>
          </p:nvSpPr>
          <p:spPr>
            <a:xfrm flipV="1">
              <a:off x="3935760" y="-14402"/>
              <a:ext cx="2972782" cy="580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flipV="1">
              <a:off x="5022297" y="2841557"/>
              <a:ext cx="1505752" cy="368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flipV="1">
              <a:off x="4655841" y="5724242"/>
              <a:ext cx="1872208" cy="901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4" name="כותרת 2">
            <a:extLst>
              <a:ext uri="{FF2B5EF4-FFF2-40B4-BE49-F238E27FC236}">
                <a16:creationId xmlns:a16="http://schemas.microsoft.com/office/drawing/2014/main" id="{A36C4892-AC2D-4A5B-A6C2-F57DB303D95F}"/>
              </a:ext>
            </a:extLst>
          </p:cNvPr>
          <p:cNvSpPr>
            <a:spLocks noGrp="1"/>
          </p:cNvSpPr>
          <p:nvPr>
            <p:ph type="ctrTitle"/>
          </p:nvPr>
        </p:nvSpPr>
        <p:spPr>
          <a:xfrm>
            <a:off x="4343667" y="-27067"/>
            <a:ext cx="4344621" cy="2087915"/>
          </a:xfrm>
        </p:spPr>
        <p:txBody>
          <a:bodyPr/>
          <a:lstStyle/>
          <a:p>
            <a:r>
              <a:rPr lang="he-IL" sz="3000" dirty="0">
                <a:solidFill>
                  <a:srgbClr val="5E5E5E"/>
                </a:solidFill>
                <a:latin typeface="Blender" pitchFamily="18" charset="-79"/>
                <a:cs typeface="Blender" pitchFamily="18" charset="-79"/>
              </a:rPr>
              <a:t>צעירים (</a:t>
            </a:r>
            <a:r>
              <a:rPr lang="he-IL" sz="3000" dirty="0" smtClean="0">
                <a:solidFill>
                  <a:srgbClr val="5E5E5E"/>
                </a:solidFill>
                <a:latin typeface="Blender" pitchFamily="18" charset="-79"/>
                <a:cs typeface="Blender" pitchFamily="18" charset="-79"/>
              </a:rPr>
              <a:t>20 </a:t>
            </a:r>
            <a:r>
              <a:rPr lang="he-IL" sz="3000" dirty="0">
                <a:solidFill>
                  <a:srgbClr val="5E5E5E"/>
                </a:solidFill>
                <a:latin typeface="Blender" pitchFamily="18" charset="-79"/>
                <a:cs typeface="Blender" pitchFamily="18" charset="-79"/>
              </a:rPr>
              <a:t>עד </a:t>
            </a:r>
            <a:r>
              <a:rPr lang="he-IL" sz="3000" dirty="0" smtClean="0">
                <a:solidFill>
                  <a:srgbClr val="5E5E5E"/>
                </a:solidFill>
                <a:latin typeface="Blender" pitchFamily="18" charset="-79"/>
                <a:cs typeface="Blender" pitchFamily="18" charset="-79"/>
              </a:rPr>
              <a:t>35)</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smtClean="0">
                <a:solidFill>
                  <a:srgbClr val="5E5E5E"/>
                </a:solidFill>
                <a:latin typeface="Blender" pitchFamily="18" charset="-79"/>
                <a:cs typeface="Blender" pitchFamily="18" charset="-79"/>
              </a:rPr>
              <a:t>2019</a:t>
            </a:r>
            <a:endParaRPr lang="he-IL" sz="2400" dirty="0">
              <a:solidFill>
                <a:srgbClr val="5E5E5E"/>
              </a:solidFill>
              <a:latin typeface="Blender" pitchFamily="18" charset="-79"/>
              <a:cs typeface="Blender" pitchFamily="18" charset="-79"/>
            </a:endParaRPr>
          </a:p>
        </p:txBody>
      </p:sp>
      <p:pic>
        <p:nvPicPr>
          <p:cNvPr id="16" name="תמונה 15"/>
          <p:cNvPicPr>
            <a:picLocks noChangeAspect="1"/>
          </p:cNvPicPr>
          <p:nvPr/>
        </p:nvPicPr>
        <p:blipFill rotWithShape="1">
          <a:blip r:embed="rId4"/>
          <a:srcRect l="65387" t="45006" r="126" b="24687"/>
          <a:stretch/>
        </p:blipFill>
        <p:spPr>
          <a:xfrm>
            <a:off x="5021504" y="4043618"/>
            <a:ext cx="1650560" cy="2053821"/>
          </a:xfrm>
          <a:prstGeom prst="rect">
            <a:avLst/>
          </a:prstGeom>
        </p:spPr>
      </p:pic>
      <p:sp>
        <p:nvSpPr>
          <p:cNvPr id="17" name="Oval 22"/>
          <p:cNvSpPr/>
          <p:nvPr/>
        </p:nvSpPr>
        <p:spPr>
          <a:xfrm>
            <a:off x="47335" y="6525344"/>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7</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882932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תמונה 30" title="רקע">
            <a:extLst>
              <a:ext uri="{FF2B5EF4-FFF2-40B4-BE49-F238E27FC236}">
                <a16:creationId xmlns:a16="http://schemas.microsoft.com/office/drawing/2014/main" id="{F9615B3D-B526-4190-98B5-F1D0D22981CA}"/>
              </a:ext>
            </a:extLst>
          </p:cNvPr>
          <p:cNvPicPr>
            <a:picLocks/>
          </p:cNvPicPr>
          <p:nvPr/>
        </p:nvPicPr>
        <p:blipFill>
          <a:blip r:embed="rId3"/>
          <a:stretch>
            <a:fillRect/>
          </a:stretch>
        </p:blipFill>
        <p:spPr>
          <a:xfrm>
            <a:off x="8697600" y="-14400"/>
            <a:ext cx="3596400" cy="6886800"/>
          </a:xfrm>
          <a:prstGeom prst="rect">
            <a:avLst/>
          </a:prstGeom>
        </p:spPr>
      </p:pic>
      <p:sp>
        <p:nvSpPr>
          <p:cNvPr id="17" name="מציין מיקום טקסט 4">
            <a:extLst>
              <a:ext uri="{FF2B5EF4-FFF2-40B4-BE49-F238E27FC236}">
                <a16:creationId xmlns:a16="http://schemas.microsoft.com/office/drawing/2014/main" id="{75C415F0-F65C-4492-B60F-EC781A1BEF17}"/>
              </a:ext>
            </a:extLst>
          </p:cNvPr>
          <p:cNvSpPr txBox="1">
            <a:spLocks/>
          </p:cNvSpPr>
          <p:nvPr/>
        </p:nvSpPr>
        <p:spPr>
          <a:xfrm>
            <a:off x="9552381" y="332656"/>
            <a:ext cx="2016227"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32" name="כותרת 2">
            <a:extLst>
              <a:ext uri="{FF2B5EF4-FFF2-40B4-BE49-F238E27FC236}">
                <a16:creationId xmlns:a16="http://schemas.microsoft.com/office/drawing/2014/main" id="{FE44E27A-078F-40E5-A5E8-E0B210BF6A53}"/>
              </a:ext>
            </a:extLst>
          </p:cNvPr>
          <p:cNvSpPr>
            <a:spLocks noGrp="1"/>
          </p:cNvSpPr>
          <p:nvPr>
            <p:ph type="ctrTitle"/>
          </p:nvPr>
        </p:nvSpPr>
        <p:spPr>
          <a:xfrm>
            <a:off x="1847532" y="404981"/>
            <a:ext cx="6708401" cy="503739"/>
          </a:xfrm>
        </p:spPr>
        <p:txBody>
          <a:bodyPr/>
          <a:lstStyle/>
          <a:p>
            <a:r>
              <a:rPr lang="he-IL" sz="3000" dirty="0">
                <a:solidFill>
                  <a:srgbClr val="5E5E5E"/>
                </a:solidFill>
                <a:latin typeface="Blender" pitchFamily="18" charset="-79"/>
                <a:cs typeface="Blender" pitchFamily="18" charset="-79"/>
              </a:rPr>
              <a:t>תושבים בני 65+ כאחוז מהאוכלוסייה</a:t>
            </a:r>
          </a:p>
        </p:txBody>
      </p:sp>
      <p:sp>
        <p:nvSpPr>
          <p:cNvPr id="4" name="מציין מיקום תוכן 3"/>
          <p:cNvSpPr>
            <a:spLocks noGrp="1"/>
          </p:cNvSpPr>
          <p:nvPr>
            <p:ph sz="quarter" idx="14"/>
          </p:nvPr>
        </p:nvSpPr>
        <p:spPr>
          <a:xfrm>
            <a:off x="8697600" y="2638117"/>
            <a:ext cx="3459717" cy="2879115"/>
          </a:xfrm>
        </p:spPr>
        <p:txBody>
          <a:bodyPr/>
          <a:lstStyle/>
          <a:p>
            <a:pPr algn="just"/>
            <a:r>
              <a:rPr lang="he-IL" altLang="he-IL" sz="2000" dirty="0">
                <a:solidFill>
                  <a:schemeClr val="bg1"/>
                </a:solidFill>
                <a:cs typeface="Blender"/>
              </a:rPr>
              <a:t>בין השנים 1995 ל-2008 חלה ירידה במספר התושבים בני 65 ומעלה.</a:t>
            </a:r>
            <a:r>
              <a:rPr lang="en-US" altLang="he-IL" sz="2000" dirty="0">
                <a:solidFill>
                  <a:schemeClr val="bg1"/>
                </a:solidFill>
                <a:cs typeface="Blender"/>
              </a:rPr>
              <a:t/>
            </a:r>
            <a:br>
              <a:rPr lang="en-US" altLang="he-IL" sz="2000" dirty="0">
                <a:solidFill>
                  <a:schemeClr val="bg1"/>
                </a:solidFill>
                <a:cs typeface="Blender"/>
              </a:rPr>
            </a:br>
            <a:r>
              <a:rPr lang="he-IL" altLang="he-IL" sz="2000" dirty="0">
                <a:solidFill>
                  <a:schemeClr val="bg1"/>
                </a:solidFill>
                <a:cs typeface="Blender"/>
              </a:rPr>
              <a:t>משנת 2008 עד שנת </a:t>
            </a:r>
            <a:r>
              <a:rPr lang="he-IL" altLang="he-IL" sz="2000" dirty="0" smtClean="0">
                <a:solidFill>
                  <a:schemeClr val="bg1"/>
                </a:solidFill>
                <a:cs typeface="Blender"/>
              </a:rPr>
              <a:t>2020 מספר </a:t>
            </a:r>
            <a:r>
              <a:rPr lang="he-IL" altLang="he-IL" sz="2000" dirty="0">
                <a:solidFill>
                  <a:schemeClr val="bg1"/>
                </a:solidFill>
                <a:cs typeface="Blender"/>
              </a:rPr>
              <a:t>בני 65 </a:t>
            </a:r>
            <a:r>
              <a:rPr lang="he-IL" altLang="he-IL" sz="2000" dirty="0" smtClean="0">
                <a:solidFill>
                  <a:schemeClr val="bg1"/>
                </a:solidFill>
                <a:cs typeface="Blender"/>
              </a:rPr>
              <a:t>ומעלה במגמת גידול אם כי השיעור שלהם מכלל האוכלוסייה נשמר יחסית יציב.</a:t>
            </a:r>
            <a:endParaRPr lang="en-US" altLang="he-IL" sz="2000" dirty="0">
              <a:solidFill>
                <a:srgbClr val="FF0000"/>
              </a:solidFill>
              <a:cs typeface="Blender"/>
            </a:endParaRPr>
          </a:p>
        </p:txBody>
      </p:sp>
      <p:graphicFrame>
        <p:nvGraphicFramePr>
          <p:cNvPr id="12" name="מציין מיקום תרשים 7" descr="גרף תושבים בני 65+ כאחוז מאוכלוסיית העיר:&#10;ישראל:&#10;מפקד 1972: 7.1%.&#10;מפקד 1983: 8.9%.&#10;מפקד 1995: 9.9%.&#10;מפקד 2008: 9.7%.&#10;2013: 10.5%.&#10;2014: 10.7%.&#10;2015: 11.0%.&#10;תל אביב:&#10;מפקד 1972: 12.6% (מספר התושבים בני 65 ומעלה: 45,84).&#10;מפקד 1983: 19.0% (62,040).&#10;מפקד 1995: 18.3% (63,770).&#10;מפקד 2008: 14.1% (56,900).&#10;2013: 14.8% (62,060).&#10;2014: 14.9% (63,430).&#10;2015: 15.0% (65,070).">
            <a:extLst>
              <a:ext uri="{FF2B5EF4-FFF2-40B4-BE49-F238E27FC236}">
                <a16:creationId xmlns:a16="http://schemas.microsoft.com/office/drawing/2014/main" id="{B5CFD8BE-FE14-42CC-9688-D203B29659AF}"/>
              </a:ext>
            </a:extLst>
          </p:cNvPr>
          <p:cNvGraphicFramePr>
            <a:graphicFrameLocks noGrp="1"/>
          </p:cNvGraphicFramePr>
          <p:nvPr>
            <p:ph type="chart" sz="quarter" idx="13"/>
            <p:extLst>
              <p:ext uri="{D42A27DB-BD31-4B8C-83A1-F6EECF244321}">
                <p14:modId xmlns:p14="http://schemas.microsoft.com/office/powerpoint/2010/main" val="1986679781"/>
              </p:ext>
            </p:extLst>
          </p:nvPr>
        </p:nvGraphicFramePr>
        <p:xfrm>
          <a:off x="215927" y="1268760"/>
          <a:ext cx="8323200" cy="468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קבוצה 1">
            <a:extLst>
              <a:ext uri="{FF2B5EF4-FFF2-40B4-BE49-F238E27FC236}">
                <a16:creationId xmlns:a16="http://schemas.microsoft.com/office/drawing/2014/main" id="{B2E6685B-0680-4C65-A1F2-6BE01A4D069B}"/>
              </a:ext>
            </a:extLst>
          </p:cNvPr>
          <p:cNvGrpSpPr/>
          <p:nvPr/>
        </p:nvGrpSpPr>
        <p:grpSpPr>
          <a:xfrm>
            <a:off x="865841" y="4365104"/>
            <a:ext cx="6643905" cy="753141"/>
            <a:chOff x="695401" y="4476055"/>
            <a:chExt cx="6643901" cy="753141"/>
          </a:xfrm>
        </p:grpSpPr>
        <p:sp>
          <p:nvSpPr>
            <p:cNvPr id="13" name="Text Box 53">
              <a:extLst>
                <a:ext uri="{FF2B5EF4-FFF2-40B4-BE49-F238E27FC236}">
                  <a16:creationId xmlns:a16="http://schemas.microsoft.com/office/drawing/2014/main" id="{8F063DB7-D252-4AC0-A384-2EAC6A4FF83E}"/>
                </a:ext>
              </a:extLst>
            </p:cNvPr>
            <p:cNvSpPr txBox="1">
              <a:spLocks noChangeArrowheads="1"/>
            </p:cNvSpPr>
            <p:nvPr/>
          </p:nvSpPr>
          <p:spPr bwMode="auto">
            <a:xfrm rot="16200000">
              <a:off x="449635"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(45,840)</a:t>
              </a:r>
              <a:endParaRPr lang="en-US" altLang="he-IL" sz="1100" dirty="0">
                <a:solidFill>
                  <a:schemeClr val="bg1"/>
                </a:solidFill>
                <a:latin typeface="Arial" pitchFamily="34" charset="0"/>
                <a:cs typeface="Arial" pitchFamily="34" charset="0"/>
              </a:endParaRPr>
            </a:p>
          </p:txBody>
        </p:sp>
        <p:sp>
          <p:nvSpPr>
            <p:cNvPr id="14" name="Text Box 54">
              <a:extLst>
                <a:ext uri="{FF2B5EF4-FFF2-40B4-BE49-F238E27FC236}">
                  <a16:creationId xmlns:a16="http://schemas.microsoft.com/office/drawing/2014/main" id="{78ADF976-FF40-44AC-8BB3-BEDB1B11B5E1}"/>
                </a:ext>
              </a:extLst>
            </p:cNvPr>
            <p:cNvSpPr txBox="1">
              <a:spLocks noChangeArrowheads="1"/>
            </p:cNvSpPr>
            <p:nvPr/>
          </p:nvSpPr>
          <p:spPr bwMode="auto">
            <a:xfrm rot="16200000">
              <a:off x="1673771"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(62,040)</a:t>
              </a:r>
              <a:endParaRPr lang="en-US" altLang="he-IL" sz="1100" dirty="0">
                <a:solidFill>
                  <a:schemeClr val="bg1"/>
                </a:solidFill>
                <a:latin typeface="Arial" pitchFamily="34" charset="0"/>
                <a:cs typeface="Arial" pitchFamily="34" charset="0"/>
              </a:endParaRPr>
            </a:p>
          </p:txBody>
        </p:sp>
        <p:sp>
          <p:nvSpPr>
            <p:cNvPr id="15" name="Text Box 55">
              <a:extLst>
                <a:ext uri="{FF2B5EF4-FFF2-40B4-BE49-F238E27FC236}">
                  <a16:creationId xmlns:a16="http://schemas.microsoft.com/office/drawing/2014/main" id="{27163C38-05C3-43B7-81F0-5398BE97250C}"/>
                </a:ext>
              </a:extLst>
            </p:cNvPr>
            <p:cNvSpPr txBox="1">
              <a:spLocks noChangeArrowheads="1"/>
            </p:cNvSpPr>
            <p:nvPr/>
          </p:nvSpPr>
          <p:spPr bwMode="auto">
            <a:xfrm rot="16200000">
              <a:off x="2969914"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(63,770)</a:t>
              </a:r>
              <a:endParaRPr lang="en-US" altLang="he-IL" sz="1100" dirty="0">
                <a:solidFill>
                  <a:schemeClr val="bg1"/>
                </a:solidFill>
                <a:latin typeface="Arial" pitchFamily="34" charset="0"/>
                <a:cs typeface="Arial" pitchFamily="34" charset="0"/>
              </a:endParaRPr>
            </a:p>
          </p:txBody>
        </p:sp>
        <p:sp>
          <p:nvSpPr>
            <p:cNvPr id="16" name="Text Box 56">
              <a:extLst>
                <a:ext uri="{FF2B5EF4-FFF2-40B4-BE49-F238E27FC236}">
                  <a16:creationId xmlns:a16="http://schemas.microsoft.com/office/drawing/2014/main" id="{E05B6300-215E-4EFB-A6B2-9499F108BB6A}"/>
                </a:ext>
              </a:extLst>
            </p:cNvPr>
            <p:cNvSpPr txBox="1">
              <a:spLocks noChangeArrowheads="1"/>
            </p:cNvSpPr>
            <p:nvPr/>
          </p:nvSpPr>
          <p:spPr bwMode="auto">
            <a:xfrm rot="16200000">
              <a:off x="4239638"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56,900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6" name="Text Box 57">
              <a:extLst>
                <a:ext uri="{FF2B5EF4-FFF2-40B4-BE49-F238E27FC236}">
                  <a16:creationId xmlns:a16="http://schemas.microsoft.com/office/drawing/2014/main" id="{9E75E24C-985F-4137-8468-AC6DF4339738}"/>
                </a:ext>
              </a:extLst>
            </p:cNvPr>
            <p:cNvSpPr txBox="1">
              <a:spLocks noChangeArrowheads="1"/>
            </p:cNvSpPr>
            <p:nvPr/>
          </p:nvSpPr>
          <p:spPr bwMode="auto">
            <a:xfrm rot="16200000">
              <a:off x="5562204"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(63,430)</a:t>
              </a:r>
              <a:endParaRPr lang="en-US" altLang="he-IL" sz="1100" dirty="0">
                <a:solidFill>
                  <a:schemeClr val="bg1"/>
                </a:solidFill>
                <a:latin typeface="Arial" pitchFamily="34" charset="0"/>
                <a:cs typeface="Arial" pitchFamily="34" charset="0"/>
              </a:endParaRPr>
            </a:p>
          </p:txBody>
        </p:sp>
        <p:sp>
          <p:nvSpPr>
            <p:cNvPr id="25" name="Text Box 57">
              <a:extLst>
                <a:ext uri="{FF2B5EF4-FFF2-40B4-BE49-F238E27FC236}">
                  <a16:creationId xmlns:a16="http://schemas.microsoft.com/office/drawing/2014/main" id="{9E75E24C-985F-4137-8468-AC6DF4339738}"/>
                </a:ext>
              </a:extLst>
            </p:cNvPr>
            <p:cNvSpPr txBox="1">
              <a:spLocks noChangeArrowheads="1"/>
            </p:cNvSpPr>
            <p:nvPr/>
          </p:nvSpPr>
          <p:spPr bwMode="auto">
            <a:xfrm rot="16200000">
              <a:off x="6831926"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(70,780)</a:t>
              </a:r>
              <a:endParaRPr lang="en-US" altLang="he-IL" sz="1100" dirty="0">
                <a:solidFill>
                  <a:schemeClr val="bg1"/>
                </a:solidFill>
                <a:latin typeface="Arial" pitchFamily="34" charset="0"/>
                <a:cs typeface="Arial" pitchFamily="34" charset="0"/>
              </a:endParaRPr>
            </a:p>
          </p:txBody>
        </p:sp>
      </p:grpSp>
      <p:sp>
        <p:nvSpPr>
          <p:cNvPr id="24" name="TextBox 2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2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8</a:t>
            </a:r>
            <a:endParaRPr lang="en-US" dirty="0">
              <a:latin typeface="Blender" pitchFamily="18" charset="-79"/>
              <a:cs typeface="Blender" pitchFamily="18" charset="-79"/>
            </a:endParaRPr>
          </a:p>
        </p:txBody>
      </p:sp>
      <p:sp>
        <p:nvSpPr>
          <p:cNvPr id="30"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BA5800BD-80FD-483E-8FBA-A306ECBF65B4}"/>
              </a:ext>
            </a:extLst>
          </p:cNvPr>
          <p:cNvSpPr txBox="1">
            <a:spLocks/>
          </p:cNvSpPr>
          <p:nvPr/>
        </p:nvSpPr>
        <p:spPr>
          <a:xfrm>
            <a:off x="8748092" y="6604669"/>
            <a:ext cx="3612604"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a:t>
            </a:r>
            <a:endParaRPr lang="he-IL" altLang="he-IL" sz="900" dirty="0">
              <a:solidFill>
                <a:schemeClr val="bg1">
                  <a:lumMod val="85000"/>
                </a:schemeClr>
              </a:solidFill>
              <a:latin typeface="Arial" pitchFamily="34" charset="0"/>
              <a:cs typeface="Arial" pitchFamily="34" charset="0"/>
            </a:endParaRPr>
          </a:p>
        </p:txBody>
      </p:sp>
    </p:spTree>
    <p:extLst>
      <p:ext uri="{BB962C8B-B14F-4D97-AF65-F5344CB8AC3E}">
        <p14:creationId xmlns:p14="http://schemas.microsoft.com/office/powerpoint/2010/main" val="1776879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4C4C"/>
        </a:solidFill>
        <a:ln>
          <a:noFill/>
        </a:ln>
      </a:spPr>
      <a:bodyPr rtlCol="0" anchor="ctr"/>
      <a:lstStyle>
        <a:defPPr algn="ctr">
          <a:defRPr dirty="0">
            <a:latin typeface="Blender" pitchFamily="18" charset="-79"/>
            <a:cs typeface="Blender" pitchFamily="18" charset="-79"/>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lgn="l">
          <a:defRPr dirty="0"/>
        </a:defPPr>
      </a:lstStyle>
    </a:txDef>
  </a:objectDefaults>
  <a:extraClrSchemeLst/>
</a:theme>
</file>

<file path=ppt/theme/theme2.xml><?xml version="1.0" encoding="utf-8"?>
<a:theme xmlns:a="http://schemas.openxmlformats.org/drawingml/2006/main" name="1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1">
        <a:spAutoFit/>
      </a:bodyPr>
      <a:lstStyle>
        <a:defPPr algn="l" rtl="0">
          <a:defRPr sz="3200" b="1" dirty="0" smtClean="0">
            <a:latin typeface="Blender" pitchFamily="18" charset="-79"/>
            <a:cs typeface="Blender" pitchFamily="18" charset="-79"/>
          </a:defRPr>
        </a:defPPr>
      </a:lstStyle>
    </a:txDef>
  </a:objectDefaults>
  <a:extraClrSchemeLst/>
</a:theme>
</file>

<file path=ppt/theme/theme4.xml><?xml version="1.0" encoding="utf-8"?>
<a:theme xmlns:a="http://schemas.openxmlformats.org/drawingml/2006/main" name="4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F77A064E8DF6941BA36174B3DB6F6E5" ma:contentTypeVersion="2" ma:contentTypeDescription="צור מסמך חדש." ma:contentTypeScope="" ma:versionID="65e4216e69ad6d34c22f3ee5bd7f5253">
  <xsd:schema xmlns:xsd="http://www.w3.org/2001/XMLSchema" xmlns:xs="http://www.w3.org/2001/XMLSchema" xmlns:p="http://schemas.microsoft.com/office/2006/metadata/properties" xmlns:ns1="http://schemas.microsoft.com/sharepoint/v3" xmlns:ns2="bd9bc640-1c10-41fc-8958-96d807eed42b" targetNamespace="http://schemas.microsoft.com/office/2006/metadata/properties" ma:root="true" ma:fieldsID="c5dd977dd9ad9593407a013fd394a0a4" ns1:_="" ns2:_="">
    <xsd:import namespace="http://schemas.microsoft.com/sharepoint/v3"/>
    <xsd:import namespace="bd9bc640-1c10-41fc-8958-96d807eed42b"/>
    <xsd:element name="properties">
      <xsd:complexType>
        <xsd:sequence>
          <xsd:element name="documentManagement">
            <xsd:complexType>
              <xsd:all>
                <xsd:element ref="ns1:PublishingStartDate" minOccurs="0"/>
                <xsd:element ref="ns1:PublishingExpirationDat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description="'מתזמן תאריך התחלה' הוא עמודת אתר שיוצרת תכונת הפרסום. היא משמשת לציון התאריך והשעה שבהם יופיע הדף לראשונה בפני מבקרי האתר." ma:hidden="true" ma:internalName="PublishingStartDate">
      <xsd:simpleType>
        <xsd:restriction base="dms:Unknown"/>
      </xsd:simpleType>
    </xsd:element>
    <xsd:element name="PublishingExpirationDate" ma:index="9" nillable="true" ma:displayName="מתזמן תאריך סיום" ma:description="'תזמון תאריך הסיום' הוא עמודת אתר שיוצרת תכונת הפרסום. היא משמשת לציון התאריך והשעה שבהם הדף לא יופיע עוד בפני מבקרי האתר."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9bc640-1c10-41fc-8958-96d807eed42b" elementFormDefault="qualified">
    <xsd:import namespace="http://schemas.microsoft.com/office/2006/documentManagement/types"/>
    <xsd:import namespace="http://schemas.microsoft.com/office/infopath/2007/PartnerControls"/>
    <xsd:element name="category" ma:index="10" nillable="true" ma:displayName="קטגוריה" ma:format="Dropdown" ma:internalName="category">
      <xsd:simpleType>
        <xsd:restriction base="dms:Choice">
          <xsd:enumeration value="ללא"/>
          <xsd:enumeration value="מסמכי מידע מוכוון תושב"/>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bd9bc640-1c10-41fc-8958-96d807eed42b">ללא</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E3F687-DE91-43E3-A16D-E05FECFF43D1}"/>
</file>

<file path=customXml/itemProps2.xml><?xml version="1.0" encoding="utf-8"?>
<ds:datastoreItem xmlns:ds="http://schemas.openxmlformats.org/officeDocument/2006/customXml" ds:itemID="{AA57AD14-9209-45AD-870E-FA41A72237F8}"/>
</file>

<file path=customXml/itemProps3.xml><?xml version="1.0" encoding="utf-8"?>
<ds:datastoreItem xmlns:ds="http://schemas.openxmlformats.org/officeDocument/2006/customXml" ds:itemID="{0ECA649B-4C72-400B-B885-C716BADBCB55}"/>
</file>

<file path=docProps/app.xml><?xml version="1.0" encoding="utf-8"?>
<Properties xmlns="http://schemas.openxmlformats.org/officeDocument/2006/extended-properties" xmlns:vt="http://schemas.openxmlformats.org/officeDocument/2006/docPropsVTypes">
  <Template/>
  <TotalTime>39675</TotalTime>
  <Words>4952</Words>
  <Application>Microsoft Office PowerPoint</Application>
  <PresentationFormat>מסך רחב</PresentationFormat>
  <Paragraphs>1013</Paragraphs>
  <Slides>52</Slides>
  <Notes>52</Notes>
  <HiddenSlides>0</HiddenSlides>
  <MMClips>0</MMClips>
  <ScaleCrop>false</ScaleCrop>
  <HeadingPairs>
    <vt:vector size="6" baseType="variant">
      <vt:variant>
        <vt:lpstr>גופנים בשימוש</vt:lpstr>
      </vt:variant>
      <vt:variant>
        <vt:i4>9</vt:i4>
      </vt:variant>
      <vt:variant>
        <vt:lpstr>ערכת נושא</vt:lpstr>
      </vt:variant>
      <vt:variant>
        <vt:i4>4</vt:i4>
      </vt:variant>
      <vt:variant>
        <vt:lpstr>כותרות שקופיות</vt:lpstr>
      </vt:variant>
      <vt:variant>
        <vt:i4>52</vt:i4>
      </vt:variant>
    </vt:vector>
  </HeadingPairs>
  <TitlesOfParts>
    <vt:vector size="65" baseType="lpstr">
      <vt:lpstr>Arial</vt:lpstr>
      <vt:lpstr>Arial (Hebrew)</vt:lpstr>
      <vt:lpstr>Blender</vt:lpstr>
      <vt:lpstr>Blender Black</vt:lpstr>
      <vt:lpstr>Calibri</vt:lpstr>
      <vt:lpstr>Calibri Light</vt:lpstr>
      <vt:lpstr>David</vt:lpstr>
      <vt:lpstr>Tahoma (Hebrew)</vt:lpstr>
      <vt:lpstr>Times New Roman</vt:lpstr>
      <vt:lpstr>ערכת נושא Office</vt:lpstr>
      <vt:lpstr>1_ערכת נושא Office</vt:lpstr>
      <vt:lpstr>2_ערכת נושא Office</vt:lpstr>
      <vt:lpstr>4_ערכת נושא Office</vt:lpstr>
      <vt:lpstr>מצגת של PowerPoint‏</vt:lpstr>
      <vt:lpstr>אוכלוסיית העיר לאורך זמן  (אלפים ואחוז שינוי שנתי)</vt:lpstr>
      <vt:lpstr>מטרופולין תל-אביב (2020) </vt:lpstr>
      <vt:lpstr>אוכלוסייה, לפי דת 2020 (מספר גולמי ואחוזים)</vt:lpstr>
      <vt:lpstr>אוכלוסייה בתל-אביב-יפו וישראל, לפי גיל 2020 (אחוזים)</vt:lpstr>
      <vt:lpstr>ילדים (עד גיל 15) כאחוז מהאוכלוסייה</vt:lpstr>
      <vt:lpstr>צעירים (18 עד 35) כאחוז מאוכלוסיית העיר</vt:lpstr>
      <vt:lpstr>צעירים (20 עד 35) כאחוז מאוכלוסיית השכונות בעיר 2019</vt:lpstr>
      <vt:lpstr>תושבים בני 65+ כאחוז מהאוכלוסייה</vt:lpstr>
      <vt:lpstr>בני 65 ומעלה כאחוז מאוכלוסיית השכונות בעיר 2019 </vt:lpstr>
      <vt:lpstr>שינויים באוכלוסייה (נתוני 2020)</vt:lpstr>
      <vt:lpstr>ריבוי טבעי בתל-אביב-יפו לאורך השנים (אלפים)</vt:lpstr>
      <vt:lpstr>מאזן הגירה פנימית בין יישובים</vt:lpstr>
      <vt:lpstr>הגירה פנימית בין יישובים כאחוז מהאוכלוסייה</vt:lpstr>
      <vt:lpstr>רווקים ורווקות בגילאי 25 עד 35, כאחוז משכבת הגיל (2019)</vt:lpstr>
      <vt:lpstr>סוג משקי הבית</vt:lpstr>
      <vt:lpstr>משקי בית (אלפים)</vt:lpstr>
      <vt:lpstr>אחוז משקי בית קטנים של 2-1 נפשות מתוך כלל משקי הבית, בשלוש הערים הגדולות ובישראל (2020)</vt:lpstr>
      <vt:lpstr>הכנסה חודשית ברוטו (לנפש סטנדרטית*) במשקי בית בהם ראש משק הבית שכיר, בהשוואה לנתון הארצי**</vt:lpstr>
      <vt:lpstr>הוצאות של משקי בית (2018)</vt:lpstr>
      <vt:lpstr>אחוז משקי הבית מתחת לקו העוני כאחוז מכלל משקי הבית בתל-אביב-יפו ובישראל</vt:lpstr>
      <vt:lpstr>אחוז הגרים בדירות בבעלות ובשכירות</vt:lpstr>
      <vt:lpstr>מחירי דיור (רבעון 1, 2021)</vt:lpstr>
      <vt:lpstr>מטופלים (עם תיק) במינהל השירותים החברתיים, לפי האגף המטפל, כאחוז מכלל תושבי העיר* באזור הרלוונטי</vt:lpstr>
      <vt:lpstr>מספר מקבלי דמי אבטלה (ממוצע חודשי)</vt:lpstr>
      <vt:lpstr>החינוך העירוני והמשותף* (כולל מוכר שאינו רשמי בבתי-ספר יסודיים) תשפ"א- 2020/21 </vt:lpstr>
      <vt:lpstr>מספר התלמידים במוסדות החינוך העירוניים והמשותפים (באלפים) </vt:lpstr>
      <vt:lpstr>זכאות לבגרות מבין תלמידי י"ב הגרים ביישוב ומבין אלו הלומדים ביישוב  (כולל תלמידי החינוך המיוחד, אחוזים) </vt:lpstr>
      <vt:lpstr>חינוך על-תיכוני (תש"ף 2019/20)</vt:lpstr>
      <vt:lpstr>סטודנטים באוניברסיטת תל-אביב (אלפים)</vt:lpstr>
      <vt:lpstr>מועסקים בשלוש הערים הגדולות, כאחוז מישראל (2020)</vt:lpstr>
      <vt:lpstr>מועסקים בתל-אביב-יפו לאורך השנים (אלפים) </vt:lpstr>
      <vt:lpstr>מועסקים תושבי העיר ומועסקים שאינם תושבי העיר (אחוזים)</vt:lpstr>
      <vt:lpstr>השתייכות לכוח העבודה*, 2020 (אחוזים)</vt:lpstr>
      <vt:lpstr>דורשי עבודה</vt:lpstr>
      <vt:lpstr>דורשי עבודה בתל-אביב-יפו, לפי מאפיינים שונים - 2020 (אחוזים) </vt:lpstr>
      <vt:lpstr>שירותים פיננסיים ובנקים* (2020)</vt:lpstr>
      <vt:lpstr>עסקים פעילים (2020)</vt:lpstr>
      <vt:lpstr>אורחים אשר לנו במלונות תיירות* בעיר</vt:lpstr>
      <vt:lpstr>אורחים במלונות תיירות* בעיר, לפי רבעון</vt:lpstr>
      <vt:lpstr>אורחים במלונות תיירות*  (2020)</vt:lpstr>
      <vt:lpstr>פדיון מתיירים במלונות התיירות* בישראל  (אחוז, 2020)</vt:lpstr>
      <vt:lpstr>מספר ביקורים במוסדות תרבות גדולים בעיר (אלפים) </vt:lpstr>
      <vt:lpstr>שטח התחלות בנייה (אלפי מ"ר)</vt:lpstr>
      <vt:lpstr>שטח התחלות בנייה, לפי ייעוד (אלפי מ"ר)</vt:lpstr>
      <vt:lpstr>שטח גמר בנייה (אלפי מ"ר)</vt:lpstr>
      <vt:lpstr>שטח גמר בנייה, לפי ייעוד (אלפי מ"ר)</vt:lpstr>
      <vt:lpstr>יחידות למגורים ולעסקים (נתונים מעוגלים, 2020)</vt:lpstr>
      <vt:lpstr>היבטים מרכזיים </vt:lpstr>
      <vt:lpstr>תיקי חקירה</vt:lpstr>
      <vt:lpstr>הכנסות בתקציב רגיל (2019)</vt:lpstr>
      <vt:lpstr>המרכז למחקר כלכלי וחברתי   מפרסם באתר האינטרנט העירוני   מגוון נתונים, מידע ומחקרים: </vt:lpstr>
    </vt:vector>
  </TitlesOfParts>
  <Company>Tel-Aviv Municipality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 שנתון סטטיסטי 2021</dc:title>
  <dc:creator>בילי כהן - ממ רכזת סקרים ומחקרים</dc:creator>
  <cp:lastModifiedBy>מיכל אלמוג - מנהלת פרוייקטים צוות אינטרנט</cp:lastModifiedBy>
  <cp:revision>2053</cp:revision>
  <cp:lastPrinted>2021-12-20T13:12:41Z</cp:lastPrinted>
  <dcterms:created xsi:type="dcterms:W3CDTF">2014-11-04T06:13:38Z</dcterms:created>
  <dcterms:modified xsi:type="dcterms:W3CDTF">2021-12-29T12:00:39Z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0x0101000F77A064E8DF6941BA36174B3DB6F6E5</vt:lpwstr>
  </property>
</Properties>
</file>